
<file path=[Content_Types].xml><?xml version="1.0" encoding="utf-8"?>
<Types xmlns="http://schemas.openxmlformats.org/package/2006/content-types">
  <Default Extension="bin" ContentType="application/vnd.openxmlformats-officedocument.oleObject"/>
  <Default Extension="crdownload" ContentType="image/jpeg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7.xml" ContentType="application/vnd.openxmlformats-officedocument.drawingml.chart+xml"/>
  <Override PartName="/ppt/drawings/drawing3.xml" ContentType="application/vnd.openxmlformats-officedocument.drawingml.chartshapes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4.xml" ContentType="application/vnd.openxmlformats-officedocument.drawingml.chartshapes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5.xml" ContentType="application/vnd.openxmlformats-officedocument.drawingml.chartshapes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6.xml" ContentType="application/vnd.openxmlformats-officedocument.drawingml.chartshapes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7.xml" ContentType="application/vnd.openxmlformats-officedocument.drawingml.chartshapes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8.xml" ContentType="application/vnd.openxmlformats-officedocument.drawingml.chartshapes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9.xml" ContentType="application/vnd.openxmlformats-officedocument.drawingml.chartshapes+xml"/>
  <Override PartName="/ppt/charts/chart27.xml" ContentType="application/vnd.openxmlformats-officedocument.drawingml.chart+xml"/>
  <Override PartName="/ppt/drawings/drawing10.xml" ContentType="application/vnd.openxmlformats-officedocument.drawingml.chartshapes+xml"/>
  <Override PartName="/ppt/charts/chart2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11.xml" ContentType="application/vnd.openxmlformats-officedocument.drawingml.chartshapes+xml"/>
  <Override PartName="/ppt/charts/chart2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2.xml" ContentType="application/vnd.openxmlformats-officedocument.drawingml.chartshapes+xml"/>
  <Override PartName="/ppt/charts/chart3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13.xml" ContentType="application/vnd.openxmlformats-officedocument.drawingml.chartshapes+xml"/>
  <Override PartName="/ppt/charts/chart3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4.xml" ContentType="application/vnd.openxmlformats-officedocument.drawingml.chartshapes+xml"/>
  <Override PartName="/ppt/charts/chart3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3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4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15.xml" ContentType="application/vnd.openxmlformats-officedocument.drawingml.chartshapes+xml"/>
  <Override PartName="/ppt/charts/chart35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6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16.xml" ContentType="application/vnd.openxmlformats-officedocument.drawingml.chartshapes+xml"/>
  <Override PartName="/ppt/charts/chart37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8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drawings/drawing17.xml" ContentType="application/vnd.openxmlformats-officedocument.drawingml.chartshapes+xml"/>
  <Override PartName="/ppt/charts/chart39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0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18.xml" ContentType="application/vnd.openxmlformats-officedocument.drawingml.chartshapes+xml"/>
  <Override PartName="/ppt/charts/chart41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drawings/drawing19.xml" ContentType="application/vnd.openxmlformats-officedocument.drawingml.chartshapes+xml"/>
  <Override PartName="/ppt/charts/chart42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20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5" r:id="rId1"/>
  </p:sldMasterIdLst>
  <p:notesMasterIdLst>
    <p:notesMasterId r:id="rId77"/>
  </p:notesMasterIdLst>
  <p:handoutMasterIdLst>
    <p:handoutMasterId r:id="rId78"/>
  </p:handoutMasterIdLst>
  <p:sldIdLst>
    <p:sldId id="310" r:id="rId2"/>
    <p:sldId id="872" r:id="rId3"/>
    <p:sldId id="859" r:id="rId4"/>
    <p:sldId id="875" r:id="rId5"/>
    <p:sldId id="876" r:id="rId6"/>
    <p:sldId id="885" r:id="rId7"/>
    <p:sldId id="878" r:id="rId8"/>
    <p:sldId id="880" r:id="rId9"/>
    <p:sldId id="881" r:id="rId10"/>
    <p:sldId id="865" r:id="rId11"/>
    <p:sldId id="886" r:id="rId12"/>
    <p:sldId id="866" r:id="rId13"/>
    <p:sldId id="860" r:id="rId14"/>
    <p:sldId id="861" r:id="rId15"/>
    <p:sldId id="862" r:id="rId16"/>
    <p:sldId id="308" r:id="rId17"/>
    <p:sldId id="863" r:id="rId18"/>
    <p:sldId id="300" r:id="rId19"/>
    <p:sldId id="884" r:id="rId20"/>
    <p:sldId id="301" r:id="rId21"/>
    <p:sldId id="302" r:id="rId22"/>
    <p:sldId id="303" r:id="rId23"/>
    <p:sldId id="304" r:id="rId24"/>
    <p:sldId id="306" r:id="rId25"/>
    <p:sldId id="305" r:id="rId26"/>
    <p:sldId id="307" r:id="rId27"/>
    <p:sldId id="312" r:id="rId28"/>
    <p:sldId id="309" r:id="rId29"/>
    <p:sldId id="317" r:id="rId30"/>
    <p:sldId id="314" r:id="rId31"/>
    <p:sldId id="870" r:id="rId32"/>
    <p:sldId id="871" r:id="rId33"/>
    <p:sldId id="339" r:id="rId34"/>
    <p:sldId id="874" r:id="rId35"/>
    <p:sldId id="313" r:id="rId36"/>
    <p:sldId id="318" r:id="rId37"/>
    <p:sldId id="332" r:id="rId38"/>
    <p:sldId id="319" r:id="rId39"/>
    <p:sldId id="320" r:id="rId40"/>
    <p:sldId id="322" r:id="rId41"/>
    <p:sldId id="334" r:id="rId42"/>
    <p:sldId id="889" r:id="rId43"/>
    <p:sldId id="888" r:id="rId44"/>
    <p:sldId id="890" r:id="rId45"/>
    <p:sldId id="338" r:id="rId46"/>
    <p:sldId id="891" r:id="rId47"/>
    <p:sldId id="892" r:id="rId48"/>
    <p:sldId id="336" r:id="rId49"/>
    <p:sldId id="330" r:id="rId50"/>
    <p:sldId id="893" r:id="rId51"/>
    <p:sldId id="894" r:id="rId52"/>
    <p:sldId id="315" r:id="rId53"/>
    <p:sldId id="895" r:id="rId54"/>
    <p:sldId id="896" r:id="rId55"/>
    <p:sldId id="324" r:id="rId56"/>
    <p:sldId id="898" r:id="rId57"/>
    <p:sldId id="899" r:id="rId58"/>
    <p:sldId id="341" r:id="rId59"/>
    <p:sldId id="900" r:id="rId60"/>
    <p:sldId id="901" r:id="rId61"/>
    <p:sldId id="867" r:id="rId62"/>
    <p:sldId id="883" r:id="rId63"/>
    <p:sldId id="882" r:id="rId64"/>
    <p:sldId id="868" r:id="rId65"/>
    <p:sldId id="869" r:id="rId66"/>
    <p:sldId id="326" r:id="rId67"/>
    <p:sldId id="887" r:id="rId68"/>
    <p:sldId id="316" r:id="rId69"/>
    <p:sldId id="325" r:id="rId70"/>
    <p:sldId id="864" r:id="rId71"/>
    <p:sldId id="873" r:id="rId72"/>
    <p:sldId id="340" r:id="rId73"/>
    <p:sldId id="853" r:id="rId74"/>
    <p:sldId id="854" r:id="rId75"/>
    <p:sldId id="856" r:id="rId76"/>
  </p:sldIdLst>
  <p:sldSz cx="12192000" cy="6858000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it" initials="" lastIdx="2" clrIdx="0"/>
  <p:cmAuthor id="1" name="Unit" initials="U" lastIdx="2" clrIdx="1">
    <p:extLst>
      <p:ext uri="{19B8F6BF-5375-455C-9EA6-DF929625EA0E}">
        <p15:presenceInfo xmlns:p15="http://schemas.microsoft.com/office/powerpoint/2012/main" userId="Un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  <a:srgbClr val="3333CC"/>
    <a:srgbClr val="CCECFF"/>
    <a:srgbClr val="CC3300"/>
    <a:srgbClr val="008080"/>
    <a:srgbClr val="003399"/>
    <a:srgbClr val="FFCC00"/>
    <a:srgbClr val="33CC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9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1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chartUserShapes" Target="../drawings/drawing1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15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1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chartUserShapes" Target="../drawings/drawing1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chartUserShapes" Target="../drawings/drawing1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chartUserShapes" Target="../drawings/drawing1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20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млн. рублей</a:t>
            </a:r>
          </a:p>
        </c:rich>
      </c:tx>
      <c:layout>
        <c:manualLayout>
          <c:xMode val="edge"/>
          <c:yMode val="edge"/>
          <c:x val="0.724981376530101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5255220643207064"/>
          <c:y val="0"/>
          <c:w val="0.68709335035968311"/>
          <c:h val="0.566865581420207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 и неналоговые доходы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Лист1!$B$1:$D$1</c:f>
              <c:strCache>
                <c:ptCount val="3"/>
                <c:pt idx="0">
                  <c:v>Кушвинский ГО</c:v>
                </c:pt>
                <c:pt idx="1">
                  <c:v>ГО Красноуральск</c:v>
                </c:pt>
                <c:pt idx="2">
                  <c:v>ГО Верхняя Тура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444.6</c:v>
                </c:pt>
                <c:pt idx="1">
                  <c:v>433.7</c:v>
                </c:pt>
                <c:pt idx="2" formatCode="0.0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B3-4DD6-8649-517495B2B9B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Лист1!$B$1:$D$1</c:f>
              <c:strCache>
                <c:ptCount val="3"/>
                <c:pt idx="0">
                  <c:v>Кушвинский ГО</c:v>
                </c:pt>
                <c:pt idx="1">
                  <c:v>ГО Красноуральск</c:v>
                </c:pt>
                <c:pt idx="2">
                  <c:v>ГО Верхняя Тура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1287.5</c:v>
                </c:pt>
                <c:pt idx="1">
                  <c:v>797.9</c:v>
                </c:pt>
                <c:pt idx="2">
                  <c:v>773.8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B3-4DD6-8649-517495B2B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556720"/>
        <c:axId val="409026480"/>
        <c:axId val="0"/>
      </c:bar3DChart>
      <c:catAx>
        <c:axId val="22255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9026480"/>
        <c:crosses val="autoZero"/>
        <c:auto val="1"/>
        <c:lblAlgn val="ctr"/>
        <c:lblOffset val="100"/>
        <c:noMultiLvlLbl val="0"/>
      </c:catAx>
      <c:valAx>
        <c:axId val="4090264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225567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93624901685293"/>
          <c:y val="3.3534313393401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669294542620426"/>
          <c:y val="0.13048486802584244"/>
          <c:w val="0.73540852297790293"/>
          <c:h val="0.840291549926477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3E-4CE4-BD62-6E03A3E7FE6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3E-4CE4-BD62-6E03A3E7FE6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0605074896309806"/>
                      <c:h val="0.326847324774463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3E-4CE4-BD62-6E03A3E7FE6F}"/>
                </c:ext>
              </c:extLst>
            </c:dLbl>
            <c:dLbl>
              <c:idx val="1"/>
              <c:layout>
                <c:manualLayout>
                  <c:x val="4.2176855518650212E-2"/>
                  <c:y val="8.12210937142030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2584006706564514"/>
                      <c:h val="0.159933447175005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D3E-4CE4-BD62-6E03A3E7F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 на имущество физических лиц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10.9</c:v>
                </c:pt>
                <c:pt idx="1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3E-4CE4-BD62-6E03A3E7F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4421082840585E-2"/>
          <c:y val="0"/>
          <c:w val="0.93609495628510497"/>
          <c:h val="0.63693601953972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9.3000000000000007</c:v>
                </c:pt>
                <c:pt idx="1">
                  <c:v>9.3000000000000007</c:v>
                </c:pt>
                <c:pt idx="2">
                  <c:v>9.9</c:v>
                </c:pt>
                <c:pt idx="3">
                  <c:v>10.3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6C-4FF4-B301-DE45DB7EE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985168"/>
        <c:axId val="319434320"/>
      </c:barChar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Государственная пошлина на выдачу специального разрешения на движение по автомобильным дорогам транспортных средств, осуществляющих перевозки опасных, тяжеловесныхи (или) крупногабаритных грузов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508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6C-4FF4-B301-DE45DB7EE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8670096"/>
        <c:axId val="307750096"/>
      </c:barChart>
      <c:catAx>
        <c:axId val="26998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9434320"/>
        <c:crosses val="autoZero"/>
        <c:auto val="1"/>
        <c:lblAlgn val="ctr"/>
        <c:lblOffset val="100"/>
        <c:noMultiLvlLbl val="0"/>
      </c:catAx>
      <c:valAx>
        <c:axId val="319434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9985168"/>
        <c:crosses val="autoZero"/>
        <c:crossBetween val="between"/>
      </c:valAx>
      <c:valAx>
        <c:axId val="30775009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28670096"/>
        <c:crosses val="max"/>
        <c:crossBetween val="between"/>
      </c:valAx>
      <c:catAx>
        <c:axId val="528670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77500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7531893617538927"/>
          <c:w val="0.99772992825130014"/>
          <c:h val="0.202290917463573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0849851341195239"/>
          <c:y val="3.3933431923448224E-3"/>
          <c:w val="0.67254004717591198"/>
          <c:h val="0.5584697411270971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4</c:v>
                </c:pt>
                <c:pt idx="1">
                  <c:v>4.4000000000000004</c:v>
                </c:pt>
                <c:pt idx="2">
                  <c:v>4</c:v>
                </c:pt>
                <c:pt idx="3">
                  <c:v>3.7</c:v>
                </c:pt>
                <c:pt idx="4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C-4D06-8497-0DC4EE124D50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Платежи при пользовании природными  ресурсами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20.6</c:v>
                </c:pt>
                <c:pt idx="1">
                  <c:v>232.6</c:v>
                </c:pt>
                <c:pt idx="2">
                  <c:v>137.4</c:v>
                </c:pt>
                <c:pt idx="3">
                  <c:v>13.9</c:v>
                </c:pt>
                <c:pt idx="4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3C-4D06-8497-0DC4EE124D50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Доходы от использования имущества, находящегося в муниципальной собственности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19.5</c:v>
                </c:pt>
                <c:pt idx="1">
                  <c:v>21.3</c:v>
                </c:pt>
                <c:pt idx="2">
                  <c:v>23.7</c:v>
                </c:pt>
                <c:pt idx="3">
                  <c:v>21.6</c:v>
                </c:pt>
                <c:pt idx="4">
                  <c:v>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3C-4D06-8497-0DC4EE124D50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Лист1!$B$5:$F$5</c:f>
              <c:numCache>
                <c:formatCode>General</c:formatCode>
                <c:ptCount val="5"/>
                <c:pt idx="0">
                  <c:v>1.2</c:v>
                </c:pt>
                <c:pt idx="1">
                  <c:v>2.7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3C-4D06-8497-0DC4EE124D50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Лист1!$B$6:$F$6</c:f>
              <c:numCache>
                <c:formatCode>General</c:formatCode>
                <c:ptCount val="5"/>
                <c:pt idx="0">
                  <c:v>6.3</c:v>
                </c:pt>
                <c:pt idx="1">
                  <c:v>3.5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3C-4D06-8497-0DC4EE124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07833552"/>
        <c:axId val="469309328"/>
        <c:axId val="0"/>
      </c:bar3DChart>
      <c:catAx>
        <c:axId val="307833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9309328"/>
        <c:crosses val="autoZero"/>
        <c:auto val="1"/>
        <c:lblAlgn val="ctr"/>
        <c:lblOffset val="100"/>
        <c:noMultiLvlLbl val="0"/>
      </c:catAx>
      <c:valAx>
        <c:axId val="4693093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07833552"/>
        <c:crosses val="autoZero"/>
        <c:crossBetween val="between"/>
      </c:valAx>
      <c:dTable>
        <c:showHorzBorder val="1"/>
        <c:showVertBorder val="0"/>
        <c:showOutline val="0"/>
        <c:showKeys val="1"/>
        <c:spPr>
          <a:noFill/>
          <a:ln w="9525" cap="flat" cmpd="sng" algn="ctr">
            <a:solidFill>
              <a:schemeClr val="tx1">
                <a:alpha val="99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43831588103203"/>
          <c:y val="1.1177345931287662E-2"/>
          <c:w val="0.55042781515352868"/>
          <c:h val="0.950819677902334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01-4DC1-9CE5-998F686F2D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01-4DC1-9CE5-998F686F2D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901-4DC1-9CE5-998F686F2D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01-4DC1-9CE5-998F686F2D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901-4DC1-9CE5-998F686F2DA6}"/>
              </c:ext>
            </c:extLst>
          </c:dPt>
          <c:dLbls>
            <c:dLbl>
              <c:idx val="0"/>
              <c:layout>
                <c:manualLayout>
                  <c:x val="0.24601129624849105"/>
                  <c:y val="-4.9960483498273908E-2"/>
                </c:manualLayout>
              </c:layout>
              <c:spPr>
                <a:xfrm>
                  <a:off x="6332477" y="50102"/>
                  <a:ext cx="3453283" cy="752774"/>
                </a:xfrm>
                <a:solidFill>
                  <a:prstClr val="white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6714"/>
                        <a:gd name="adj2" fmla="val 6345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8226831232399705"/>
                      <c:h val="0.164475718594744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901-4DC1-9CE5-998F686F2DA6}"/>
                </c:ext>
              </c:extLst>
            </c:dLbl>
            <c:dLbl>
              <c:idx val="1"/>
              <c:layout>
                <c:manualLayout>
                  <c:x val="0.24533101191178525"/>
                  <c:y val="5.4663843210046963E-2"/>
                </c:manualLayout>
              </c:layout>
              <c:spPr>
                <a:xfrm>
                  <a:off x="6896590" y="959161"/>
                  <a:ext cx="2246801" cy="568041"/>
                </a:xfrm>
                <a:solidFill>
                  <a:prstClr val="white"/>
                </a:solidFill>
                <a:ln w="9525" cap="flat" cmpd="sng" algn="ctr">
                  <a:solidFill>
                    <a:srgbClr val="7030A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6664"/>
                        <a:gd name="adj2" fmla="val -4751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000492087718851"/>
                      <c:h val="0.172453717786643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901-4DC1-9CE5-998F686F2DA6}"/>
                </c:ext>
              </c:extLst>
            </c:dLbl>
            <c:dLbl>
              <c:idx val="2"/>
              <c:layout>
                <c:manualLayout>
                  <c:x val="0.18152240521602098"/>
                  <c:y val="0.3318662211904419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00B05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333312489838797"/>
                      <c:h val="0.11975830830921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901-4DC1-9CE5-998F686F2DA6}"/>
                </c:ext>
              </c:extLst>
            </c:dLbl>
            <c:dLbl>
              <c:idx val="3"/>
              <c:layout>
                <c:manualLayout>
                  <c:x val="-0.22804329066941875"/>
                  <c:y val="-7.7963234365500574E-3"/>
                </c:manualLayout>
              </c:layout>
              <c:spPr>
                <a:xfrm>
                  <a:off x="203800" y="3397279"/>
                  <a:ext cx="2331065" cy="902361"/>
                </a:xfrm>
                <a:solidFill>
                  <a:prstClr val="white"/>
                </a:solidFill>
                <a:ln w="9525" cap="flat" cmpd="sng" algn="ctr">
                  <a:solidFill>
                    <a:srgbClr val="FFFF00">
                      <a:lumMod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5088"/>
                        <a:gd name="adj2" fmla="val 440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350028847112083"/>
                      <c:h val="0.189303931222182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901-4DC1-9CE5-998F686F2DA6}"/>
                </c:ext>
              </c:extLst>
            </c:dLbl>
            <c:dLbl>
              <c:idx val="4"/>
              <c:layout>
                <c:manualLayout>
                  <c:x val="-0.25867039529596764"/>
                  <c:y val="1.0228282090001246E-2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00B0F0">
                      <a:lumMod val="20000"/>
                      <a:lumOff val="8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727313804610175"/>
                      <c:h val="0.163930481541449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901-4DC1-9CE5-998F686F2DA6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Доходы от оказания платных услуг и компенсации затрат государства</c:v>
                </c:pt>
                <c:pt idx="2">
                  <c:v>Доходы от продажи материальных и нематериальных активов</c:v>
                </c:pt>
                <c:pt idx="3">
                  <c:v>Платежи при пользовании природными ресурсами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23.7</c:v>
                </c:pt>
                <c:pt idx="1">
                  <c:v>1</c:v>
                </c:pt>
                <c:pt idx="2">
                  <c:v>4</c:v>
                </c:pt>
                <c:pt idx="3">
                  <c:v>137.4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1-4DC1-9CE5-998F686F2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72236707593858"/>
          <c:y val="8.4474517970720336E-2"/>
          <c:w val="0.81569605870704831"/>
          <c:h val="0.651198935474409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</c:v>
                </c:pt>
                <c:pt idx="4">
                  <c:v>2024 год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342.8</c:v>
                </c:pt>
                <c:pt idx="1">
                  <c:v>279.89999999999998</c:v>
                </c:pt>
                <c:pt idx="2">
                  <c:v>317.3</c:v>
                </c:pt>
                <c:pt idx="3">
                  <c:v>171.2</c:v>
                </c:pt>
                <c:pt idx="4">
                  <c:v>122.1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59-4431-891B-994D7C92B3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8.81091957382206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1A-49D7-91BB-EB9BD90E6F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</c:v>
                </c:pt>
                <c:pt idx="4">
                  <c:v>2024 год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419.3</c:v>
                </c:pt>
                <c:pt idx="1">
                  <c:v>744.4</c:v>
                </c:pt>
                <c:pt idx="2">
                  <c:v>97.3</c:v>
                </c:pt>
                <c:pt idx="3">
                  <c:v>41.9</c:v>
                </c:pt>
                <c:pt idx="4">
                  <c:v>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59-4431-891B-994D7C92B3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8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</c:v>
                </c:pt>
                <c:pt idx="4">
                  <c:v>2024 год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525.70000000000005</c:v>
                </c:pt>
                <c:pt idx="1">
                  <c:v>561.20000000000005</c:v>
                </c:pt>
                <c:pt idx="2">
                  <c:v>595.79999999999995</c:v>
                </c:pt>
                <c:pt idx="3">
                  <c:v>623.79999999999995</c:v>
                </c:pt>
                <c:pt idx="4">
                  <c:v>636.20000000000005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59-4431-891B-994D7C92B31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</c:v>
                </c:pt>
                <c:pt idx="4">
                  <c:v>2024 год 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16.899999999999999</c:v>
                </c:pt>
                <c:pt idx="1">
                  <c:v>40.799999999999997</c:v>
                </c:pt>
                <c:pt idx="2">
                  <c:v>43.1</c:v>
                </c:pt>
                <c:pt idx="3">
                  <c:v>41.9</c:v>
                </c:pt>
                <c:pt idx="4">
                  <c:v>42.6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59-4431-891B-994D7C92B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9051952"/>
        <c:axId val="631162160"/>
      </c:barChart>
      <c:catAx>
        <c:axId val="419051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31162160"/>
        <c:crosses val="autoZero"/>
        <c:auto val="1"/>
        <c:lblAlgn val="ctr"/>
        <c:lblOffset val="100"/>
        <c:noMultiLvlLbl val="0"/>
      </c:catAx>
      <c:valAx>
        <c:axId val="6311621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19051952"/>
        <c:crosses val="autoZero"/>
        <c:crossBetween val="between"/>
      </c:valAx>
      <c:dTable>
        <c:showHorzBorder val="1"/>
        <c:showVertBorder val="0"/>
        <c:showOutline val="0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009625447495046"/>
          <c:y val="0.17955802763828527"/>
          <c:w val="0.71865029060303243"/>
          <c:h val="0.631592366568834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(ожидаемое)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4C4-4C84-B8D2-25AC8DCC05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4C4-4C84-B8D2-25AC8DCC05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4C4-4C84-B8D2-25AC8DCC05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4C4-4C84-B8D2-25AC8DCC0514}"/>
              </c:ext>
            </c:extLst>
          </c:dPt>
          <c:dLbls>
            <c:dLbl>
              <c:idx val="0"/>
              <c:layout>
                <c:manualLayout>
                  <c:x val="-4.2229009154315468E-2"/>
                  <c:y val="-1.69165021530639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C4-4C84-B8D2-25AC8DCC0514}"/>
                </c:ext>
              </c:extLst>
            </c:dLbl>
            <c:dLbl>
              <c:idx val="1"/>
              <c:layout>
                <c:manualLayout>
                  <c:x val="1.7637825917357193E-2"/>
                  <c:y val="-4.01493258069923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C4-4C84-B8D2-25AC8DCC0514}"/>
                </c:ext>
              </c:extLst>
            </c:dLbl>
            <c:dLbl>
              <c:idx val="2"/>
              <c:layout>
                <c:manualLayout>
                  <c:x val="4.973036329265814E-2"/>
                  <c:y val="-4.60873285743238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256415182063942E-2"/>
                      <c:h val="9.0246032282197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4C4-4C84-B8D2-25AC8DCC05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279.89999999999998</c:v>
                </c:pt>
                <c:pt idx="1">
                  <c:v>744.4</c:v>
                </c:pt>
                <c:pt idx="2">
                  <c:v>561.20000000000005</c:v>
                </c:pt>
                <c:pt idx="3">
                  <c:v>40.799999999999997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03-4031-8E42-C3370AA87A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3197819162644528"/>
          <c:w val="0.27945595036692433"/>
          <c:h val="0.848215621661249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2022 год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642649381543318E-2"/>
          <c:w val="0.96149596665318449"/>
          <c:h val="0.859865547605694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(проект)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936-4B73-9BE3-16B8E8C664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936-4B73-9BE3-16B8E8C664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936-4B73-9BE3-16B8E8C664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936-4B73-9BE3-16B8E8C66410}"/>
              </c:ext>
            </c:extLst>
          </c:dPt>
          <c:dLbls>
            <c:dLbl>
              <c:idx val="2"/>
              <c:layout>
                <c:manualLayout>
                  <c:x val="5.8593762872996974E-2"/>
                  <c:y val="6.66512880468762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36-4B73-9BE3-16B8E8C664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317.3</c:v>
                </c:pt>
                <c:pt idx="1">
                  <c:v>97.3</c:v>
                </c:pt>
                <c:pt idx="2">
                  <c:v>595.79999999999995</c:v>
                </c:pt>
                <c:pt idx="3">
                  <c:v>43.1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D-4A7C-8BB9-4CAC7B69C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0715981735159816"/>
          <c:y val="0"/>
          <c:w val="0.77579299847792993"/>
          <c:h val="0.737138960114101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Социальная сфера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1192</c:v>
                </c:pt>
                <c:pt idx="1">
                  <c:v>1236</c:v>
                </c:pt>
                <c:pt idx="2">
                  <c:v>1191.9000000000001</c:v>
                </c:pt>
                <c:pt idx="3">
                  <c:v>1206.0999999999999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7E-4D7A-88D8-4F7ED6B61A0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ЖКХ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880</c:v>
                </c:pt>
                <c:pt idx="1">
                  <c:v>316.8</c:v>
                </c:pt>
                <c:pt idx="2">
                  <c:v>63.5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7E-4D7A-88D8-4F7ED6B61A08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accent6"/>
            </a:solidFill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Лист1!$B$4:$E$4</c:f>
              <c:numCache>
                <c:formatCode>General</c:formatCode>
                <c:ptCount val="4"/>
                <c:pt idx="0">
                  <c:v>173.3</c:v>
                </c:pt>
                <c:pt idx="1">
                  <c:v>75.400000000000006</c:v>
                </c:pt>
                <c:pt idx="2">
                  <c:v>69.900000000000006</c:v>
                </c:pt>
                <c:pt idx="3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7E-4D7A-88D8-4F7ED6B61A08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Лист1!$B$5:$E$5</c:f>
              <c:numCache>
                <c:formatCode>General</c:formatCode>
                <c:ptCount val="4"/>
                <c:pt idx="0">
                  <c:v>111.5</c:v>
                </c:pt>
                <c:pt idx="1">
                  <c:v>168.3</c:v>
                </c:pt>
                <c:pt idx="2">
                  <c:v>160.5</c:v>
                </c:pt>
                <c:pt idx="3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7E-4D7A-88D8-4F7ED6B61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6"/>
        <c:gapDepth val="0"/>
        <c:shape val="cylinder"/>
        <c:axId val="1089491952"/>
        <c:axId val="1"/>
        <c:axId val="0"/>
      </c:bar3DChart>
      <c:catAx>
        <c:axId val="10894919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2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089491952"/>
        <c:crosses val="autoZero"/>
        <c:crossBetween val="between"/>
      </c:valAx>
      <c:dTable>
        <c:showHorzBorder val="0"/>
        <c:showVertBorder val="0"/>
        <c:showOutline val="0"/>
        <c:showKeys val="1"/>
        <c:txPr>
          <a:bodyPr/>
          <a:lstStyle/>
          <a:p>
            <a:pPr rtl="0"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CECFF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323288637668416E-2"/>
          <c:y val="0"/>
          <c:w val="0.97967671136233159"/>
          <c:h val="0.65718982661905123"/>
        </c:manualLayout>
      </c:layout>
      <c:bar3DChart>
        <c:barDir val="col"/>
        <c:grouping val="clustered"/>
        <c:varyColors val="0"/>
        <c:ser>
          <c:idx val="0"/>
          <c:order val="0"/>
          <c:tx>
            <c:v>рублей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672-4BBA-BDEA-64A7090784E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C-1672-4BBA-BDEA-64A7090784E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672-4BBA-BDEA-64A7090784E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E-1672-4BBA-BDEA-64A7090784E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672-4BBA-BDEA-64A7090784E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0-1672-4BBA-BDEA-64A7090784E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672-4BBA-BDEA-64A7090784E7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2-1672-4BBA-BDEA-64A7090784E7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672-4BBA-BDEA-64A7090784E7}"/>
              </c:ext>
            </c:extLst>
          </c:dPt>
          <c:dPt>
            <c:idx val="10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4-1672-4BBA-BDEA-64A7090784E7}"/>
              </c:ext>
            </c:extLst>
          </c:dPt>
          <c:dPt>
            <c:idx val="11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672-4BBA-BDEA-64A7090784E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6-1672-4BBA-BDEA-64A7090784E7}"/>
              </c:ext>
            </c:extLst>
          </c:dPt>
          <c:cat>
            <c:strRef>
              <c:f>Лист1!$A$2:$A$14</c:f>
              <c:strCache>
                <c:ptCount val="13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Здравоохранение</c:v>
                </c:pt>
                <c:pt idx="9">
                  <c:v>Социальная политика</c:v>
                </c:pt>
                <c:pt idx="10">
                  <c:v>Физическая культура и спорт</c:v>
                </c:pt>
                <c:pt idx="11">
                  <c:v>Средства массовой информации</c:v>
                </c:pt>
                <c:pt idx="12">
                  <c:v>Обслуживание государственного (муниципального) долга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96294095.230000004</c:v>
                </c:pt>
                <c:pt idx="1">
                  <c:v>2725200</c:v>
                </c:pt>
                <c:pt idx="2">
                  <c:v>11130922.460000001</c:v>
                </c:pt>
                <c:pt idx="3">
                  <c:v>116175547.93000001</c:v>
                </c:pt>
                <c:pt idx="4">
                  <c:v>352976542.26999998</c:v>
                </c:pt>
                <c:pt idx="5">
                  <c:v>233389.08</c:v>
                </c:pt>
                <c:pt idx="6">
                  <c:v>918438786.15999997</c:v>
                </c:pt>
                <c:pt idx="7">
                  <c:v>116475951.64</c:v>
                </c:pt>
                <c:pt idx="8">
                  <c:v>198465</c:v>
                </c:pt>
                <c:pt idx="9">
                  <c:v>122242189.05</c:v>
                </c:pt>
                <c:pt idx="10">
                  <c:v>92158316.969999999</c:v>
                </c:pt>
                <c:pt idx="11">
                  <c:v>6457421.79</c:v>
                </c:pt>
                <c:pt idx="12">
                  <c:v>9400452.0500000007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1672-4BBA-BDEA-64A709078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1239920"/>
        <c:axId val="505657120"/>
        <c:axId val="0"/>
      </c:bar3DChart>
      <c:catAx>
        <c:axId val="381239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5657120"/>
        <c:crosses val="autoZero"/>
        <c:auto val="1"/>
        <c:lblAlgn val="ctr"/>
        <c:lblOffset val="100"/>
        <c:noMultiLvlLbl val="0"/>
      </c:catAx>
      <c:valAx>
        <c:axId val="505657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81239920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64705882352942E-2"/>
          <c:y val="0.11205659052474813"/>
          <c:w val="0.9223529411764706"/>
          <c:h val="0.5249505217795327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67059136"/>
        <c:axId val="1408370048"/>
      </c:barChart>
      <c:catAx>
        <c:axId val="126705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8370048"/>
        <c:crosses val="autoZero"/>
        <c:auto val="1"/>
        <c:lblAlgn val="ctr"/>
        <c:lblOffset val="100"/>
        <c:noMultiLvlLbl val="0"/>
      </c:catAx>
      <c:valAx>
        <c:axId val="1408370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7059136"/>
        <c:crosses val="autoZero"/>
        <c:crossBetween val="between"/>
      </c:valAx>
    </c:plotArea>
    <c:legend>
      <c:legendPos val="b"/>
      <c:overlay val="0"/>
      <c:spPr>
        <a:noFill/>
        <a:ln w="2539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млн. рублей</a:t>
            </a:r>
          </a:p>
        </c:rich>
      </c:tx>
      <c:layout>
        <c:manualLayout>
          <c:xMode val="edge"/>
          <c:yMode val="edge"/>
          <c:x val="0.71803051785548699"/>
          <c:y val="2.1089914442321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2626491323866219"/>
          <c:y val="0"/>
          <c:w val="0.99922526618718499"/>
          <c:h val="0.6298228179891616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Кушвинский ГО</c:v>
                </c:pt>
                <c:pt idx="1">
                  <c:v>ГО Красноуральск</c:v>
                </c:pt>
                <c:pt idx="2">
                  <c:v>ГО Верхняя 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75.400000000000006</c:v>
                </c:pt>
                <c:pt idx="1">
                  <c:v>44.8</c:v>
                </c:pt>
                <c:pt idx="2">
                  <c:v>125.2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C2-415A-A35C-41136805BC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Жилищно - коммунальное хозяйство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Кушвинский ГО</c:v>
                </c:pt>
                <c:pt idx="1">
                  <c:v>ГО Красноуральск</c:v>
                </c:pt>
                <c:pt idx="2">
                  <c:v>ГО Верхняя Тура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316.8</c:v>
                </c:pt>
                <c:pt idx="1">
                  <c:v>231.2</c:v>
                </c:pt>
                <c:pt idx="2">
                  <c:v>249.5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C2-415A-A35C-41136805BC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Кушвинский ГО</c:v>
                </c:pt>
                <c:pt idx="1">
                  <c:v>ГО Красноуральск</c:v>
                </c:pt>
                <c:pt idx="2">
                  <c:v>ГО Верхняя Тура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907.1</c:v>
                </c:pt>
                <c:pt idx="1">
                  <c:v>649.1</c:v>
                </c:pt>
                <c:pt idx="2">
                  <c:v>301.8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C2-415A-A35C-41136805BC5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Кушвинский ГО</c:v>
                </c:pt>
                <c:pt idx="1">
                  <c:v>ГО Красноуральск</c:v>
                </c:pt>
                <c:pt idx="2">
                  <c:v>ГО Верхняя Тура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116.4</c:v>
                </c:pt>
                <c:pt idx="1">
                  <c:v>79</c:v>
                </c:pt>
                <c:pt idx="2">
                  <c:v>180.6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C2-415A-A35C-41136805BC5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Кушвинский ГО</c:v>
                </c:pt>
                <c:pt idx="1">
                  <c:v>ГО Красноуральск</c:v>
                </c:pt>
                <c:pt idx="2">
                  <c:v>ГО Верхняя Тура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120.1</c:v>
                </c:pt>
                <c:pt idx="1">
                  <c:v>63.8</c:v>
                </c:pt>
                <c:pt idx="2">
                  <c:v>39.6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2-415A-A35C-41136805B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0566720"/>
        <c:axId val="512188448"/>
        <c:axId val="0"/>
      </c:bar3DChart>
      <c:catAx>
        <c:axId val="36056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12188448"/>
        <c:crosses val="autoZero"/>
        <c:auto val="1"/>
        <c:lblAlgn val="ctr"/>
        <c:lblOffset val="100"/>
        <c:noMultiLvlLbl val="0"/>
      </c:catAx>
      <c:valAx>
        <c:axId val="512188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605667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  <a:effectLst>
          <a:outerShdw blurRad="50800" dist="50800" dir="5400000" algn="ctr" rotWithShape="0">
            <a:schemeClr val="bg1"/>
          </a:outerShdw>
        </a:effectLst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07728764985206"/>
          <c:y val="3.3436098876073184E-2"/>
          <c:w val="0.70932598561014526"/>
          <c:h val="0.74283181772144502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chemeClr val="accent5">
                <a:shade val="76000"/>
                <a:shade val="75000"/>
                <a:satMod val="160000"/>
              </a:schemeClr>
            </a:solidFill>
            <a:ln>
              <a:noFill/>
            </a:ln>
            <a:effectLst>
              <a:outerShdw blurRad="76200" dist="25400" dir="5400000" algn="tl" rotWithShape="0">
                <a:srgbClr val="000000">
                  <a:alpha val="5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prstMaterial="flat">
              <a:bevelT w="0" h="0" prst="coolSlant"/>
              <a:contourClr>
                <a:scrgbClr r="0" g="0" b="0">
                  <a:shade val="25000"/>
                  <a:satMod val="140000"/>
                </a:scrgbClr>
              </a:contourClr>
            </a:sp3d>
          </c:spPr>
          <c:invertIfNegative val="0"/>
          <c:dLbls>
            <c:spPr>
              <a:noFill/>
              <a:ln w="25383">
                <a:noFill/>
              </a:ln>
            </c:spPr>
            <c:txPr>
              <a:bodyPr rot="0" vert="horz"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2023 год </c:v>
                </c:pt>
                <c:pt idx="2">
                  <c:v>2022 год </c:v>
                </c:pt>
                <c:pt idx="3">
                  <c:v>2021 год (ожидаемое)</c:v>
                </c:pt>
                <c:pt idx="4">
                  <c:v>2020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1468.9</c:v>
                </c:pt>
                <c:pt idx="1">
                  <c:v>1467.4</c:v>
                </c:pt>
                <c:pt idx="2">
                  <c:v>1778.5</c:v>
                </c:pt>
                <c:pt idx="3">
                  <c:v>2336.8000000000002</c:v>
                </c:pt>
                <c:pt idx="4">
                  <c:v>1856.1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72-4940-849A-BEFC3FD2C8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  <a:effectLst>
              <a:outerShdw blurRad="76200" dist="25400" dir="5400000" algn="tl" rotWithShape="0">
                <a:srgbClr val="000000">
                  <a:alpha val="5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19050" prstMaterial="flat">
              <a:bevelT w="0" h="0" prst="coolSlant"/>
              <a:contourClr>
                <a:schemeClr val="bg2">
                  <a:lumMod val="2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6100612710718352E-2"/>
                  <c:y val="8.607615412647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63-48BA-B94E-6624F02D2773}"/>
                </c:ext>
              </c:extLst>
            </c:dLbl>
            <c:dLbl>
              <c:idx val="1"/>
              <c:layout>
                <c:manualLayout>
                  <c:x val="1.4950568945667127E-2"/>
                  <c:y val="-2.8692051375490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63-48BA-B94E-6624F02D2773}"/>
                </c:ext>
              </c:extLst>
            </c:dLbl>
            <c:dLbl>
              <c:idx val="2"/>
              <c:layout>
                <c:manualLayout>
                  <c:x val="1.95507440058722E-2"/>
                  <c:y val="-1.7215117864461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11718782967544"/>
                      <c:h val="8.06246643651273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C63-48BA-B94E-6624F02D2773}"/>
                </c:ext>
              </c:extLst>
            </c:dLbl>
            <c:dLbl>
              <c:idx val="3"/>
              <c:layout>
                <c:manualLayout>
                  <c:x val="2.3575897183551867E-2"/>
                  <c:y val="-5.8082421804063113E-3"/>
                </c:manualLayout>
              </c:layout>
              <c:spPr>
                <a:noFill/>
                <a:ln w="25383">
                  <a:noFill/>
                </a:ln>
              </c:spPr>
              <c:txPr>
                <a:bodyPr rot="0" vert="horz" lIns="576000" anchor="t" anchorCtr="0"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1672944215270806"/>
                      <c:h val="7.39592975011030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A3C-4D2A-B136-8831FC44468B}"/>
                </c:ext>
              </c:extLst>
            </c:dLbl>
            <c:spPr>
              <a:noFill/>
              <a:ln w="25383">
                <a:noFill/>
              </a:ln>
            </c:spPr>
            <c:txPr>
              <a:bodyPr rot="0" vert="horz" lIns="684000" anchor="t" anchorCtr="0"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2023 год </c:v>
                </c:pt>
                <c:pt idx="2">
                  <c:v>2022 год </c:v>
                </c:pt>
                <c:pt idx="3">
                  <c:v>2021 год (ожидаемое)</c:v>
                </c:pt>
                <c:pt idx="4">
                  <c:v>2020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18.8</c:v>
                </c:pt>
                <c:pt idx="1">
                  <c:v>18.43</c:v>
                </c:pt>
                <c:pt idx="2">
                  <c:v>18.010000000000002</c:v>
                </c:pt>
                <c:pt idx="3">
                  <c:v>20</c:v>
                </c:pt>
                <c:pt idx="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72-4940-849A-BEFC3FD2C8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934493647"/>
        <c:axId val="1"/>
        <c:axId val="0"/>
      </c:bar3DChart>
      <c:dateAx>
        <c:axId val="93449364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69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 anchor="t" anchorCtr="0"/>
          <a:lstStyle/>
          <a:p>
            <a:pPr>
              <a:defRPr sz="2200" b="1"/>
            </a:pPr>
            <a:endParaRPr lang="ru-RU"/>
          </a:p>
        </c:txPr>
        <c:crossAx val="1"/>
        <c:crosses val="autoZero"/>
        <c:auto val="0"/>
        <c:lblOffset val="10"/>
        <c:baseTimeUnit val="days"/>
      </c:dateAx>
      <c:valAx>
        <c:axId val="1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934493647"/>
        <c:crosses val="autoZero"/>
        <c:crossBetween val="between"/>
      </c:valAx>
      <c:spPr>
        <a:solidFill>
          <a:schemeClr val="bg1"/>
        </a:solidFill>
        <a:ln w="25383">
          <a:solidFill>
            <a:schemeClr val="bg1"/>
          </a:solidFill>
        </a:ln>
      </c:spPr>
    </c:plotArea>
    <c:legend>
      <c:legendPos val="b"/>
      <c:layout>
        <c:manualLayout>
          <c:xMode val="edge"/>
          <c:yMode val="edge"/>
          <c:x val="7.4968002522489696E-2"/>
          <c:y val="0.80499684500395696"/>
          <c:w val="0.87076478272594415"/>
          <c:h val="0.12901143683241559"/>
        </c:manualLayout>
      </c:layout>
      <c:overlay val="0"/>
      <c:spPr>
        <a:noFill/>
        <a:ln w="25383">
          <a:noFill/>
        </a:ln>
      </c:spPr>
      <c:txPr>
        <a:bodyPr rot="0" vert="horz"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343805067076766E-3"/>
          <c:w val="0.4671968190854871"/>
          <c:h val="0.946443628852431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Развитие системы образования в Кушвинском городском округе до 2024 года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63"/>
            <c:extLst>
              <c:ext xmlns:c16="http://schemas.microsoft.com/office/drawing/2014/chart" uri="{C3380CC4-5D6E-409C-BE32-E72D297353CC}">
                <c16:uniqueId val="{00000001-0863-44FB-B691-95551A84F67D}"/>
              </c:ext>
            </c:extLst>
          </c:dPt>
          <c:dPt>
            <c:idx val="1"/>
            <c:invertIfNegative val="0"/>
            <c:bubble3D val="0"/>
            <c:explosion val="61"/>
            <c:extLst>
              <c:ext xmlns:c16="http://schemas.microsoft.com/office/drawing/2014/chart" uri="{C3380CC4-5D6E-409C-BE32-E72D297353CC}">
                <c16:uniqueId val="{00000003-0863-44FB-B691-95551A84F67D}"/>
              </c:ext>
            </c:extLst>
          </c:dPt>
          <c:dPt>
            <c:idx val="2"/>
            <c:invertIfNegative val="0"/>
            <c:bubble3D val="0"/>
            <c:explosion val="22"/>
            <c:extLst>
              <c:ext xmlns:c16="http://schemas.microsoft.com/office/drawing/2014/chart" uri="{C3380CC4-5D6E-409C-BE32-E72D297353CC}">
                <c16:uniqueId val="{00000005-0863-44FB-B691-95551A84F67D}"/>
              </c:ext>
            </c:extLst>
          </c:dPt>
          <c:dPt>
            <c:idx val="3"/>
            <c:invertIfNegative val="0"/>
            <c:bubble3D val="0"/>
            <c:explosion val="18"/>
            <c:extLst>
              <c:ext xmlns:c16="http://schemas.microsoft.com/office/drawing/2014/chart" uri="{C3380CC4-5D6E-409C-BE32-E72D297353CC}">
                <c16:uniqueId val="{00000007-0863-44FB-B691-95551A84F67D}"/>
              </c:ext>
            </c:extLst>
          </c:dPt>
          <c:dPt>
            <c:idx val="4"/>
            <c:invertIfNegative val="0"/>
            <c:bubble3D val="0"/>
            <c:explosion val="72"/>
            <c:extLst>
              <c:ext xmlns:c16="http://schemas.microsoft.com/office/drawing/2014/chart" uri="{C3380CC4-5D6E-409C-BE32-E72D297353CC}">
                <c16:uniqueId val="{00000009-0863-44FB-B691-95551A84F67D}"/>
              </c:ext>
            </c:extLst>
          </c:dPt>
          <c:dPt>
            <c:idx val="5"/>
            <c:invertIfNegative val="0"/>
            <c:bubble3D val="0"/>
            <c:explosion val="49"/>
            <c:extLst>
              <c:ext xmlns:c16="http://schemas.microsoft.com/office/drawing/2014/chart" uri="{C3380CC4-5D6E-409C-BE32-E72D297353CC}">
                <c16:uniqueId val="{0000000B-0863-44FB-B691-95551A84F67D}"/>
              </c:ext>
            </c:extLst>
          </c:dPt>
          <c:dPt>
            <c:idx val="6"/>
            <c:invertIfNegative val="0"/>
            <c:bubble3D val="0"/>
            <c:explosion val="65"/>
            <c:extLst>
              <c:ext xmlns:c16="http://schemas.microsoft.com/office/drawing/2014/chart" uri="{C3380CC4-5D6E-409C-BE32-E72D297353CC}">
                <c16:uniqueId val="{0000000D-0863-44FB-B691-95551A84F67D}"/>
              </c:ext>
            </c:extLst>
          </c:dPt>
          <c:dLbls>
            <c:delete val="1"/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850.9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863-44FB-B691-95551A84F67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Реализация вопросов местного значения и осуществление государственных полномочий муниципальным казенным учреждением Кушвинского городского округа "Комитет жилищно-коммунальной сферы" до 2024 года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Лист1!$B$3</c:f>
              <c:numCache>
                <c:formatCode>General</c:formatCode>
                <c:ptCount val="1"/>
                <c:pt idx="0">
                  <c:v>500.2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863-44FB-B691-95551A84F67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Развитие культуры в Кушвинском городском округе до 2024 года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Лист1!$B$4</c:f>
              <c:numCache>
                <c:formatCode>General</c:formatCode>
                <c:ptCount val="1"/>
                <c:pt idx="0">
                  <c:v>173.4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863-44FB-B691-95551A84F67D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Развитие физической культуры и спорта в Кушвинском городском округе до 2024 года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Лист1!$B$5</c:f>
              <c:numCache>
                <c:formatCode>General</c:formatCode>
                <c:ptCount val="1"/>
                <c:pt idx="0">
                  <c:v>92.2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863-44FB-B691-95551A84F67D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Управление муниципальными финансами Кушвинского городского округа до 2024 года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Лист1!$B$6</c:f>
              <c:numCache>
                <c:formatCode>General</c:formatCode>
                <c:ptCount val="1"/>
                <c:pt idx="0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863-44FB-B691-95551A84F67D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Развитие и обеспечение эффективности деятельности администрации Кушвинского городского округа до 2024 года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Лист1!$B$7</c:f>
              <c:numCache>
                <c:formatCode>General</c:formatCode>
                <c:ptCount val="1"/>
                <c:pt idx="0">
                  <c:v>44.7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863-44FB-B691-95551A84F67D}"/>
            </c:ext>
          </c:extLst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Повышение эффективности управления муниципальной собственностью Кушвинского городского округа до 2024 года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Лист1!$B$8</c:f>
              <c:numCache>
                <c:formatCode>General</c:formatCode>
                <c:ptCount val="1"/>
                <c:pt idx="0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863-44FB-B691-95551A84F6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72802688"/>
        <c:axId val="453653600"/>
      </c:barChart>
      <c:catAx>
        <c:axId val="77280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3653600"/>
        <c:crosses val="autoZero"/>
        <c:auto val="1"/>
        <c:lblAlgn val="ctr"/>
        <c:lblOffset val="100"/>
        <c:noMultiLvlLbl val="0"/>
      </c:catAx>
      <c:valAx>
        <c:axId val="453653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28026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36549101342451479"/>
          <c:y val="0.14925716370411629"/>
          <c:w val="0.6106521277285667"/>
          <c:h val="0.733370955605718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57921331443845"/>
          <c:y val="0"/>
          <c:w val="0.93550738445521919"/>
          <c:h val="0.70868791745859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32.200000000000003</c:v>
                </c:pt>
                <c:pt idx="1">
                  <c:v>44.7</c:v>
                </c:pt>
                <c:pt idx="2">
                  <c:v>39.799999999999997</c:v>
                </c:pt>
                <c:pt idx="3" formatCode="0.0">
                  <c:v>39.700000000000003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57921331443845"/>
          <c:y val="0"/>
          <c:w val="0.93550738445521919"/>
          <c:h val="0.70868791745859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152.5</c:v>
                </c:pt>
                <c:pt idx="1">
                  <c:v>47.5</c:v>
                </c:pt>
                <c:pt idx="2">
                  <c:v>20.3</c:v>
                </c:pt>
                <c:pt idx="3" formatCode="0.0">
                  <c:v>19.702000000000002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015-4BEF-A3E2-C7AE7A0F905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015-4BEF-A3E2-C7AE7A0F905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015-4BEF-A3E2-C7AE7A0F905C}"/>
              </c:ext>
            </c:extLst>
          </c:dPt>
          <c:cat>
            <c:strRef>
              <c:f>Лист1!$A$2:$A$5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1.9</c:v>
                </c:pt>
                <c:pt idx="2" formatCode="_-* #,##0.0_-;\-* #,##0.0_-;_-* &quot;-&quot;??_-;_-@_-">
                  <c:v>2</c:v>
                </c:pt>
                <c:pt idx="3">
                  <c:v>2.1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3015-4BEF-A3E2-C7AE7A0F9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6"/>
        <c:shape val="box"/>
        <c:axId val="359497232"/>
        <c:axId val="245741504"/>
        <c:axId val="0"/>
      </c:bar3DChart>
      <c:catAx>
        <c:axId val="359497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741504"/>
        <c:crosses val="autoZero"/>
        <c:auto val="1"/>
        <c:lblAlgn val="ctr"/>
        <c:lblOffset val="100"/>
        <c:noMultiLvlLbl val="0"/>
      </c:catAx>
      <c:valAx>
        <c:axId val="245741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9497232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84179198794043"/>
          <c:y val="1.1132319006681582E-2"/>
          <c:w val="0.87815820801205957"/>
          <c:h val="0.523491165365339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_-* #,##0.0_-;\-* #,##0.0_-;_-* "-"??_-;_-@_-</c:formatCode>
                <c:ptCount val="4"/>
                <c:pt idx="0">
                  <c:v>1041.8</c:v>
                </c:pt>
                <c:pt idx="1">
                  <c:v>500.2</c:v>
                </c:pt>
                <c:pt idx="2">
                  <c:v>269</c:v>
                </c:pt>
                <c:pt idx="3">
                  <c:v>258.2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5176438932603E-2"/>
          <c:y val="4.8877479867341554E-2"/>
          <c:w val="0.92776364937562017"/>
          <c:h val="0.76855096290734581"/>
        </c:manualLayout>
      </c:layout>
      <c:bar3DChart>
        <c:barDir val="col"/>
        <c:grouping val="clustered"/>
        <c:varyColors val="0"/>
        <c:ser>
          <c:idx val="0"/>
          <c:order val="0"/>
          <c:tx>
            <c:v>млн. рублей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9F12-40E4-8D21-A59BB253148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F12-40E4-8D21-A59BB253148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9F12-40E4-8D21-A59BB253148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9F12-40E4-8D21-A59BB253148D}"/>
              </c:ext>
            </c:extLst>
          </c:dPt>
          <c:cat>
            <c:strRef>
              <c:f>Лист1!$A$1:$D$1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Лист1!$A$2:$D$2</c:f>
              <c:numCache>
                <c:formatCode>0.0</c:formatCode>
                <c:ptCount val="4"/>
                <c:pt idx="0" formatCode="General">
                  <c:v>27.2</c:v>
                </c:pt>
                <c:pt idx="1">
                  <c:v>39.799999999999997</c:v>
                </c:pt>
                <c:pt idx="2">
                  <c:v>28.6</c:v>
                </c:pt>
                <c:pt idx="3" formatCode="General">
                  <c:v>22.4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9F12-40E4-8D21-A59BB2531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3"/>
        <c:shape val="box"/>
        <c:axId val="575192576"/>
        <c:axId val="1"/>
        <c:axId val="0"/>
      </c:bar3DChart>
      <c:catAx>
        <c:axId val="575192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5192576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  <a:effectLst/>
      </c:spPr>
    </c:floor>
    <c:sideWall>
      <c:thickness val="0"/>
      <c:spPr>
        <a:noFill/>
        <a:ln w="25400">
          <a:noFill/>
        </a:ln>
        <a:effectLst>
          <a:outerShdw blurRad="50800" dist="50800" dir="5400000" algn="ctr" rotWithShape="0">
            <a:schemeClr val="bg1"/>
          </a:outerShdw>
        </a:effectLst>
      </c:spPr>
    </c:sideWall>
    <c:backWall>
      <c:thickness val="0"/>
      <c:spPr>
        <a:noFill/>
        <a:ln w="25400">
          <a:noFill/>
        </a:ln>
        <a:effectLst>
          <a:outerShdw blurRad="50800" dist="50800" dir="5400000" algn="ctr" rotWithShape="0">
            <a:schemeClr val="bg1"/>
          </a:outerShdw>
        </a:effectLst>
      </c:spPr>
    </c:backWall>
    <c:plotArea>
      <c:layout>
        <c:manualLayout>
          <c:layoutTarget val="inner"/>
          <c:xMode val="edge"/>
          <c:yMode val="edge"/>
          <c:x val="0.11308529345553037"/>
          <c:y val="1.2695795303436634E-2"/>
          <c:w val="0.88691470654446958"/>
          <c:h val="0.64413122584648941"/>
        </c:manualLayout>
      </c:layout>
      <c:bar3DChart>
        <c:barDir val="col"/>
        <c:grouping val="clustered"/>
        <c:varyColors val="0"/>
        <c:ser>
          <c:idx val="0"/>
          <c:order val="0"/>
          <c:tx>
            <c:v>млн. рублей</c:v>
          </c:tx>
          <c:spPr>
            <a:solidFill>
              <a:schemeClr val="accent1">
                <a:shade val="75000"/>
                <a:satMod val="160000"/>
              </a:schemeClr>
            </a:solidFill>
            <a:ln>
              <a:noFill/>
            </a:ln>
            <a:effectLst>
              <a:outerShdw blurRad="50800" dist="15240" dir="5400000" algn="tl" rotWithShape="0">
                <a:schemeClr val="bg1">
                  <a:alpha val="75000"/>
                </a:scheme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prstMaterial="flat">
              <a:bevelT w="0" h="0" prst="coolSlant"/>
              <a:contourClr>
                <a:scrgbClr r="0" g="0" b="0">
                  <a:shade val="35000"/>
                  <a:satMod val="130000"/>
                </a:scrgb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15240" dir="5400000" algn="tl" rotWithShape="0">
                  <a:schemeClr val="bg1">
                    <a:alpha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brightRoom" dir="tl"/>
              </a:scene3d>
              <a:sp3d prstMaterial="flat">
                <a:bevelT w="0" h="0" prst="coolSlant"/>
                <a:contourClr>
                  <a:scrgbClr r="0" g="0" b="0">
                    <a:shade val="35000"/>
                    <a:satMod val="13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CB21-4F06-8D86-F895019E8EA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15240" dir="5400000" algn="tl" rotWithShape="0">
                  <a:schemeClr val="bg1">
                    <a:alpha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brightRoom" dir="tl"/>
              </a:scene3d>
              <a:sp3d prstMaterial="flat">
                <a:bevelT w="0" h="0" prst="coolSlant"/>
                <a:contourClr>
                  <a:scrgbClr r="0" g="0" b="0">
                    <a:shade val="35000"/>
                    <a:satMod val="13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CB21-4F06-8D86-F895019E8EA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15240" dir="5400000" algn="tl" rotWithShape="0">
                  <a:schemeClr val="bg1">
                    <a:alpha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brightRoom" dir="tl"/>
              </a:scene3d>
              <a:sp3d prstMaterial="flat">
                <a:bevelT w="0" h="0" prst="coolSlant"/>
                <a:contourClr>
                  <a:scrgbClr r="0" g="0" b="0">
                    <a:shade val="35000"/>
                    <a:satMod val="13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B21-4F06-8D86-F895019E8EA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15240" dir="5400000" algn="tl" rotWithShape="0">
                  <a:schemeClr val="bg1">
                    <a:alpha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brightRoom" dir="tl"/>
              </a:scene3d>
              <a:sp3d prstMaterial="flat">
                <a:bevelT w="0" h="0" prst="coolSlant"/>
                <a:contourClr>
                  <a:scrgbClr r="0" g="0" b="0">
                    <a:shade val="35000"/>
                    <a:satMod val="13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CB21-4F06-8D86-F895019E8EA4}"/>
              </c:ext>
            </c:extLst>
          </c:dPt>
          <c:dLbls>
            <c:delete val="1"/>
          </c:dLbls>
          <c:cat>
            <c:strRef>
              <c:f>Лист1!$A$1:$D$1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Лист1!$A$2:$D$2</c:f>
              <c:numCache>
                <c:formatCode>General</c:formatCode>
                <c:ptCount val="4"/>
                <c:pt idx="0">
                  <c:v>167.2</c:v>
                </c:pt>
                <c:pt idx="1">
                  <c:v>60.6</c:v>
                </c:pt>
                <c:pt idx="2">
                  <c:v>56.6</c:v>
                </c:pt>
                <c:pt idx="3">
                  <c:v>48.3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CB21-4F06-8D86-F895019E8E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729600912"/>
        <c:axId val="1"/>
        <c:axId val="0"/>
      </c:bar3DChart>
      <c:catAx>
        <c:axId val="1729600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04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29600912"/>
        <c:crosses val="autoZero"/>
        <c:crossBetween val="between"/>
      </c:valAx>
      <c:dTable>
        <c:showHorzBorder val="1"/>
        <c:showVertBorder val="1"/>
        <c:showOutline val="1"/>
        <c:showKeys val="0"/>
        <c:spPr>
          <a:ln>
            <a:noFill/>
          </a:ln>
        </c:spPr>
        <c:txPr>
          <a:bodyPr/>
          <a:lstStyle/>
          <a:p>
            <a:pPr rtl="0">
              <a:defRPr sz="139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 w="2534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84179198794043"/>
          <c:y val="1.1132319006681582E-2"/>
          <c:w val="0.87815820801205957"/>
          <c:h val="0.583701813745399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#,##0.0</c:formatCode>
                <c:ptCount val="4"/>
                <c:pt idx="0">
                  <c:v>800.3</c:v>
                </c:pt>
                <c:pt idx="1">
                  <c:v>850.9</c:v>
                </c:pt>
                <c:pt idx="2">
                  <c:v>838.7</c:v>
                </c:pt>
                <c:pt idx="3" formatCode="_-* #,##0.0_-;\-* #,##0.0_-;_-* &quot;-&quot;??_-;_-@_-">
                  <c:v>850.7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84179198794043"/>
          <c:y val="1.1132319006681582E-2"/>
          <c:w val="0.87815820801205957"/>
          <c:h val="0.6840528051657845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#,##0.0</c:formatCode>
                <c:ptCount val="4"/>
                <c:pt idx="0">
                  <c:v>173.6</c:v>
                </c:pt>
                <c:pt idx="1">
                  <c:v>173.4</c:v>
                </c:pt>
                <c:pt idx="2">
                  <c:v>148.9</c:v>
                </c:pt>
                <c:pt idx="3" formatCode="_-* #,##0.0_-;\-* #,##0.0_-;_-* &quot;-&quot;??_-;_-@_-">
                  <c:v>148.9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448599023004351"/>
          <c:y val="0"/>
          <c:w val="0.77551400976995655"/>
          <c:h val="0.655378022802094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                   </c:v>
                </c:pt>
                <c:pt idx="2">
                  <c:v>Безвозмездные поступления                 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392.8</c:v>
                </c:pt>
                <c:pt idx="1">
                  <c:v>51.8</c:v>
                </c:pt>
                <c:pt idx="2">
                  <c:v>1287.5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188B-4A4F-8120-AE3244386C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 (ожидаемое)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                   </c:v>
                </c:pt>
                <c:pt idx="2">
                  <c:v>Безвозмездные поступления                 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454.8</c:v>
                </c:pt>
                <c:pt idx="1">
                  <c:v>264.5</c:v>
                </c:pt>
                <c:pt idx="2" formatCode="#,##0.0">
                  <c:v>1605.2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188B-4A4F-8120-AE3244386C3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                   </c:v>
                </c:pt>
                <c:pt idx="2">
                  <c:v>Безвозмездные поступления                 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537.9</c:v>
                </c:pt>
                <c:pt idx="1">
                  <c:v>167.1</c:v>
                </c:pt>
                <c:pt idx="2" formatCode="#,##0.0">
                  <c:v>1053.5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188B-4A4F-8120-AE3244386C3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год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                   </c:v>
                </c:pt>
                <c:pt idx="2">
                  <c:v>Безвозмездные поступления                  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570.29999999999995</c:v>
                </c:pt>
                <c:pt idx="1">
                  <c:v>41.2</c:v>
                </c:pt>
                <c:pt idx="2">
                  <c:v>878.8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7566-40F5-BDDF-0C2C0EFDB6D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год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                   </c:v>
                </c:pt>
                <c:pt idx="2">
                  <c:v>Безвозмездные поступления                  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633.9</c:v>
                </c:pt>
                <c:pt idx="1">
                  <c:v>40.9</c:v>
                </c:pt>
                <c:pt idx="2">
                  <c:v>844.4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7566-40F5-BDDF-0C2C0EFDB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9607535"/>
        <c:axId val="1"/>
        <c:axId val="0"/>
      </c:bar3DChart>
      <c:catAx>
        <c:axId val="549607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9607535"/>
        <c:crosses val="autoZero"/>
        <c:crossBetween val="between"/>
      </c:valAx>
      <c:dTable>
        <c:showHorzBorder val="0"/>
        <c:showVertBorder val="0"/>
        <c:showOutline val="0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 w="3175">
          <a:noFill/>
        </a:ln>
        <a:effectLst/>
      </c:spPr>
    </c:plotArea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184183718608207"/>
          <c:y val="0"/>
          <c:w val="0.87815820801205957"/>
          <c:h val="0.6840528051657845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#,##0.0</c:formatCode>
                <c:ptCount val="4"/>
                <c:pt idx="0">
                  <c:v>102.8</c:v>
                </c:pt>
                <c:pt idx="1">
                  <c:v>92.2</c:v>
                </c:pt>
                <c:pt idx="2">
                  <c:v>80.8</c:v>
                </c:pt>
                <c:pt idx="3" formatCode="_-* #,##0.0_-;\-* #,##0.0_-;_-* &quot;-&quot;??_-;_-@_-">
                  <c:v>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33702809620708"/>
          <c:y val="0"/>
          <c:w val="0.88166297190379295"/>
          <c:h val="0.537614520322467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#,##0.0</c:formatCode>
                <c:ptCount val="4"/>
                <c:pt idx="0">
                  <c:v>36.700000000000003</c:v>
                </c:pt>
                <c:pt idx="1">
                  <c:v>69.599999999999994</c:v>
                </c:pt>
                <c:pt idx="2">
                  <c:v>70</c:v>
                </c:pt>
                <c:pt idx="3" formatCode="_-* #,##0.0_-;\-* #,##0.0_-;_-* &quot;-&quot;??_-;_-@_-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8877488"/>
        <c:axId val="552644384"/>
        <c:axId val="0"/>
      </c:bar3DChart>
      <c:catAx>
        <c:axId val="318877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644384"/>
        <c:crosses val="autoZero"/>
        <c:auto val="1"/>
        <c:lblAlgn val="ctr"/>
        <c:lblOffset val="100"/>
        <c:noMultiLvlLbl val="0"/>
      </c:catAx>
      <c:valAx>
        <c:axId val="552644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8877488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8877488"/>
        <c:axId val="552644384"/>
        <c:axId val="0"/>
      </c:bar3DChart>
      <c:catAx>
        <c:axId val="318877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644384"/>
        <c:crosses val="autoZero"/>
        <c:auto val="1"/>
        <c:lblAlgn val="ctr"/>
        <c:lblOffset val="100"/>
        <c:noMultiLvlLbl val="0"/>
      </c:catAx>
      <c:valAx>
        <c:axId val="552644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8877488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8877488"/>
        <c:axId val="552644384"/>
        <c:axId val="0"/>
      </c:bar3DChart>
      <c:catAx>
        <c:axId val="318877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644384"/>
        <c:crosses val="autoZero"/>
        <c:auto val="1"/>
        <c:lblAlgn val="ctr"/>
        <c:lblOffset val="100"/>
        <c:noMultiLvlLbl val="0"/>
      </c:catAx>
      <c:valAx>
        <c:axId val="552644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8877488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9160691105354348"/>
          <c:h val="0.859153958481556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5257142705229E-3"/>
                  <c:y val="-2.9489723295836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E0-4735-95D3-CE1679E2E8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(ожидание)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Лист1!$B$2:$F$2</c:f>
              <c:numCache>
                <c:formatCode>#,##0.00</c:formatCode>
                <c:ptCount val="5"/>
                <c:pt idx="0">
                  <c:v>582942</c:v>
                </c:pt>
                <c:pt idx="1">
                  <c:v>660000</c:v>
                </c:pt>
                <c:pt idx="2">
                  <c:v>660000</c:v>
                </c:pt>
                <c:pt idx="3">
                  <c:v>660000</c:v>
                </c:pt>
                <c:pt idx="4">
                  <c:v>660000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99E0-4735-95D3-CE1679E2E8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417192416"/>
        <c:axId val="462215872"/>
        <c:axId val="0"/>
      </c:bar3DChart>
      <c:catAx>
        <c:axId val="41719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215872"/>
        <c:crosses val="autoZero"/>
        <c:auto val="1"/>
        <c:lblAlgn val="ctr"/>
        <c:lblOffset val="100"/>
        <c:noMultiLvlLbl val="0"/>
      </c:catAx>
      <c:valAx>
        <c:axId val="46221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719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8877488"/>
        <c:axId val="552644384"/>
        <c:axId val="0"/>
      </c:bar3DChart>
      <c:catAx>
        <c:axId val="318877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644384"/>
        <c:crosses val="autoZero"/>
        <c:auto val="1"/>
        <c:lblAlgn val="ctr"/>
        <c:lblOffset val="100"/>
        <c:noMultiLvlLbl val="0"/>
      </c:catAx>
      <c:valAx>
        <c:axId val="552644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8877488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9160691105354348"/>
          <c:h val="0.859153958481556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 оказание финансовой поддержки по возмещению части затрат, понесенных СМСП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5257142705229E-3"/>
                  <c:y val="-2.9489723295836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E0-4735-95D3-CE1679E2E8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(ожидание)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Лист1!$B$2:$F$2</c:f>
              <c:numCache>
                <c:formatCode>#,##0.00</c:formatCode>
                <c:ptCount val="5"/>
                <c:pt idx="0">
                  <c:v>115000</c:v>
                </c:pt>
                <c:pt idx="1">
                  <c:v>115000</c:v>
                </c:pt>
                <c:pt idx="2">
                  <c:v>115000</c:v>
                </c:pt>
                <c:pt idx="3">
                  <c:v>115000</c:v>
                </c:pt>
                <c:pt idx="4">
                  <c:v>115000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E0-4735-95D3-CE1679E2E80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на обеспечение деятельности, пропаганду  и популяризацию предпринимательской деятельности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(ожидание)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Лист1!$B$3:$F$3</c:f>
              <c:numCache>
                <c:formatCode>#,##0.00</c:formatCode>
                <c:ptCount val="5"/>
                <c:pt idx="0">
                  <c:v>255800</c:v>
                </c:pt>
                <c:pt idx="1">
                  <c:v>404000</c:v>
                </c:pt>
                <c:pt idx="2">
                  <c:v>404000</c:v>
                </c:pt>
                <c:pt idx="3">
                  <c:v>404000</c:v>
                </c:pt>
                <c:pt idx="4">
                  <c:v>404000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F-44D6-8AAB-EDCA5F5972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cylinder"/>
        <c:axId val="417192416"/>
        <c:axId val="462215872"/>
        <c:axId val="0"/>
      </c:bar3DChart>
      <c:catAx>
        <c:axId val="41719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215872"/>
        <c:crosses val="autoZero"/>
        <c:auto val="1"/>
        <c:lblAlgn val="ctr"/>
        <c:lblOffset val="100"/>
        <c:noMultiLvlLbl val="0"/>
      </c:catAx>
      <c:valAx>
        <c:axId val="462215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41719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8877488"/>
        <c:axId val="552644384"/>
        <c:axId val="0"/>
      </c:bar3DChart>
      <c:catAx>
        <c:axId val="318877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644384"/>
        <c:crosses val="autoZero"/>
        <c:auto val="1"/>
        <c:lblAlgn val="ctr"/>
        <c:lblOffset val="100"/>
        <c:noMultiLvlLbl val="0"/>
      </c:catAx>
      <c:valAx>
        <c:axId val="552644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8877488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9160691105354348"/>
          <c:h val="0.859153958481556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5257142705229E-3"/>
                  <c:y val="-2.9489723295836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E0-4735-95D3-CE1679E2E8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</c:v>
                </c:pt>
                <c:pt idx="1">
                  <c:v>2021 год (ожидание)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Лист1!$B$2:$F$2</c:f>
              <c:numCache>
                <c:formatCode>#,##0.00</c:formatCode>
                <c:ptCount val="5"/>
                <c:pt idx="0">
                  <c:v>77100</c:v>
                </c:pt>
                <c:pt idx="1">
                  <c:v>101700</c:v>
                </c:pt>
                <c:pt idx="2">
                  <c:v>132300</c:v>
                </c:pt>
                <c:pt idx="3">
                  <c:v>132300</c:v>
                </c:pt>
                <c:pt idx="4">
                  <c:v>132300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E0-4735-95D3-CE1679E2E8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cylinder"/>
        <c:axId val="417192416"/>
        <c:axId val="462215872"/>
        <c:axId val="0"/>
      </c:bar3DChart>
      <c:catAx>
        <c:axId val="41719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215872"/>
        <c:crosses val="autoZero"/>
        <c:auto val="1"/>
        <c:lblAlgn val="ctr"/>
        <c:lblOffset val="100"/>
        <c:noMultiLvlLbl val="0"/>
      </c:catAx>
      <c:valAx>
        <c:axId val="462215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41719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0">
          <a:solidFill>
            <a:schemeClr val="tx1">
              <a:lumMod val="15000"/>
              <a:lumOff val="85000"/>
            </a:schemeClr>
          </a:solidFill>
        </a:ln>
        <a:effectLst/>
        <a:sp3d>
          <a:contourClr>
            <a:schemeClr val="tx1">
              <a:lumMod val="15000"/>
              <a:lumOff val="85000"/>
            </a:schemeClr>
          </a:contourClr>
        </a:sp3d>
      </c:spPr>
    </c:sideWall>
    <c:backWall>
      <c:thickness val="0"/>
      <c:spPr>
        <a:noFill/>
        <a:ln w="0">
          <a:solidFill>
            <a:schemeClr val="tx1">
              <a:lumMod val="15000"/>
              <a:lumOff val="85000"/>
            </a:schemeClr>
          </a:solidFill>
        </a:ln>
        <a:effectLst/>
        <a:sp3d>
          <a:contourClr>
            <a:schemeClr val="tx1">
              <a:lumMod val="15000"/>
              <a:lumOff val="8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0.36043504326329323"/>
          <c:y val="0"/>
          <c:w val="0.60257282399330747"/>
          <c:h val="0.6443842905908998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                                                                                 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0">
              <a:noFill/>
            </a:ln>
            <a:effectLst/>
            <a:sp3d>
              <a:contourClr>
                <a:schemeClr val="tx1">
                  <a:lumMod val="15000"/>
                  <a:lumOff val="85000"/>
                </a:schemeClr>
              </a:contourClr>
            </a:sp3d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304.60000000000002</c:v>
                </c:pt>
                <c:pt idx="1">
                  <c:v>340.6</c:v>
                </c:pt>
                <c:pt idx="2">
                  <c:v>424.5</c:v>
                </c:pt>
                <c:pt idx="3">
                  <c:v>451.9</c:v>
                </c:pt>
                <c:pt idx="4">
                  <c:v>510.6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D-4E36-9F9D-63CF9148E3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 по подакцизным товарам (продукции)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32.200000000000003</c:v>
                </c:pt>
                <c:pt idx="1">
                  <c:v>37</c:v>
                </c:pt>
                <c:pt idx="2">
                  <c:v>37.6</c:v>
                </c:pt>
                <c:pt idx="3">
                  <c:v>39.4</c:v>
                </c:pt>
                <c:pt idx="4">
                  <c:v>40.700000000000003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4D-4E36-9F9D-63CF9148E3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10.1</c:v>
                </c:pt>
                <c:pt idx="1">
                  <c:v>39.1</c:v>
                </c:pt>
                <c:pt idx="2">
                  <c:v>36.9</c:v>
                </c:pt>
                <c:pt idx="3">
                  <c:v>39.6</c:v>
                </c:pt>
                <c:pt idx="4">
                  <c:v>42.6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4D-4E36-9F9D-63CF9148E31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Единый налог на вмененный доход для отдельных видов деятельности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8.9</c:v>
                </c:pt>
                <c:pt idx="1">
                  <c:v>2.8</c:v>
                </c:pt>
                <c:pt idx="2">
                  <c:v>0.3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4D-4E36-9F9D-63CF9148E31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Единый сельскохозяйственный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0.3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4D-4E36-9F9D-63CF9148E31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4</c:v>
                </c:pt>
                <c:pt idx="2">
                  <c:v>5.2</c:v>
                </c:pt>
                <c:pt idx="3">
                  <c:v>5.5</c:v>
                </c:pt>
                <c:pt idx="4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4D-4E36-9F9D-63CF9148E31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10.9</c:v>
                </c:pt>
                <c:pt idx="1">
                  <c:v>7.9</c:v>
                </c:pt>
                <c:pt idx="2">
                  <c:v>7.9</c:v>
                </c:pt>
                <c:pt idx="3">
                  <c:v>7.9</c:v>
                </c:pt>
                <c:pt idx="4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4D-4E36-9F9D-63CF9148E31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15.5</c:v>
                </c:pt>
                <c:pt idx="1">
                  <c:v>14</c:v>
                </c:pt>
                <c:pt idx="2">
                  <c:v>15.4</c:v>
                </c:pt>
                <c:pt idx="3">
                  <c:v>15.4</c:v>
                </c:pt>
                <c:pt idx="4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24D-4E36-9F9D-63CF9148E31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Лист1!$J$2:$J$6</c:f>
              <c:numCache>
                <c:formatCode>General</c:formatCode>
                <c:ptCount val="5"/>
                <c:pt idx="0">
                  <c:v>9.3000000000000007</c:v>
                </c:pt>
                <c:pt idx="1">
                  <c:v>9.3000000000000007</c:v>
                </c:pt>
                <c:pt idx="2">
                  <c:v>9.9</c:v>
                </c:pt>
                <c:pt idx="3">
                  <c:v>10.3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4D-4E36-9F9D-63CF9148E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5"/>
        <c:gapDepth val="0"/>
        <c:shape val="cylinder"/>
        <c:axId val="1967621872"/>
        <c:axId val="1967611888"/>
        <c:axId val="0"/>
      </c:bar3DChart>
      <c:catAx>
        <c:axId val="1967621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67611888"/>
        <c:crosses val="autoZero"/>
        <c:auto val="1"/>
        <c:lblAlgn val="ctr"/>
        <c:lblOffset val="100"/>
        <c:noMultiLvlLbl val="0"/>
      </c:catAx>
      <c:valAx>
        <c:axId val="1967611888"/>
        <c:scaling>
          <c:orientation val="minMax"/>
        </c:scaling>
        <c:delete val="1"/>
        <c:axPos val="l"/>
        <c:majorGridlines>
          <c:spPr>
            <a:ln w="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67621872"/>
        <c:crosses val="autoZero"/>
        <c:crossBetween val="between"/>
      </c:valAx>
      <c:dTable>
        <c:showHorzBorder val="1"/>
        <c:showVertBorder val="0"/>
        <c:showOutline val="0"/>
        <c:showKeys val="1"/>
        <c:spPr>
          <a:noFill/>
          <a:ln w="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0">
      <a:solidFill>
        <a:schemeClr val="tx1">
          <a:lumMod val="15000"/>
          <a:lumOff val="8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ADE3-4882-A909-72F4C9CDDF0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ADE3-4882-A909-72F4C9CDDF0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ADE3-4882-A909-72F4C9CDDF05}"/>
              </c:ext>
            </c:extLst>
          </c:dPt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116.5</c:v>
                </c:pt>
                <c:pt idx="1">
                  <c:v>120.1</c:v>
                </c:pt>
                <c:pt idx="2">
                  <c:v>124</c:v>
                </c:pt>
                <c:pt idx="3">
                  <c:v>126.4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ADE3-4882-A909-72F4C9CDD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8877488"/>
        <c:axId val="552644384"/>
        <c:axId val="0"/>
      </c:bar3DChart>
      <c:catAx>
        <c:axId val="318877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644384"/>
        <c:crosses val="autoZero"/>
        <c:auto val="1"/>
        <c:lblAlgn val="ctr"/>
        <c:lblOffset val="100"/>
        <c:noMultiLvlLbl val="0"/>
      </c:catAx>
      <c:valAx>
        <c:axId val="552644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8877488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814663424130056E-2"/>
          <c:y val="6.1751832745044803E-2"/>
          <c:w val="0.93550738445521919"/>
          <c:h val="0.70868791745859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B6-4D01-A674-8256D86CB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CB6-4D01-A674-8256D86CB8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CB6-4D01-A674-8256D86CB86D}"/>
              </c:ext>
            </c:extLst>
          </c:dPt>
          <c:dLbls>
            <c:delete val="1"/>
          </c:dLbls>
          <c:cat>
            <c:strRef>
              <c:f>Лист1!$B$1:$E$1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 </c:v>
                </c:pt>
                <c:pt idx="3">
                  <c:v>2024 год 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852.1</c:v>
                </c:pt>
                <c:pt idx="1">
                  <c:v>316.8</c:v>
                </c:pt>
                <c:pt idx="2">
                  <c:v>63.5</c:v>
                </c:pt>
                <c:pt idx="3" formatCode="0.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6-4D01-A674-8256D86CB8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919864511"/>
        <c:axId val="1"/>
        <c:axId val="0"/>
      </c:bar3DChart>
      <c:catAx>
        <c:axId val="919864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9864511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650008015447914E-2"/>
          <c:y val="4.1431261770244823E-2"/>
          <c:w val="0.97771537631529848"/>
          <c:h val="0.83042276495099132"/>
        </c:manualLayout>
      </c:layout>
      <c:bar3DChart>
        <c:barDir val="col"/>
        <c:grouping val="clustered"/>
        <c:varyColors val="0"/>
        <c:ser>
          <c:idx val="0"/>
          <c:order val="0"/>
          <c:tx>
            <c:v>млн. рублей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82B0-4A0E-9414-35BEA2EAEF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82B0-4A0E-9414-35BEA2EAEF7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2B0-4A0E-9414-35BEA2EAEF7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82B0-4A0E-9414-35BEA2EAEF79}"/>
              </c:ext>
            </c:extLst>
          </c:dPt>
          <c:cat>
            <c:strRef>
              <c:f>Лист1!$A$1:$D$1</c:f>
              <c:strCache>
                <c:ptCount val="4"/>
                <c:pt idx="0">
                  <c:v>2021 год (ожидаемое)</c:v>
                </c:pt>
                <c:pt idx="1">
                  <c:v>2022 год 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Лист1!$A$2:$D$2</c:f>
              <c:numCache>
                <c:formatCode>General</c:formatCode>
                <c:ptCount val="4"/>
                <c:pt idx="0" formatCode="0.0">
                  <c:v>154</c:v>
                </c:pt>
                <c:pt idx="1">
                  <c:v>132.19999999999999</c:v>
                </c:pt>
                <c:pt idx="2">
                  <c:v>111.5</c:v>
                </c:pt>
                <c:pt idx="3" formatCode="0.0">
                  <c:v>104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82B0-4A0E-9414-35BEA2EAE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879077872"/>
        <c:axId val="1"/>
        <c:axId val="0"/>
      </c:bar3DChart>
      <c:catAx>
        <c:axId val="879077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879077872"/>
        <c:crosses val="autoZero"/>
        <c:crossBetween val="between"/>
      </c:valAx>
      <c:dTable>
        <c:showHorzBorder val="0"/>
        <c:showVertBorder val="0"/>
        <c:showOutline val="0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83449897733529"/>
          <c:y val="2.9045882187191816E-2"/>
          <c:w val="0.87916550102266466"/>
          <c:h val="0.814601248190010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460075975685712E-2"/>
                  <c:y val="3.05152536622509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54-4919-89E0-C782DEA9D0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 </c:v>
                </c:pt>
                <c:pt idx="4">
                  <c:v>2024 год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304.60000000000002</c:v>
                </c:pt>
                <c:pt idx="1">
                  <c:v>340.6</c:v>
                </c:pt>
                <c:pt idx="2">
                  <c:v>424.5</c:v>
                </c:pt>
                <c:pt idx="3">
                  <c:v>451.9</c:v>
                </c:pt>
                <c:pt idx="4">
                  <c:v>510.6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54-4919-89E0-C782DEA9D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130743216"/>
        <c:axId val="1"/>
      </c:barChart>
      <c:catAx>
        <c:axId val="130743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74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 w="25403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1.691927905220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86-4904-B2CE-3A6674BC5738}"/>
                </c:ext>
              </c:extLst>
            </c:dLbl>
            <c:dLbl>
              <c:idx val="1"/>
              <c:layout>
                <c:manualLayout>
                  <c:x val="1.1531935971422591E-3"/>
                  <c:y val="-1.4099399210167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86-4904-B2CE-3A6674BC5738}"/>
                </c:ext>
              </c:extLst>
            </c:dLbl>
            <c:dLbl>
              <c:idx val="2"/>
              <c:layout>
                <c:manualLayout>
                  <c:x val="2.3063871942845182E-3"/>
                  <c:y val="-2.537891857830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86-4904-B2CE-3A6674BC5738}"/>
                </c:ext>
              </c:extLst>
            </c:dLbl>
            <c:dLbl>
              <c:idx val="3"/>
              <c:layout>
                <c:manualLayout>
                  <c:x val="3.4595807914266927E-3"/>
                  <c:y val="-1.4099399210167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86-4904-B2CE-3A6674BC5738}"/>
                </c:ext>
              </c:extLst>
            </c:dLbl>
            <c:spPr>
              <a:noFill/>
              <a:ln w="25403">
                <a:noFill/>
              </a:ln>
            </c:spPr>
            <c:txPr>
              <a:bodyPr rot="0" vert="horz" anchor="t" anchorCtr="0"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 (ожидаемое)</c:v>
                </c:pt>
                <c:pt idx="2">
                  <c:v>2022 год </c:v>
                </c:pt>
                <c:pt idx="3">
                  <c:v>2023 год</c:v>
                </c:pt>
                <c:pt idx="4">
                  <c:v>2024 год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32.200000000000003</c:v>
                </c:pt>
                <c:pt idx="1">
                  <c:v>37</c:v>
                </c:pt>
                <c:pt idx="2">
                  <c:v>37.6</c:v>
                </c:pt>
                <c:pt idx="3">
                  <c:v>39.4</c:v>
                </c:pt>
                <c:pt idx="4">
                  <c:v>40.700000000000003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7C-4659-952C-A055A771EA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cylinder"/>
        <c:axId val="104018992"/>
        <c:axId val="1"/>
        <c:axId val="0"/>
      </c:bar3DChart>
      <c:catAx>
        <c:axId val="104018992"/>
        <c:scaling>
          <c:orientation val="minMax"/>
        </c:scaling>
        <c:delete val="0"/>
        <c:axPos val="l"/>
        <c:majorGridlines>
          <c:spPr>
            <a:ln w="9526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018992"/>
        <c:crosses val="autoZero"/>
        <c:crossBetween val="between"/>
      </c:valAx>
      <c:spPr>
        <a:noFill/>
        <a:ln w="2540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0846768675202E-2"/>
          <c:y val="2.1208648733960903E-2"/>
          <c:w val="0.8006844305773666"/>
          <c:h val="0.7379716744898648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УСН</c:v>
                </c:pt>
              </c:strCache>
            </c:strRef>
          </c:tx>
          <c:spPr>
            <a:ln w="889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0"/>
            <c:bubble3D val="0"/>
            <c:spPr>
              <a:ln w="88900" cap="rnd" cmpd="sng" algn="ctr">
                <a:solidFill>
                  <a:schemeClr val="accent2"/>
                </a:solidFill>
                <a:prstDash val="solid"/>
                <a:round/>
              </a:ln>
              <a:effectLst>
                <a:outerShdw blurRad="76200" dist="25400" dir="5400000" algn="tl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11C-4C35-A0B8-059DE44D10E5}"/>
              </c:ext>
            </c:extLst>
          </c:dPt>
          <c:dPt>
            <c:idx val="1"/>
            <c:bubble3D val="0"/>
            <c:spPr>
              <a:ln w="88900" cap="rnd" cmpd="sng" algn="ctr">
                <a:solidFill>
                  <a:schemeClr val="accent2"/>
                </a:solidFill>
                <a:prstDash val="solid"/>
                <a:round/>
              </a:ln>
              <a:effectLst>
                <a:outerShdw blurRad="76200" dist="25400" dir="5400000" algn="tl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1C-4C35-A0B8-059DE44D10E5}"/>
              </c:ext>
            </c:extLst>
          </c:dPt>
          <c:dPt>
            <c:idx val="2"/>
            <c:bubble3D val="0"/>
            <c:spPr>
              <a:ln w="88900" cap="rnd" cmpd="sng" algn="ctr">
                <a:solidFill>
                  <a:schemeClr val="accent2"/>
                </a:solidFill>
                <a:prstDash val="solid"/>
                <a:round/>
              </a:ln>
              <a:effectLst>
                <a:outerShdw blurRad="76200" dist="25400" dir="5400000" algn="tl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11C-4C35-A0B8-059DE44D10E5}"/>
              </c:ext>
            </c:extLst>
          </c:dPt>
          <c:dPt>
            <c:idx val="3"/>
            <c:bubble3D val="0"/>
            <c:spPr>
              <a:ln w="88900" cap="rnd" cmpd="sng" algn="ctr">
                <a:solidFill>
                  <a:schemeClr val="accent2"/>
                </a:solidFill>
                <a:prstDash val="solid"/>
                <a:round/>
              </a:ln>
              <a:effectLst>
                <a:outerShdw blurRad="76200" dist="25400" dir="5400000" algn="tl" rotWithShape="0">
                  <a:srgbClr val="000000">
                    <a:alpha val="5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11C-4C35-A0B8-059DE44D10E5}"/>
              </c:ext>
            </c:extLst>
          </c:dPt>
          <c:dLbls>
            <c:dLbl>
              <c:idx val="3"/>
              <c:layout>
                <c:manualLayout>
                  <c:x val="2.3868928183817976E-2"/>
                  <c:y val="-8.86917724563343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1C-4C35-A0B8-059DE44D1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10.1</c:v>
                </c:pt>
                <c:pt idx="1">
                  <c:v>39.1</c:v>
                </c:pt>
                <c:pt idx="2">
                  <c:v>36.9</c:v>
                </c:pt>
                <c:pt idx="3">
                  <c:v>39.6</c:v>
                </c:pt>
                <c:pt idx="4">
                  <c:v>42.6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11C-4C35-A0B8-059DE44D10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ЕНВД</c:v>
                </c:pt>
              </c:strCache>
            </c:strRef>
          </c:tx>
          <c:spPr>
            <a:ln w="889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3448195120305406E-2"/>
                  <c:y val="-5.84856187011501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7827677248451203E-2"/>
                      <c:h val="4.72719463805850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0062-4BB5-AB5D-897812FB2F0F}"/>
                </c:ext>
              </c:extLst>
            </c:dLbl>
            <c:dLbl>
              <c:idx val="1"/>
              <c:layout>
                <c:manualLayout>
                  <c:x val="1.7465069402792788E-3"/>
                  <c:y val="-4.5416957375440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062-4BB5-AB5D-897812FB2F0F}"/>
                </c:ext>
              </c:extLst>
            </c:dLbl>
            <c:dLbl>
              <c:idx val="2"/>
              <c:layout>
                <c:manualLayout>
                  <c:x val="1.746506940279364E-3"/>
                  <c:y val="-4.3168593148933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062-4BB5-AB5D-897812FB2F0F}"/>
                </c:ext>
              </c:extLst>
            </c:dLbl>
            <c:dLbl>
              <c:idx val="3"/>
              <c:layout>
                <c:manualLayout>
                  <c:x val="-2.9108449004656067E-3"/>
                  <c:y val="-4.7665321601947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062-4BB5-AB5D-897812FB2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8.9</c:v>
                </c:pt>
                <c:pt idx="1">
                  <c:v>2.8</c:v>
                </c:pt>
                <c:pt idx="2">
                  <c:v>0.3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11C-4C35-A0B8-059DE44D10E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ЕСН</c:v>
                </c:pt>
              </c:strCache>
            </c:strRef>
          </c:tx>
          <c:spPr>
            <a:ln w="8890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250164153316403E-2"/>
                  <c:y val="-2.40572316687945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216898009312137E-2"/>
                      <c:h val="4.136990176772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062-4BB5-AB5D-897812FB2F0F}"/>
                </c:ext>
              </c:extLst>
            </c:dLbl>
            <c:dLbl>
              <c:idx val="1"/>
              <c:layout>
                <c:manualLayout>
                  <c:x val="-5.9963404949591501E-2"/>
                  <c:y val="-4.7665321601947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062-4BB5-AB5D-897812FB2F0F}"/>
                </c:ext>
              </c:extLst>
            </c:dLbl>
            <c:dLbl>
              <c:idx val="2"/>
              <c:layout>
                <c:manualLayout>
                  <c:x val="-6.5785094750522716E-2"/>
                  <c:y val="-3.64235004694124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062-4BB5-AB5D-897812FB2F0F}"/>
                </c:ext>
              </c:extLst>
            </c:dLbl>
            <c:dLbl>
              <c:idx val="3"/>
              <c:layout>
                <c:manualLayout>
                  <c:x val="-6.5785094750522799E-2"/>
                  <c:y val="-3.86718646959193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062-4BB5-AB5D-897812FB2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0.3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11C-4C35-A0B8-059DE44D10E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патент</c:v>
                </c:pt>
              </c:strCache>
            </c:strRef>
          </c:tx>
          <c:spPr>
            <a:ln w="8890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793745323166169E-2"/>
                  <c:y val="-0.112867972688925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765800845401039E-2"/>
                      <c:h val="7.50953651653317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0062-4BB5-AB5D-897812FB2F0F}"/>
                </c:ext>
              </c:extLst>
            </c:dLbl>
            <c:dLbl>
              <c:idx val="1"/>
              <c:layout>
                <c:manualLayout>
                  <c:x val="-2.0375914303259249E-2"/>
                  <c:y val="-0.117364612623662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62-4BB5-AB5D-897812FB2F0F}"/>
                </c:ext>
              </c:extLst>
            </c:dLbl>
            <c:dLbl>
              <c:idx val="2"/>
              <c:layout>
                <c:manualLayout>
                  <c:x val="-2.0375914303259249E-2"/>
                  <c:y val="-0.1128678841706483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62-4BB5-AB5D-897812FB2F0F}"/>
                </c:ext>
              </c:extLst>
            </c:dLbl>
            <c:dLbl>
              <c:idx val="3"/>
              <c:layout>
                <c:manualLayout>
                  <c:x val="-2.0375914303259249E-2"/>
                  <c:y val="-0.106122791491127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062-4BB5-AB5D-897812FB2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4</c:v>
                </c:pt>
                <c:pt idx="2">
                  <c:v>5.2</c:v>
                </c:pt>
                <c:pt idx="3">
                  <c:v>5.5</c:v>
                </c:pt>
                <c:pt idx="4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11C-4C35-A0B8-059DE44D10E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2864160"/>
        <c:axId val="276633072"/>
      </c:lineChart>
      <c:catAx>
        <c:axId val="422864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857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633072"/>
        <c:crosses val="autoZero"/>
        <c:auto val="1"/>
        <c:lblAlgn val="ctr"/>
        <c:lblOffset val="100"/>
        <c:noMultiLvlLbl val="0"/>
      </c:catAx>
      <c:valAx>
        <c:axId val="27663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2864160"/>
        <c:crosses val="autoZero"/>
        <c:crossBetween val="between"/>
      </c:valAx>
      <c:dTable>
        <c:showHorzBorder val="1"/>
        <c:showVertBorder val="0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solidFill>
        <a:schemeClr val="tx1"/>
      </a:solidFill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813682477670667"/>
          <c:y val="2.99641952533025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35015767282004"/>
          <c:y val="0.1811957635804578"/>
          <c:w val="0.83022213708677317"/>
          <c:h val="0.77333711508338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(ожидаемое исполнение)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41-4A1C-92A6-2790EA41CEC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541-4A1C-92A6-2790EA41CEC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0605069446905001"/>
                      <c:h val="0.359940437436747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541-4A1C-92A6-2790EA41CEC0}"/>
                </c:ext>
              </c:extLst>
            </c:dLbl>
            <c:dLbl>
              <c:idx val="1"/>
              <c:layout>
                <c:manualLayout>
                  <c:x val="5.7992234835063598E-2"/>
                  <c:y val="3.46503277874828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51372827569712642"/>
                      <c:h val="0.2156025552597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541-4A1C-92A6-2790EA41CE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 на имущество физических лиц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7.9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1-4A1C-92A6-2790EA41CE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8558768276866673E-2"/>
          <c:y val="1.8852899107208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3720571458994859E-2"/>
          <c:y val="0.23042088970608834"/>
          <c:w val="0.82525694042711051"/>
          <c:h val="0.7525198156158526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и плановый период 2023 и 2024 годов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0A4-4EBC-94DF-58A130DC34A5}"/>
              </c:ext>
            </c:extLst>
          </c:dPt>
          <c:dPt>
            <c:idx val="1"/>
            <c:bubble3D val="0"/>
            <c:explosion val="3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A4-4EBC-94DF-58A130DC34A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9351943202750628"/>
                      <c:h val="0.423283031760254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0A4-4EBC-94DF-58A130DC34A5}"/>
                </c:ext>
              </c:extLst>
            </c:dLbl>
            <c:dLbl>
              <c:idx val="1"/>
              <c:layout>
                <c:manualLayout>
                  <c:x val="5.612404479921973E-2"/>
                  <c:y val="6.12290153411395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8310405123293393"/>
                      <c:h val="0.229201384636210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0A4-4EBC-94DF-58A130DC34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 на имущество физических лиц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7.9</c:v>
                </c:pt>
                <c:pt idx="1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4-4EBC-94DF-58A130DC34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ngall.com/finance-png" TargetMode="External"/><Relationship Id="rId1" Type="http://schemas.openxmlformats.org/officeDocument/2006/relationships/image" Target="../media/image23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2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ngall.com/finance-png" TargetMode="External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EFC38C-9ED8-4DB3-8525-9C1827E1E6D1}" type="doc">
      <dgm:prSet loTypeId="urn:microsoft.com/office/officeart/2005/8/layout/radial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541A94B-B595-4B96-BF9E-D5FB3222BA11}">
      <dgm:prSet phldrT="[Текст]"/>
      <dgm:spPr/>
      <dgm:t>
        <a:bodyPr/>
        <a:lstStyle/>
        <a:p>
          <a:r>
            <a:rPr lang="ru-RU" dirty="0"/>
            <a:t>Бюджеты семей</a:t>
          </a:r>
        </a:p>
      </dgm:t>
    </dgm:pt>
    <dgm:pt modelId="{450216D5-06E2-415B-9656-3B3796A12302}" type="parTrans" cxnId="{1B9A7C77-944D-427F-ABA1-CAA50CD94223}">
      <dgm:prSet/>
      <dgm:spPr/>
      <dgm:t>
        <a:bodyPr/>
        <a:lstStyle/>
        <a:p>
          <a:endParaRPr lang="ru-RU"/>
        </a:p>
      </dgm:t>
    </dgm:pt>
    <dgm:pt modelId="{C937D518-3B3C-4903-8FE5-19389CC43063}" type="sibTrans" cxnId="{1B9A7C77-944D-427F-ABA1-CAA50CD94223}">
      <dgm:prSet/>
      <dgm:spPr/>
      <dgm:t>
        <a:bodyPr/>
        <a:lstStyle/>
        <a:p>
          <a:endParaRPr lang="ru-RU"/>
        </a:p>
      </dgm:t>
    </dgm:pt>
    <dgm:pt modelId="{43153FB5-BF2D-4370-900F-132175474E2D}">
      <dgm:prSet phldrT="[Текст]"/>
      <dgm:spPr/>
      <dgm:t>
        <a:bodyPr/>
        <a:lstStyle/>
        <a:p>
          <a:r>
            <a:rPr lang="ru-RU" dirty="0"/>
            <a:t>Бюджеты публично – правовых образований</a:t>
          </a:r>
        </a:p>
      </dgm:t>
    </dgm:pt>
    <dgm:pt modelId="{F5342AFA-F3D6-44C2-A871-E3F9E8CC46E7}" type="parTrans" cxnId="{60F9327C-63DD-4DBE-B0DA-B716FE979515}">
      <dgm:prSet/>
      <dgm:spPr/>
      <dgm:t>
        <a:bodyPr/>
        <a:lstStyle/>
        <a:p>
          <a:endParaRPr lang="ru-RU"/>
        </a:p>
      </dgm:t>
    </dgm:pt>
    <dgm:pt modelId="{E4C931DF-601A-42E9-8B21-414B81C9E5D0}" type="sibTrans" cxnId="{60F9327C-63DD-4DBE-B0DA-B716FE979515}">
      <dgm:prSet/>
      <dgm:spPr/>
      <dgm:t>
        <a:bodyPr/>
        <a:lstStyle/>
        <a:p>
          <a:endParaRPr lang="ru-RU"/>
        </a:p>
      </dgm:t>
    </dgm:pt>
    <dgm:pt modelId="{DCC2D0C9-C695-4BF6-891C-57C80AA88D70}">
      <dgm:prSet phldrT="[Текст]" custT="1"/>
      <dgm:spPr/>
      <dgm:t>
        <a:bodyPr/>
        <a:lstStyle/>
        <a:p>
          <a:r>
            <a:rPr lang="ru-RU" sz="1200" b="1" u="sng" dirty="0"/>
            <a:t>Российской Федерации </a:t>
          </a:r>
          <a:r>
            <a:rPr lang="ru-RU" sz="1200" b="1" u="none" dirty="0"/>
            <a:t>                              </a:t>
          </a:r>
          <a:r>
            <a:rPr lang="ru-RU" sz="1200" dirty="0"/>
            <a:t>(</a:t>
          </a:r>
          <a:r>
            <a:rPr lang="ru-RU" sz="1200" i="1" dirty="0"/>
            <a:t>федеральный бюджет,         бюджеты государственных внебюджетных фондов)</a:t>
          </a:r>
          <a:endParaRPr lang="ru-RU" sz="1200" b="1" i="1" u="sng" dirty="0"/>
        </a:p>
      </dgm:t>
    </dgm:pt>
    <dgm:pt modelId="{1D443D55-6A96-43FB-938F-29AA780B4114}" type="parTrans" cxnId="{5AE804BE-4109-4783-8CDE-754DC3F61F91}">
      <dgm:prSet/>
      <dgm:spPr/>
      <dgm:t>
        <a:bodyPr/>
        <a:lstStyle/>
        <a:p>
          <a:endParaRPr lang="ru-RU"/>
        </a:p>
      </dgm:t>
    </dgm:pt>
    <dgm:pt modelId="{BC157FF9-B535-41AF-987A-83D1B97E571A}" type="sibTrans" cxnId="{5AE804BE-4109-4783-8CDE-754DC3F61F91}">
      <dgm:prSet/>
      <dgm:spPr/>
      <dgm:t>
        <a:bodyPr/>
        <a:lstStyle/>
        <a:p>
          <a:endParaRPr lang="ru-RU"/>
        </a:p>
      </dgm:t>
    </dgm:pt>
    <dgm:pt modelId="{49568D1B-1167-4F92-BEB8-10C71B38BAC0}">
      <dgm:prSet phldrT="[Текст]" custT="1"/>
      <dgm:spPr/>
      <dgm:t>
        <a:bodyPr/>
        <a:lstStyle/>
        <a:p>
          <a:r>
            <a:rPr lang="ru-RU" sz="1200" b="1" u="sng" dirty="0"/>
            <a:t>Субъектов Российской Федерации                   </a:t>
          </a:r>
          <a:r>
            <a:rPr lang="ru-RU" sz="1200" dirty="0"/>
            <a:t>(</a:t>
          </a:r>
          <a:r>
            <a:rPr lang="ru-RU" sz="1200" i="1" dirty="0"/>
            <a:t>региональные бюджеты,       бюджеты территориальных  фондов обязательного    медицинского страхования)</a:t>
          </a:r>
        </a:p>
      </dgm:t>
    </dgm:pt>
    <dgm:pt modelId="{436787DE-6D99-4BAD-A220-B74A6BE7A78F}" type="parTrans" cxnId="{FB37B97E-DF53-40B3-957A-AC518187393B}">
      <dgm:prSet/>
      <dgm:spPr/>
      <dgm:t>
        <a:bodyPr/>
        <a:lstStyle/>
        <a:p>
          <a:endParaRPr lang="ru-RU"/>
        </a:p>
      </dgm:t>
    </dgm:pt>
    <dgm:pt modelId="{CB9AE835-34D1-4755-93C6-A81510BA75C0}" type="sibTrans" cxnId="{FB37B97E-DF53-40B3-957A-AC518187393B}">
      <dgm:prSet/>
      <dgm:spPr/>
      <dgm:t>
        <a:bodyPr/>
        <a:lstStyle/>
        <a:p>
          <a:endParaRPr lang="ru-RU"/>
        </a:p>
      </dgm:t>
    </dgm:pt>
    <dgm:pt modelId="{384E56EF-9604-4B4E-9983-C50C2FBD563D}">
      <dgm:prSet phldrT="[Текст]"/>
      <dgm:spPr/>
      <dgm:t>
        <a:bodyPr/>
        <a:lstStyle/>
        <a:p>
          <a:r>
            <a:rPr lang="ru-RU" dirty="0"/>
            <a:t>Бюджеты организаций</a:t>
          </a:r>
        </a:p>
      </dgm:t>
    </dgm:pt>
    <dgm:pt modelId="{FC81A343-6794-4FEB-A9BA-16EA7D8E5864}" type="parTrans" cxnId="{5158E292-140D-41FA-80C7-35F26C513B09}">
      <dgm:prSet/>
      <dgm:spPr/>
      <dgm:t>
        <a:bodyPr/>
        <a:lstStyle/>
        <a:p>
          <a:endParaRPr lang="ru-RU"/>
        </a:p>
      </dgm:t>
    </dgm:pt>
    <dgm:pt modelId="{5000A47E-DFA3-48B5-BDBC-733F5E621B42}" type="sibTrans" cxnId="{5158E292-140D-41FA-80C7-35F26C513B09}">
      <dgm:prSet/>
      <dgm:spPr/>
      <dgm:t>
        <a:bodyPr/>
        <a:lstStyle/>
        <a:p>
          <a:endParaRPr lang="ru-RU"/>
        </a:p>
      </dgm:t>
    </dgm:pt>
    <dgm:pt modelId="{3FB8F7B8-B730-4E24-9254-652F595367DD}">
      <dgm:prSet phldrT="[Текст]" custT="1"/>
      <dgm:spPr/>
      <dgm:t>
        <a:bodyPr/>
        <a:lstStyle/>
        <a:p>
          <a:r>
            <a:rPr lang="ru-RU" sz="1200" b="1" u="sng" dirty="0"/>
            <a:t>Муниципальных образований </a:t>
          </a:r>
          <a:r>
            <a:rPr lang="ru-RU" sz="1200" b="1" u="none" dirty="0"/>
            <a:t>                       </a:t>
          </a:r>
          <a:r>
            <a:rPr lang="ru-RU" sz="1200" dirty="0"/>
            <a:t>(</a:t>
          </a:r>
          <a:r>
            <a:rPr lang="ru-RU" sz="1200" i="1" dirty="0"/>
            <a:t>местные бюджеты</a:t>
          </a:r>
          <a:r>
            <a:rPr lang="ru-RU" sz="1200" dirty="0"/>
            <a:t>)</a:t>
          </a:r>
        </a:p>
      </dgm:t>
    </dgm:pt>
    <dgm:pt modelId="{E96ACEF6-47AA-4F16-8B82-406A82392D7D}" type="parTrans" cxnId="{D619647F-F582-49C2-9F0F-77EEC1518742}">
      <dgm:prSet/>
      <dgm:spPr/>
      <dgm:t>
        <a:bodyPr/>
        <a:lstStyle/>
        <a:p>
          <a:endParaRPr lang="ru-RU"/>
        </a:p>
      </dgm:t>
    </dgm:pt>
    <dgm:pt modelId="{4B397924-E1E0-431C-9DB3-21E76BBDF12B}" type="sibTrans" cxnId="{D619647F-F582-49C2-9F0F-77EEC1518742}">
      <dgm:prSet/>
      <dgm:spPr/>
      <dgm:t>
        <a:bodyPr/>
        <a:lstStyle/>
        <a:p>
          <a:endParaRPr lang="ru-RU"/>
        </a:p>
      </dgm:t>
    </dgm:pt>
    <dgm:pt modelId="{965CF9DE-B15F-426C-9E9C-0D4C12F613D7}">
      <dgm:prSet phldrT="[Текст]" custT="1"/>
      <dgm:spPr/>
      <dgm:t>
        <a:bodyPr/>
        <a:lstStyle/>
        <a:p>
          <a:endParaRPr lang="ru-RU" sz="1200" b="1" i="1" u="sng" dirty="0"/>
        </a:p>
      </dgm:t>
    </dgm:pt>
    <dgm:pt modelId="{54DB471D-9E0B-44F3-A3A3-A6A34B2D1BDE}" type="parTrans" cxnId="{D5B870EC-0939-4EC7-A7C6-FDAF140DDD1D}">
      <dgm:prSet/>
      <dgm:spPr/>
      <dgm:t>
        <a:bodyPr/>
        <a:lstStyle/>
        <a:p>
          <a:endParaRPr lang="ru-RU"/>
        </a:p>
      </dgm:t>
    </dgm:pt>
    <dgm:pt modelId="{FB0DB5B9-10D6-4281-8C55-52ADFA96A85F}" type="sibTrans" cxnId="{D5B870EC-0939-4EC7-A7C6-FDAF140DDD1D}">
      <dgm:prSet/>
      <dgm:spPr/>
      <dgm:t>
        <a:bodyPr/>
        <a:lstStyle/>
        <a:p>
          <a:endParaRPr lang="ru-RU"/>
        </a:p>
      </dgm:t>
    </dgm:pt>
    <dgm:pt modelId="{EA03CC2A-E1CB-454C-A572-AFBD6B3ED01B}">
      <dgm:prSet phldrT="[Текст]" custT="1"/>
      <dgm:spPr/>
      <dgm:t>
        <a:bodyPr/>
        <a:lstStyle/>
        <a:p>
          <a:endParaRPr lang="ru-RU" sz="1200" i="1" dirty="0"/>
        </a:p>
      </dgm:t>
    </dgm:pt>
    <dgm:pt modelId="{BA8A9DC5-9B94-4CDF-9A09-12E294773C20}" type="parTrans" cxnId="{61B8F8F7-9E13-4DC7-AC56-B379FC25D3BE}">
      <dgm:prSet/>
      <dgm:spPr/>
      <dgm:t>
        <a:bodyPr/>
        <a:lstStyle/>
        <a:p>
          <a:endParaRPr lang="ru-RU"/>
        </a:p>
      </dgm:t>
    </dgm:pt>
    <dgm:pt modelId="{14E0BBD3-D19A-4E35-A848-BA1565EE2B59}" type="sibTrans" cxnId="{61B8F8F7-9E13-4DC7-AC56-B379FC25D3BE}">
      <dgm:prSet/>
      <dgm:spPr/>
      <dgm:t>
        <a:bodyPr/>
        <a:lstStyle/>
        <a:p>
          <a:endParaRPr lang="ru-RU"/>
        </a:p>
      </dgm:t>
    </dgm:pt>
    <dgm:pt modelId="{5A12376E-F80C-46C9-A880-45E462F539B0}" type="pres">
      <dgm:prSet presAssocID="{AAEFC38C-9ED8-4DB3-8525-9C1827E1E6D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620144B-AF4E-4B25-812E-785F773FC5B2}" type="pres">
      <dgm:prSet presAssocID="{AAEFC38C-9ED8-4DB3-8525-9C1827E1E6D1}" presName="cycle" presStyleCnt="0"/>
      <dgm:spPr/>
    </dgm:pt>
    <dgm:pt modelId="{E92E5B28-558A-4D98-80E6-0A6BA235F16E}" type="pres">
      <dgm:prSet presAssocID="{AAEFC38C-9ED8-4DB3-8525-9C1827E1E6D1}" presName="centerShape" presStyleCnt="0"/>
      <dgm:spPr/>
    </dgm:pt>
    <dgm:pt modelId="{8DE6CC7B-7D61-4EE4-9D51-05B3CAD62659}" type="pres">
      <dgm:prSet presAssocID="{AAEFC38C-9ED8-4DB3-8525-9C1827E1E6D1}" presName="connSite" presStyleLbl="node1" presStyleIdx="0" presStyleCnt="4"/>
      <dgm:spPr/>
    </dgm:pt>
    <dgm:pt modelId="{794B1B7F-11AA-45A9-A323-1C1566773BA2}" type="pres">
      <dgm:prSet presAssocID="{AAEFC38C-9ED8-4DB3-8525-9C1827E1E6D1}" presName="visible" presStyleLbl="node1" presStyleIdx="0" presStyleCnt="4" custScaleX="83383" custScaleY="79381" custLinFactNeighborX="1764" custLinFactNeighborY="-324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2DA1D01-19B2-47D7-AAC5-78CDDD7883EA}" type="pres">
      <dgm:prSet presAssocID="{450216D5-06E2-415B-9656-3B3796A12302}" presName="Name25" presStyleLbl="parChTrans1D1" presStyleIdx="0" presStyleCnt="3"/>
      <dgm:spPr/>
    </dgm:pt>
    <dgm:pt modelId="{A90923C6-BF76-4BBC-BA23-B2E2A238BE32}" type="pres">
      <dgm:prSet presAssocID="{9541A94B-B595-4B96-BF9E-D5FB3222BA11}" presName="node" presStyleCnt="0"/>
      <dgm:spPr/>
    </dgm:pt>
    <dgm:pt modelId="{E4C159DA-BC88-4B25-8369-38F8A0902BF3}" type="pres">
      <dgm:prSet presAssocID="{9541A94B-B595-4B96-BF9E-D5FB3222BA11}" presName="parentNode" presStyleLbl="node1" presStyleIdx="1" presStyleCnt="4" custScaleX="103049" custScaleY="100114">
        <dgm:presLayoutVars>
          <dgm:chMax val="1"/>
          <dgm:bulletEnabled val="1"/>
        </dgm:presLayoutVars>
      </dgm:prSet>
      <dgm:spPr/>
    </dgm:pt>
    <dgm:pt modelId="{50F5B9D4-FE0A-4636-8AD4-533EE2F298E7}" type="pres">
      <dgm:prSet presAssocID="{9541A94B-B595-4B96-BF9E-D5FB3222BA11}" presName="childNode" presStyleLbl="revTx" presStyleIdx="0" presStyleCnt="1">
        <dgm:presLayoutVars>
          <dgm:bulletEnabled val="1"/>
        </dgm:presLayoutVars>
      </dgm:prSet>
      <dgm:spPr/>
    </dgm:pt>
    <dgm:pt modelId="{6AFE51FD-80B7-41A1-9CED-FB61C9C8F439}" type="pres">
      <dgm:prSet presAssocID="{F5342AFA-F3D6-44C2-A871-E3F9E8CC46E7}" presName="Name25" presStyleLbl="parChTrans1D1" presStyleIdx="1" presStyleCnt="3"/>
      <dgm:spPr/>
    </dgm:pt>
    <dgm:pt modelId="{E1A11C66-EF0D-42A7-89F1-79EF532D99C6}" type="pres">
      <dgm:prSet presAssocID="{43153FB5-BF2D-4370-900F-132175474E2D}" presName="node" presStyleCnt="0"/>
      <dgm:spPr/>
    </dgm:pt>
    <dgm:pt modelId="{EEF42204-2AB9-4839-8EAD-377D6F34B40F}" type="pres">
      <dgm:prSet presAssocID="{43153FB5-BF2D-4370-900F-132175474E2D}" presName="parentNode" presStyleLbl="node1" presStyleIdx="2" presStyleCnt="4" custScaleX="118274" custScaleY="120357" custLinFactNeighborX="46176">
        <dgm:presLayoutVars>
          <dgm:chMax val="1"/>
          <dgm:bulletEnabled val="1"/>
        </dgm:presLayoutVars>
      </dgm:prSet>
      <dgm:spPr/>
    </dgm:pt>
    <dgm:pt modelId="{CF0A2F5D-0CE7-4FCE-BD53-5E60302E80A7}" type="pres">
      <dgm:prSet presAssocID="{43153FB5-BF2D-4370-900F-132175474E2D}" presName="childNode" presStyleLbl="revTx" presStyleIdx="0" presStyleCnt="1">
        <dgm:presLayoutVars>
          <dgm:bulletEnabled val="1"/>
        </dgm:presLayoutVars>
      </dgm:prSet>
      <dgm:spPr/>
    </dgm:pt>
    <dgm:pt modelId="{32B8F3AF-9970-4C6D-9154-B53D1160FCFC}" type="pres">
      <dgm:prSet presAssocID="{FC81A343-6794-4FEB-A9BA-16EA7D8E5864}" presName="Name25" presStyleLbl="parChTrans1D1" presStyleIdx="2" presStyleCnt="3"/>
      <dgm:spPr/>
    </dgm:pt>
    <dgm:pt modelId="{77AE3763-5018-4BD7-9B6F-6217183032D9}" type="pres">
      <dgm:prSet presAssocID="{384E56EF-9604-4B4E-9983-C50C2FBD563D}" presName="node" presStyleCnt="0"/>
      <dgm:spPr/>
    </dgm:pt>
    <dgm:pt modelId="{42CBD319-D456-477A-A6F6-C8203C0AF849}" type="pres">
      <dgm:prSet presAssocID="{384E56EF-9604-4B4E-9983-C50C2FBD563D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22D31E00-C740-4B83-AE55-981C7DB863BD}" type="pres">
      <dgm:prSet presAssocID="{384E56EF-9604-4B4E-9983-C50C2FBD563D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CA774D1C-430A-4CE4-ADB4-47272EE724D2}" type="presOf" srcId="{384E56EF-9604-4B4E-9983-C50C2FBD563D}" destId="{42CBD319-D456-477A-A6F6-C8203C0AF849}" srcOrd="0" destOrd="0" presId="urn:microsoft.com/office/officeart/2005/8/layout/radial2"/>
    <dgm:cxn modelId="{85E2522A-3626-410E-9962-567CA2EAAB6C}" type="presOf" srcId="{F5342AFA-F3D6-44C2-A871-E3F9E8CC46E7}" destId="{6AFE51FD-80B7-41A1-9CED-FB61C9C8F439}" srcOrd="0" destOrd="0" presId="urn:microsoft.com/office/officeart/2005/8/layout/radial2"/>
    <dgm:cxn modelId="{AB19B763-80E2-4B39-A3DE-E415F155147F}" type="presOf" srcId="{43153FB5-BF2D-4370-900F-132175474E2D}" destId="{EEF42204-2AB9-4839-8EAD-377D6F34B40F}" srcOrd="0" destOrd="0" presId="urn:microsoft.com/office/officeart/2005/8/layout/radial2"/>
    <dgm:cxn modelId="{1B9A7C77-944D-427F-ABA1-CAA50CD94223}" srcId="{AAEFC38C-9ED8-4DB3-8525-9C1827E1E6D1}" destId="{9541A94B-B595-4B96-BF9E-D5FB3222BA11}" srcOrd="0" destOrd="0" parTransId="{450216D5-06E2-415B-9656-3B3796A12302}" sibTransId="{C937D518-3B3C-4903-8FE5-19389CC43063}"/>
    <dgm:cxn modelId="{59EBBA57-501D-4835-B09F-20E74608DE54}" type="presOf" srcId="{3FB8F7B8-B730-4E24-9254-652F595367DD}" destId="{CF0A2F5D-0CE7-4FCE-BD53-5E60302E80A7}" srcOrd="0" destOrd="4" presId="urn:microsoft.com/office/officeart/2005/8/layout/radial2"/>
    <dgm:cxn modelId="{C9F84378-6560-4DD0-AC63-BCE9A7D9611D}" type="presOf" srcId="{49568D1B-1167-4F92-BEB8-10C71B38BAC0}" destId="{CF0A2F5D-0CE7-4FCE-BD53-5E60302E80A7}" srcOrd="0" destOrd="2" presId="urn:microsoft.com/office/officeart/2005/8/layout/radial2"/>
    <dgm:cxn modelId="{60F9327C-63DD-4DBE-B0DA-B716FE979515}" srcId="{AAEFC38C-9ED8-4DB3-8525-9C1827E1E6D1}" destId="{43153FB5-BF2D-4370-900F-132175474E2D}" srcOrd="1" destOrd="0" parTransId="{F5342AFA-F3D6-44C2-A871-E3F9E8CC46E7}" sibTransId="{E4C931DF-601A-42E9-8B21-414B81C9E5D0}"/>
    <dgm:cxn modelId="{FB37B97E-DF53-40B3-957A-AC518187393B}" srcId="{43153FB5-BF2D-4370-900F-132175474E2D}" destId="{49568D1B-1167-4F92-BEB8-10C71B38BAC0}" srcOrd="2" destOrd="0" parTransId="{436787DE-6D99-4BAD-A220-B74A6BE7A78F}" sibTransId="{CB9AE835-34D1-4755-93C6-A81510BA75C0}"/>
    <dgm:cxn modelId="{D619647F-F582-49C2-9F0F-77EEC1518742}" srcId="{43153FB5-BF2D-4370-900F-132175474E2D}" destId="{3FB8F7B8-B730-4E24-9254-652F595367DD}" srcOrd="4" destOrd="0" parTransId="{E96ACEF6-47AA-4F16-8B82-406A82392D7D}" sibTransId="{4B397924-E1E0-431C-9DB3-21E76BBDF12B}"/>
    <dgm:cxn modelId="{0E70148E-8053-4415-8111-D739972F4C94}" type="presOf" srcId="{965CF9DE-B15F-426C-9E9C-0D4C12F613D7}" destId="{CF0A2F5D-0CE7-4FCE-BD53-5E60302E80A7}" srcOrd="0" destOrd="1" presId="urn:microsoft.com/office/officeart/2005/8/layout/radial2"/>
    <dgm:cxn modelId="{FDDFF88E-E46E-4331-8C57-42C67FF286FB}" type="presOf" srcId="{450216D5-06E2-415B-9656-3B3796A12302}" destId="{B2DA1D01-19B2-47D7-AAC5-78CDDD7883EA}" srcOrd="0" destOrd="0" presId="urn:microsoft.com/office/officeart/2005/8/layout/radial2"/>
    <dgm:cxn modelId="{5158E292-140D-41FA-80C7-35F26C513B09}" srcId="{AAEFC38C-9ED8-4DB3-8525-9C1827E1E6D1}" destId="{384E56EF-9604-4B4E-9983-C50C2FBD563D}" srcOrd="2" destOrd="0" parTransId="{FC81A343-6794-4FEB-A9BA-16EA7D8E5864}" sibTransId="{5000A47E-DFA3-48B5-BDBC-733F5E621B42}"/>
    <dgm:cxn modelId="{D2B38094-E195-45AA-A023-C05E4A9AB324}" type="presOf" srcId="{AAEFC38C-9ED8-4DB3-8525-9C1827E1E6D1}" destId="{5A12376E-F80C-46C9-A880-45E462F539B0}" srcOrd="0" destOrd="0" presId="urn:microsoft.com/office/officeart/2005/8/layout/radial2"/>
    <dgm:cxn modelId="{D46258B2-2B58-404B-AE6B-B3567169EC48}" type="presOf" srcId="{DCC2D0C9-C695-4BF6-891C-57C80AA88D70}" destId="{CF0A2F5D-0CE7-4FCE-BD53-5E60302E80A7}" srcOrd="0" destOrd="0" presId="urn:microsoft.com/office/officeart/2005/8/layout/radial2"/>
    <dgm:cxn modelId="{332E24BB-8DED-4DFF-BD45-93E19E80F201}" type="presOf" srcId="{EA03CC2A-E1CB-454C-A572-AFBD6B3ED01B}" destId="{CF0A2F5D-0CE7-4FCE-BD53-5E60302E80A7}" srcOrd="0" destOrd="3" presId="urn:microsoft.com/office/officeart/2005/8/layout/radial2"/>
    <dgm:cxn modelId="{5AE804BE-4109-4783-8CDE-754DC3F61F91}" srcId="{43153FB5-BF2D-4370-900F-132175474E2D}" destId="{DCC2D0C9-C695-4BF6-891C-57C80AA88D70}" srcOrd="0" destOrd="0" parTransId="{1D443D55-6A96-43FB-938F-29AA780B4114}" sibTransId="{BC157FF9-B535-41AF-987A-83D1B97E571A}"/>
    <dgm:cxn modelId="{B6C71DC7-3E24-44A0-AB5F-4E6DAA622BC8}" type="presOf" srcId="{9541A94B-B595-4B96-BF9E-D5FB3222BA11}" destId="{E4C159DA-BC88-4B25-8369-38F8A0902BF3}" srcOrd="0" destOrd="0" presId="urn:microsoft.com/office/officeart/2005/8/layout/radial2"/>
    <dgm:cxn modelId="{D5B870EC-0939-4EC7-A7C6-FDAF140DDD1D}" srcId="{43153FB5-BF2D-4370-900F-132175474E2D}" destId="{965CF9DE-B15F-426C-9E9C-0D4C12F613D7}" srcOrd="1" destOrd="0" parTransId="{54DB471D-9E0B-44F3-A3A3-A6A34B2D1BDE}" sibTransId="{FB0DB5B9-10D6-4281-8C55-52ADFA96A85F}"/>
    <dgm:cxn modelId="{FAE6BCF3-66D2-4C51-9987-1F4BEA59AE7F}" type="presOf" srcId="{FC81A343-6794-4FEB-A9BA-16EA7D8E5864}" destId="{32B8F3AF-9970-4C6D-9154-B53D1160FCFC}" srcOrd="0" destOrd="0" presId="urn:microsoft.com/office/officeart/2005/8/layout/radial2"/>
    <dgm:cxn modelId="{61B8F8F7-9E13-4DC7-AC56-B379FC25D3BE}" srcId="{43153FB5-BF2D-4370-900F-132175474E2D}" destId="{EA03CC2A-E1CB-454C-A572-AFBD6B3ED01B}" srcOrd="3" destOrd="0" parTransId="{BA8A9DC5-9B94-4CDF-9A09-12E294773C20}" sibTransId="{14E0BBD3-D19A-4E35-A848-BA1565EE2B59}"/>
    <dgm:cxn modelId="{E2C8A5A6-BA61-4436-9DAA-E785405E0F1A}" type="presParOf" srcId="{5A12376E-F80C-46C9-A880-45E462F539B0}" destId="{7620144B-AF4E-4B25-812E-785F773FC5B2}" srcOrd="0" destOrd="0" presId="urn:microsoft.com/office/officeart/2005/8/layout/radial2"/>
    <dgm:cxn modelId="{A27D2F9E-CF4D-4183-A901-041D48A1BF1A}" type="presParOf" srcId="{7620144B-AF4E-4B25-812E-785F773FC5B2}" destId="{E92E5B28-558A-4D98-80E6-0A6BA235F16E}" srcOrd="0" destOrd="0" presId="urn:microsoft.com/office/officeart/2005/8/layout/radial2"/>
    <dgm:cxn modelId="{A6E2C959-E3F3-424A-9B6B-EB88B08E9399}" type="presParOf" srcId="{E92E5B28-558A-4D98-80E6-0A6BA235F16E}" destId="{8DE6CC7B-7D61-4EE4-9D51-05B3CAD62659}" srcOrd="0" destOrd="0" presId="urn:microsoft.com/office/officeart/2005/8/layout/radial2"/>
    <dgm:cxn modelId="{A321B226-A1ED-4E6F-9C28-ECED2017D3DA}" type="presParOf" srcId="{E92E5B28-558A-4D98-80E6-0A6BA235F16E}" destId="{794B1B7F-11AA-45A9-A323-1C1566773BA2}" srcOrd="1" destOrd="0" presId="urn:microsoft.com/office/officeart/2005/8/layout/radial2"/>
    <dgm:cxn modelId="{E384D785-745D-49D1-A4D8-51F3D3F8FD2A}" type="presParOf" srcId="{7620144B-AF4E-4B25-812E-785F773FC5B2}" destId="{B2DA1D01-19B2-47D7-AAC5-78CDDD7883EA}" srcOrd="1" destOrd="0" presId="urn:microsoft.com/office/officeart/2005/8/layout/radial2"/>
    <dgm:cxn modelId="{C24AF307-C167-42BF-A9A5-8D8CB0257A22}" type="presParOf" srcId="{7620144B-AF4E-4B25-812E-785F773FC5B2}" destId="{A90923C6-BF76-4BBC-BA23-B2E2A238BE32}" srcOrd="2" destOrd="0" presId="urn:microsoft.com/office/officeart/2005/8/layout/radial2"/>
    <dgm:cxn modelId="{CBF5C649-201E-43E2-8F78-9D00363362BD}" type="presParOf" srcId="{A90923C6-BF76-4BBC-BA23-B2E2A238BE32}" destId="{E4C159DA-BC88-4B25-8369-38F8A0902BF3}" srcOrd="0" destOrd="0" presId="urn:microsoft.com/office/officeart/2005/8/layout/radial2"/>
    <dgm:cxn modelId="{4C0CE6A4-73F2-47AA-A96F-82C59F9D3A85}" type="presParOf" srcId="{A90923C6-BF76-4BBC-BA23-B2E2A238BE32}" destId="{50F5B9D4-FE0A-4636-8AD4-533EE2F298E7}" srcOrd="1" destOrd="0" presId="urn:microsoft.com/office/officeart/2005/8/layout/radial2"/>
    <dgm:cxn modelId="{97A3185B-75CE-4D4C-9275-59CD3BE73D7E}" type="presParOf" srcId="{7620144B-AF4E-4B25-812E-785F773FC5B2}" destId="{6AFE51FD-80B7-41A1-9CED-FB61C9C8F439}" srcOrd="3" destOrd="0" presId="urn:microsoft.com/office/officeart/2005/8/layout/radial2"/>
    <dgm:cxn modelId="{AC83189A-33FF-40C3-90F0-A167087F6FCB}" type="presParOf" srcId="{7620144B-AF4E-4B25-812E-785F773FC5B2}" destId="{E1A11C66-EF0D-42A7-89F1-79EF532D99C6}" srcOrd="4" destOrd="0" presId="urn:microsoft.com/office/officeart/2005/8/layout/radial2"/>
    <dgm:cxn modelId="{7F499CF8-2625-4320-B11F-7CAEE2C0F0F2}" type="presParOf" srcId="{E1A11C66-EF0D-42A7-89F1-79EF532D99C6}" destId="{EEF42204-2AB9-4839-8EAD-377D6F34B40F}" srcOrd="0" destOrd="0" presId="urn:microsoft.com/office/officeart/2005/8/layout/radial2"/>
    <dgm:cxn modelId="{2731CF19-863E-43FB-B837-FDDAD45BD71C}" type="presParOf" srcId="{E1A11C66-EF0D-42A7-89F1-79EF532D99C6}" destId="{CF0A2F5D-0CE7-4FCE-BD53-5E60302E80A7}" srcOrd="1" destOrd="0" presId="urn:microsoft.com/office/officeart/2005/8/layout/radial2"/>
    <dgm:cxn modelId="{F92EF8C2-D90F-416B-BB2B-20C1F6E325EC}" type="presParOf" srcId="{7620144B-AF4E-4B25-812E-785F773FC5B2}" destId="{32B8F3AF-9970-4C6D-9154-B53D1160FCFC}" srcOrd="5" destOrd="0" presId="urn:microsoft.com/office/officeart/2005/8/layout/radial2"/>
    <dgm:cxn modelId="{8E5CD3EB-25B1-4D15-8D4A-16A6C19D94FF}" type="presParOf" srcId="{7620144B-AF4E-4B25-812E-785F773FC5B2}" destId="{77AE3763-5018-4BD7-9B6F-6217183032D9}" srcOrd="6" destOrd="0" presId="urn:microsoft.com/office/officeart/2005/8/layout/radial2"/>
    <dgm:cxn modelId="{6DB10D29-88C1-4988-B226-EA65D21B051F}" type="presParOf" srcId="{77AE3763-5018-4BD7-9B6F-6217183032D9}" destId="{42CBD319-D456-477A-A6F6-C8203C0AF849}" srcOrd="0" destOrd="0" presId="urn:microsoft.com/office/officeart/2005/8/layout/radial2"/>
    <dgm:cxn modelId="{2A0AEBF1-390D-48E3-852F-673BD1EBCB64}" type="presParOf" srcId="{77AE3763-5018-4BD7-9B6F-6217183032D9}" destId="{22D31E00-C740-4B83-AE55-981C7DB863B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F4CAC06-9416-4F43-891E-92794CC2385F}" type="doc">
      <dgm:prSet loTypeId="urn:microsoft.com/office/officeart/2005/8/layout/radial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00D2D4E-0709-4293-969A-F9A3FFD26090}">
      <dgm:prSet phldrT="[Текст]" custT="1"/>
      <dgm:spPr/>
      <dgm:t>
        <a:bodyPr/>
        <a:lstStyle/>
        <a:p>
          <a:r>
            <a: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органа местного </a:t>
          </a:r>
          <a:r>
            <a: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самоуправления</a:t>
          </a:r>
        </a:p>
      </dgm:t>
    </dgm:pt>
    <dgm:pt modelId="{048CD9B0-F160-416E-97CA-CD884B2EB010}" type="parTrans" cxnId="{CA04AC18-EE72-4DBD-9444-BF0695A3A61B}">
      <dgm:prSet/>
      <dgm:spPr/>
      <dgm:t>
        <a:bodyPr/>
        <a:lstStyle/>
        <a:p>
          <a:endParaRPr lang="ru-RU"/>
        </a:p>
      </dgm:t>
    </dgm:pt>
    <dgm:pt modelId="{CA68090B-52B5-4C68-BB1C-72B7BA600165}" type="sibTrans" cxnId="{CA04AC18-EE72-4DBD-9444-BF0695A3A61B}">
      <dgm:prSet/>
      <dgm:spPr/>
      <dgm:t>
        <a:bodyPr/>
        <a:lstStyle/>
        <a:p>
          <a:endParaRPr lang="ru-RU"/>
        </a:p>
      </dgm:t>
    </dgm:pt>
    <dgm:pt modelId="{E18ED000-D246-456C-9C81-9B78EC73032E}">
      <dgm:prSet phldrT="[Текст]" custT="1"/>
      <dgm:spPr/>
      <dgm:t>
        <a:bodyPr/>
        <a:lstStyle/>
        <a:p>
          <a:r>
            <a:rPr lang="ru-RU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отраслевых (функциональных) органов </a:t>
          </a:r>
          <a:r>
            <a:rPr lang="ru-RU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администрации</a:t>
          </a:r>
          <a:endParaRPr lang="ru-RU" sz="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3B701-C49C-443F-860F-5CF131A81652}" type="parTrans" cxnId="{A6C9187A-1CEB-4F0F-9A2B-8237578B6A9B}">
      <dgm:prSet/>
      <dgm:spPr/>
      <dgm:t>
        <a:bodyPr/>
        <a:lstStyle/>
        <a:p>
          <a:endParaRPr lang="ru-RU"/>
        </a:p>
      </dgm:t>
    </dgm:pt>
    <dgm:pt modelId="{60E91833-1D58-4816-9DD2-5786EBA5AA79}" type="sibTrans" cxnId="{A6C9187A-1CEB-4F0F-9A2B-8237578B6A9B}">
      <dgm:prSet/>
      <dgm:spPr/>
      <dgm:t>
        <a:bodyPr/>
        <a:lstStyle/>
        <a:p>
          <a:endParaRPr lang="ru-RU"/>
        </a:p>
      </dgm:t>
    </dgm:pt>
    <dgm:pt modelId="{6FD7C64A-B6B2-4C31-A470-3B340CB5A889}">
      <dgm:prSet phldrT="[Текст]" custT="1"/>
      <dgm:spPr/>
      <dgm:t>
        <a:bodyPr/>
        <a:lstStyle/>
        <a:p>
          <a:r>
            <a:rPr lang="ru-RU" sz="83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 муниципальных учреждений</a:t>
          </a:r>
        </a:p>
      </dgm:t>
    </dgm:pt>
    <dgm:pt modelId="{88406BB2-A633-495E-8B20-4B9B9DE4A736}" type="parTrans" cxnId="{25628DF2-6C4E-426D-94A8-8F922D18B097}">
      <dgm:prSet/>
      <dgm:spPr/>
      <dgm:t>
        <a:bodyPr/>
        <a:lstStyle/>
        <a:p>
          <a:endParaRPr lang="ru-RU"/>
        </a:p>
      </dgm:t>
    </dgm:pt>
    <dgm:pt modelId="{A41AAED9-F381-45D4-9CA6-23B7050C6189}" type="sibTrans" cxnId="{25628DF2-6C4E-426D-94A8-8F922D18B097}">
      <dgm:prSet/>
      <dgm:spPr/>
      <dgm:t>
        <a:bodyPr/>
        <a:lstStyle/>
        <a:p>
          <a:endParaRPr lang="ru-RU"/>
        </a:p>
      </dgm:t>
    </dgm:pt>
    <dgm:pt modelId="{F07C7BEE-4973-4D4D-887A-8CFB819C5286}" type="pres">
      <dgm:prSet presAssocID="{BF4CAC06-9416-4F43-891E-92794CC2385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63E26C7-8C2B-4695-A8DB-2A7409003FF9}" type="pres">
      <dgm:prSet presAssocID="{BF4CAC06-9416-4F43-891E-92794CC2385F}" presName="cycle" presStyleCnt="0"/>
      <dgm:spPr/>
    </dgm:pt>
    <dgm:pt modelId="{73207ED1-EE33-4ED8-8202-1BBAEF7CFCAB}" type="pres">
      <dgm:prSet presAssocID="{BF4CAC06-9416-4F43-891E-92794CC2385F}" presName="centerShape" presStyleCnt="0"/>
      <dgm:spPr/>
    </dgm:pt>
    <dgm:pt modelId="{DD8A98C3-DAC2-4B63-9716-6BFB55E85128}" type="pres">
      <dgm:prSet presAssocID="{BF4CAC06-9416-4F43-891E-92794CC2385F}" presName="connSite" presStyleLbl="node1" presStyleIdx="0" presStyleCnt="4"/>
      <dgm:spPr/>
    </dgm:pt>
    <dgm:pt modelId="{360361D3-03D7-42D8-90AE-308F45DDC58C}" type="pres">
      <dgm:prSet presAssocID="{BF4CAC06-9416-4F43-891E-92794CC2385F}" presName="visible" presStyleLbl="node1" presStyleIdx="0" presStyleCnt="4" custScaleX="65792" custScaleY="61632" custLinFactNeighborX="-6888" custLinFactNeighborY="-17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1000" r="-21000"/>
          </a:stretch>
        </a:blipFill>
      </dgm:spPr>
    </dgm:pt>
    <dgm:pt modelId="{D141C3F9-78CF-420A-992E-EFA5476FFFA2}" type="pres">
      <dgm:prSet presAssocID="{048CD9B0-F160-416E-97CA-CD884B2EB010}" presName="Name25" presStyleLbl="parChTrans1D1" presStyleIdx="0" presStyleCnt="3"/>
      <dgm:spPr/>
    </dgm:pt>
    <dgm:pt modelId="{60E15646-A7FC-4FBF-901B-339FC1D6F646}" type="pres">
      <dgm:prSet presAssocID="{700D2D4E-0709-4293-969A-F9A3FFD26090}" presName="node" presStyleCnt="0"/>
      <dgm:spPr/>
    </dgm:pt>
    <dgm:pt modelId="{AA0FD9BC-42D0-4508-A6EC-75C3B47500BD}" type="pres">
      <dgm:prSet presAssocID="{700D2D4E-0709-4293-969A-F9A3FFD26090}" presName="parentNode" presStyleLbl="node1" presStyleIdx="1" presStyleCnt="4" custScaleX="128761" custScaleY="128928" custLinFactNeighborX="-58392" custLinFactNeighborY="7432">
        <dgm:presLayoutVars>
          <dgm:chMax val="1"/>
          <dgm:bulletEnabled val="1"/>
        </dgm:presLayoutVars>
      </dgm:prSet>
      <dgm:spPr/>
    </dgm:pt>
    <dgm:pt modelId="{7C6C21FB-7D12-4C15-AED0-43395F227031}" type="pres">
      <dgm:prSet presAssocID="{700D2D4E-0709-4293-969A-F9A3FFD26090}" presName="childNode" presStyleLbl="revTx" presStyleIdx="0" presStyleCnt="0">
        <dgm:presLayoutVars>
          <dgm:bulletEnabled val="1"/>
        </dgm:presLayoutVars>
      </dgm:prSet>
      <dgm:spPr/>
    </dgm:pt>
    <dgm:pt modelId="{5072FA40-5FC5-4D03-9F38-7AFE5A33B801}" type="pres">
      <dgm:prSet presAssocID="{8D63B701-C49C-443F-860F-5CF131A81652}" presName="Name25" presStyleLbl="parChTrans1D1" presStyleIdx="1" presStyleCnt="3"/>
      <dgm:spPr/>
    </dgm:pt>
    <dgm:pt modelId="{C8304AAE-72FC-4155-853C-94A5BC83F45D}" type="pres">
      <dgm:prSet presAssocID="{E18ED000-D246-456C-9C81-9B78EC73032E}" presName="node" presStyleCnt="0"/>
      <dgm:spPr/>
    </dgm:pt>
    <dgm:pt modelId="{2F61541A-D063-4480-B300-D760A71DCE60}" type="pres">
      <dgm:prSet presAssocID="{E18ED000-D246-456C-9C81-9B78EC73032E}" presName="parentNode" presStyleLbl="node1" presStyleIdx="2" presStyleCnt="4" custScaleX="125009" custScaleY="126039" custLinFactNeighborX="-21359" custLinFactNeighborY="6431">
        <dgm:presLayoutVars>
          <dgm:chMax val="1"/>
          <dgm:bulletEnabled val="1"/>
        </dgm:presLayoutVars>
      </dgm:prSet>
      <dgm:spPr/>
    </dgm:pt>
    <dgm:pt modelId="{ECFC2F9A-FC4D-417E-8835-1EF2BC372B76}" type="pres">
      <dgm:prSet presAssocID="{E18ED000-D246-456C-9C81-9B78EC73032E}" presName="childNode" presStyleLbl="revTx" presStyleIdx="0" presStyleCnt="0">
        <dgm:presLayoutVars>
          <dgm:bulletEnabled val="1"/>
        </dgm:presLayoutVars>
      </dgm:prSet>
      <dgm:spPr/>
    </dgm:pt>
    <dgm:pt modelId="{547BEF44-329D-4402-8B29-4F6D7E57D6C8}" type="pres">
      <dgm:prSet presAssocID="{88406BB2-A633-495E-8B20-4B9B9DE4A736}" presName="Name25" presStyleLbl="parChTrans1D1" presStyleIdx="2" presStyleCnt="3"/>
      <dgm:spPr/>
    </dgm:pt>
    <dgm:pt modelId="{A6C73B00-603C-45DB-B9B0-4A24122912E1}" type="pres">
      <dgm:prSet presAssocID="{6FD7C64A-B6B2-4C31-A470-3B340CB5A889}" presName="node" presStyleCnt="0"/>
      <dgm:spPr/>
    </dgm:pt>
    <dgm:pt modelId="{682C18F7-A747-4858-A07E-AFF3256C12FC}" type="pres">
      <dgm:prSet presAssocID="{6FD7C64A-B6B2-4C31-A470-3B340CB5A889}" presName="parentNode" presStyleLbl="node1" presStyleIdx="3" presStyleCnt="4" custScaleX="137405" custScaleY="138586" custLinFactNeighborX="-81261" custLinFactNeighborY="21525">
        <dgm:presLayoutVars>
          <dgm:chMax val="1"/>
          <dgm:bulletEnabled val="1"/>
        </dgm:presLayoutVars>
      </dgm:prSet>
      <dgm:spPr/>
    </dgm:pt>
    <dgm:pt modelId="{F1F8DF18-FC14-4C39-A1B6-281537057C84}" type="pres">
      <dgm:prSet presAssocID="{6FD7C64A-B6B2-4C31-A470-3B340CB5A88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AFBAA90F-26F5-4C0E-A209-8B6AB7DFF214}" type="presOf" srcId="{700D2D4E-0709-4293-969A-F9A3FFD26090}" destId="{AA0FD9BC-42D0-4508-A6EC-75C3B47500BD}" srcOrd="0" destOrd="0" presId="urn:microsoft.com/office/officeart/2005/8/layout/radial2"/>
    <dgm:cxn modelId="{CA04AC18-EE72-4DBD-9444-BF0695A3A61B}" srcId="{BF4CAC06-9416-4F43-891E-92794CC2385F}" destId="{700D2D4E-0709-4293-969A-F9A3FFD26090}" srcOrd="0" destOrd="0" parTransId="{048CD9B0-F160-416E-97CA-CD884B2EB010}" sibTransId="{CA68090B-52B5-4C68-BB1C-72B7BA600165}"/>
    <dgm:cxn modelId="{D3FE586A-08CA-4E03-AA54-69454917C60C}" type="presOf" srcId="{BF4CAC06-9416-4F43-891E-92794CC2385F}" destId="{F07C7BEE-4973-4D4D-887A-8CFB819C5286}" srcOrd="0" destOrd="0" presId="urn:microsoft.com/office/officeart/2005/8/layout/radial2"/>
    <dgm:cxn modelId="{A6C9187A-1CEB-4F0F-9A2B-8237578B6A9B}" srcId="{BF4CAC06-9416-4F43-891E-92794CC2385F}" destId="{E18ED000-D246-456C-9C81-9B78EC73032E}" srcOrd="1" destOrd="0" parTransId="{8D63B701-C49C-443F-860F-5CF131A81652}" sibTransId="{60E91833-1D58-4816-9DD2-5786EBA5AA79}"/>
    <dgm:cxn modelId="{F79EC87E-7025-4255-B97C-4EFA4BC63FFF}" type="presOf" srcId="{88406BB2-A633-495E-8B20-4B9B9DE4A736}" destId="{547BEF44-329D-4402-8B29-4F6D7E57D6C8}" srcOrd="0" destOrd="0" presId="urn:microsoft.com/office/officeart/2005/8/layout/radial2"/>
    <dgm:cxn modelId="{E1828F9B-F2F6-419C-964E-B784C2DCE06A}" type="presOf" srcId="{8D63B701-C49C-443F-860F-5CF131A81652}" destId="{5072FA40-5FC5-4D03-9F38-7AFE5A33B801}" srcOrd="0" destOrd="0" presId="urn:microsoft.com/office/officeart/2005/8/layout/radial2"/>
    <dgm:cxn modelId="{80B179AA-BC86-4A00-BCA2-3F29ED996E9C}" type="presOf" srcId="{6FD7C64A-B6B2-4C31-A470-3B340CB5A889}" destId="{682C18F7-A747-4858-A07E-AFF3256C12FC}" srcOrd="0" destOrd="0" presId="urn:microsoft.com/office/officeart/2005/8/layout/radial2"/>
    <dgm:cxn modelId="{F5CF4AD4-FC5D-4DF0-9357-75DF22FD4F38}" type="presOf" srcId="{E18ED000-D246-456C-9C81-9B78EC73032E}" destId="{2F61541A-D063-4480-B300-D760A71DCE60}" srcOrd="0" destOrd="0" presId="urn:microsoft.com/office/officeart/2005/8/layout/radial2"/>
    <dgm:cxn modelId="{2A9C6AEB-7DE2-4692-BAD1-163BEA92D5C9}" type="presOf" srcId="{048CD9B0-F160-416E-97CA-CD884B2EB010}" destId="{D141C3F9-78CF-420A-992E-EFA5476FFFA2}" srcOrd="0" destOrd="0" presId="urn:microsoft.com/office/officeart/2005/8/layout/radial2"/>
    <dgm:cxn modelId="{25628DF2-6C4E-426D-94A8-8F922D18B097}" srcId="{BF4CAC06-9416-4F43-891E-92794CC2385F}" destId="{6FD7C64A-B6B2-4C31-A470-3B340CB5A889}" srcOrd="2" destOrd="0" parTransId="{88406BB2-A633-495E-8B20-4B9B9DE4A736}" sibTransId="{A41AAED9-F381-45D4-9CA6-23B7050C6189}"/>
    <dgm:cxn modelId="{0863181E-D37B-4D23-8E87-43BE777FC090}" type="presParOf" srcId="{F07C7BEE-4973-4D4D-887A-8CFB819C5286}" destId="{763E26C7-8C2B-4695-A8DB-2A7409003FF9}" srcOrd="0" destOrd="0" presId="urn:microsoft.com/office/officeart/2005/8/layout/radial2"/>
    <dgm:cxn modelId="{CE0BF5D8-FBA2-40E0-A4A2-082A014B71CD}" type="presParOf" srcId="{763E26C7-8C2B-4695-A8DB-2A7409003FF9}" destId="{73207ED1-EE33-4ED8-8202-1BBAEF7CFCAB}" srcOrd="0" destOrd="0" presId="urn:microsoft.com/office/officeart/2005/8/layout/radial2"/>
    <dgm:cxn modelId="{03A7B0A5-0EB4-4511-BFF5-DA38EA4B6F56}" type="presParOf" srcId="{73207ED1-EE33-4ED8-8202-1BBAEF7CFCAB}" destId="{DD8A98C3-DAC2-4B63-9716-6BFB55E85128}" srcOrd="0" destOrd="0" presId="urn:microsoft.com/office/officeart/2005/8/layout/radial2"/>
    <dgm:cxn modelId="{9AC1D3DA-228E-4AA5-B1CD-95B74779462C}" type="presParOf" srcId="{73207ED1-EE33-4ED8-8202-1BBAEF7CFCAB}" destId="{360361D3-03D7-42D8-90AE-308F45DDC58C}" srcOrd="1" destOrd="0" presId="urn:microsoft.com/office/officeart/2005/8/layout/radial2"/>
    <dgm:cxn modelId="{B880608F-F407-4319-AC6A-E5D15184FB18}" type="presParOf" srcId="{763E26C7-8C2B-4695-A8DB-2A7409003FF9}" destId="{D141C3F9-78CF-420A-992E-EFA5476FFFA2}" srcOrd="1" destOrd="0" presId="urn:microsoft.com/office/officeart/2005/8/layout/radial2"/>
    <dgm:cxn modelId="{92E866C5-68CF-4289-8AD5-E47F6F665E1A}" type="presParOf" srcId="{763E26C7-8C2B-4695-A8DB-2A7409003FF9}" destId="{60E15646-A7FC-4FBF-901B-339FC1D6F646}" srcOrd="2" destOrd="0" presId="urn:microsoft.com/office/officeart/2005/8/layout/radial2"/>
    <dgm:cxn modelId="{3C6029B6-CBC1-419E-9ECC-AB18D70EBB00}" type="presParOf" srcId="{60E15646-A7FC-4FBF-901B-339FC1D6F646}" destId="{AA0FD9BC-42D0-4508-A6EC-75C3B47500BD}" srcOrd="0" destOrd="0" presId="urn:microsoft.com/office/officeart/2005/8/layout/radial2"/>
    <dgm:cxn modelId="{4CCFF225-545A-4FA1-A45D-CC8079D6EA1F}" type="presParOf" srcId="{60E15646-A7FC-4FBF-901B-339FC1D6F646}" destId="{7C6C21FB-7D12-4C15-AED0-43395F227031}" srcOrd="1" destOrd="0" presId="urn:microsoft.com/office/officeart/2005/8/layout/radial2"/>
    <dgm:cxn modelId="{4E507C5F-7F94-4B69-8770-62D68BC42FE3}" type="presParOf" srcId="{763E26C7-8C2B-4695-A8DB-2A7409003FF9}" destId="{5072FA40-5FC5-4D03-9F38-7AFE5A33B801}" srcOrd="3" destOrd="0" presId="urn:microsoft.com/office/officeart/2005/8/layout/radial2"/>
    <dgm:cxn modelId="{1AB39917-0AF2-4B1B-A1C1-1C8FC95343EF}" type="presParOf" srcId="{763E26C7-8C2B-4695-A8DB-2A7409003FF9}" destId="{C8304AAE-72FC-4155-853C-94A5BC83F45D}" srcOrd="4" destOrd="0" presId="urn:microsoft.com/office/officeart/2005/8/layout/radial2"/>
    <dgm:cxn modelId="{D041AB8B-D71C-4BEA-8CE2-E20282BABED6}" type="presParOf" srcId="{C8304AAE-72FC-4155-853C-94A5BC83F45D}" destId="{2F61541A-D063-4480-B300-D760A71DCE60}" srcOrd="0" destOrd="0" presId="urn:microsoft.com/office/officeart/2005/8/layout/radial2"/>
    <dgm:cxn modelId="{F77487A1-BECB-4336-B09C-F5482716279C}" type="presParOf" srcId="{C8304AAE-72FC-4155-853C-94A5BC83F45D}" destId="{ECFC2F9A-FC4D-417E-8835-1EF2BC372B76}" srcOrd="1" destOrd="0" presId="urn:microsoft.com/office/officeart/2005/8/layout/radial2"/>
    <dgm:cxn modelId="{CD50EB5E-A7EA-41C3-A789-7C7996E3ACA5}" type="presParOf" srcId="{763E26C7-8C2B-4695-A8DB-2A7409003FF9}" destId="{547BEF44-329D-4402-8B29-4F6D7E57D6C8}" srcOrd="5" destOrd="0" presId="urn:microsoft.com/office/officeart/2005/8/layout/radial2"/>
    <dgm:cxn modelId="{721D5B90-686B-4749-8A9B-C0FBA228650C}" type="presParOf" srcId="{763E26C7-8C2B-4695-A8DB-2A7409003FF9}" destId="{A6C73B00-603C-45DB-B9B0-4A24122912E1}" srcOrd="6" destOrd="0" presId="urn:microsoft.com/office/officeart/2005/8/layout/radial2"/>
    <dgm:cxn modelId="{85DFE8FB-30F3-4A10-82B5-691D17182C80}" type="presParOf" srcId="{A6C73B00-603C-45DB-B9B0-4A24122912E1}" destId="{682C18F7-A747-4858-A07E-AFF3256C12FC}" srcOrd="0" destOrd="0" presId="urn:microsoft.com/office/officeart/2005/8/layout/radial2"/>
    <dgm:cxn modelId="{6C818C93-9FF4-426E-9D73-F0C8D085683C}" type="presParOf" srcId="{A6C73B00-603C-45DB-B9B0-4A24122912E1}" destId="{F1F8DF18-FC14-4C39-A1B6-281537057C8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417E42-6A5B-44C2-8796-359DC28C458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001D4CA-A348-4813-8CA5-0909E6263F4B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Дотации</a:t>
          </a:r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бюджетам бюджетной системы РФ</a:t>
          </a:r>
        </a:p>
      </dgm:t>
    </dgm:pt>
    <dgm:pt modelId="{BAF82892-77A3-4A7E-B197-58FDB07D90A5}" type="parTrans" cxnId="{4F49755B-26EB-4B33-9BB9-4100065BB4A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CE8BF1-DE74-431C-B460-56212ACD1AB0}" type="sibTrans" cxnId="{4F49755B-26EB-4B33-9BB9-4100065BB4A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32371-DA89-41D4-9E0C-9A2D56B69363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 из бюджета субъекта РФ</a:t>
          </a:r>
        </a:p>
      </dgm:t>
    </dgm:pt>
    <dgm:pt modelId="{A7BAE597-4031-4F34-BB1E-FC08291B618C}" type="parTrans" cxnId="{0BF8C820-9882-4C2E-B662-0A698915D5B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87628-AE54-4347-A11B-932A91650CF0}" type="sibTrans" cxnId="{0BF8C820-9882-4C2E-B662-0A698915D5B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CA4451-456A-4713-8CC3-08307AD7349C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(ожидаемое) 210,8 млн. рублей</a:t>
          </a:r>
        </a:p>
      </dgm:t>
    </dgm:pt>
    <dgm:pt modelId="{3F1A5B27-6B29-45A8-9935-86BB98547DF2}" type="parTrans" cxnId="{6E8191D8-45D0-49DE-B389-5CC86E92D408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A427B-9F69-4017-B261-D15B6279D6BC}" type="sibTrans" cxnId="{6E8191D8-45D0-49DE-B389-5CC86E92D4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89B096-83F8-4173-AB5D-10ED4168CF1F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 297,2 млн. рублей</a:t>
          </a:r>
        </a:p>
      </dgm:t>
    </dgm:pt>
    <dgm:pt modelId="{8398A1BD-B9AC-4C95-AE0F-F80595F721CD}" type="parTrans" cxnId="{169E1C37-59B8-48DB-A46D-D8A8DDE814CF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4F8F11-299C-48A0-B33D-5311B8B8DF92}" type="sibTrans" cxnId="{169E1C37-59B8-48DB-A46D-D8A8DDE814CF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3B691-1F9E-47AC-9A83-B86F0A45C0D9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поддержку мер по обеспечению </a:t>
          </a:r>
          <a:r>
            <a: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сбалансированности</a:t>
          </a:r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бюджетов</a:t>
          </a:r>
        </a:p>
      </dgm:t>
    </dgm:pt>
    <dgm:pt modelId="{67845C90-EEF3-4F8E-BA3A-9550CF7976A8}" type="parTrans" cxnId="{35BDDAE0-0B7D-430A-9555-CC7C1F4F0A6C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CEAC3D-1AE0-495C-BD23-F4F0EDDAF08D}" type="sibTrans" cxnId="{35BDDAE0-0B7D-430A-9555-CC7C1F4F0A6C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A14318-09C6-4E96-85BB-3AD3CB4D7415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(ожидаемое) 69,1 млн. рублей</a:t>
          </a:r>
        </a:p>
      </dgm:t>
    </dgm:pt>
    <dgm:pt modelId="{4038CF18-4441-4407-9574-C24BBDE0D7E3}" type="parTrans" cxnId="{1128AC78-77B6-418F-A7E8-B1A4FB02131C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551B3B-6B81-4792-88B1-9E16BD2B8DDD}" type="sibTrans" cxnId="{1128AC78-77B6-418F-A7E8-B1A4FB02131C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6AB9B5-3553-4AD8-91A2-D3D1EDB2FAC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  4,8 млн. рублей</a:t>
          </a:r>
        </a:p>
      </dgm:t>
    </dgm:pt>
    <dgm:pt modelId="{8D240606-D0E7-42E3-8E87-F4297486075B}" type="parTrans" cxnId="{5A4719E7-1097-4BDE-805A-6C5BED1CADF9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5DEC9-8ACA-41DB-B517-AD6E07895437}" type="sibTrans" cxnId="{5A4719E7-1097-4BDE-805A-6C5BED1CADF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B94875-23F2-49C7-BF55-1FE30BBB15DD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год  3,0 млн. рублей</a:t>
          </a:r>
        </a:p>
      </dgm:t>
    </dgm:pt>
    <dgm:pt modelId="{85728A3E-A0DD-4FD1-800B-A1BA475DE781}" type="parTrans" cxnId="{F50FBB6C-A730-41B2-994B-F68B8A0EA99A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38E37-68FF-4068-861D-D967D3D2913A}" type="sibTrans" cxnId="{F50FBB6C-A730-41B2-994B-F68B8A0EA99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262E85-88FE-4351-B035-0E84F391ADB6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 20,1 млн. рублей</a:t>
          </a:r>
        </a:p>
      </dgm:t>
    </dgm:pt>
    <dgm:pt modelId="{AFD3FDCA-794F-45DD-AC9B-C02C3983D16E}" type="parTrans" cxnId="{26568FA6-9281-4151-BA87-6EA6F51AB831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18135-4979-489B-A558-DB175FD513A4}" type="sibTrans" cxnId="{26568FA6-9281-4151-BA87-6EA6F51AB83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93F222-EA74-4014-8233-73D79E61AAD0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  166,4 млн. рублей</a:t>
          </a:r>
        </a:p>
      </dgm:t>
    </dgm:pt>
    <dgm:pt modelId="{BF0A7C3E-E101-4533-9151-33100A9CCF7F}" type="parTrans" cxnId="{2C3AD7E4-C154-470B-9B01-AF103CD80C9F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9E455-6DB7-4A76-872A-85A0FEF4F050}" type="sibTrans" cxnId="{2C3AD7E4-C154-470B-9B01-AF103CD80C9F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2C48CE-7081-4692-893E-09C3E97BFA44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год  119,1 млн. рублей</a:t>
          </a:r>
        </a:p>
      </dgm:t>
    </dgm:pt>
    <dgm:pt modelId="{916CA914-7A83-4838-A227-D0D4A15C5003}" type="parTrans" cxnId="{43D724EF-C40D-46BC-B976-73F8E343A97E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5BCAB7-2C4A-40BD-99F5-9C5014E1E229}" type="sibTrans" cxnId="{43D724EF-C40D-46BC-B976-73F8E343A97E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971BDE-4D21-486C-B70C-40EB3F114C40}">
      <dgm:prSet custT="1"/>
      <dgm:spPr>
        <a:solidFill>
          <a:srgbClr val="00B0F0">
            <a:lumMod val="20000"/>
            <a:lumOff val="80000"/>
          </a:srgbClr>
        </a:solidFill>
        <a:ln w="1397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2020 год 342,8 млн. рублей  </a:t>
          </a:r>
        </a:p>
      </dgm:t>
    </dgm:pt>
    <dgm:pt modelId="{CA7D768D-A115-4B57-8851-9851DAB66F75}" type="parTrans" cxnId="{BA0D0F6A-7546-40C3-ACF0-4CDC0FBA6BE2}">
      <dgm:prSet/>
      <dgm:spPr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B8C58243-78FF-4F4A-8180-ABA46828CB56}" type="sibTrans" cxnId="{BA0D0F6A-7546-40C3-ACF0-4CDC0FBA6BE2}">
      <dgm:prSet/>
      <dgm:spPr/>
      <dgm:t>
        <a:bodyPr/>
        <a:lstStyle/>
        <a:p>
          <a:endParaRPr lang="ru-RU"/>
        </a:p>
      </dgm:t>
    </dgm:pt>
    <dgm:pt modelId="{B33A5D6C-04E1-420B-887C-AE9CCB7DF488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2020 год 0,00 млн.  рублей</a:t>
          </a:r>
          <a:r>
            <a:rPr lang="ru-RU" sz="2800" kern="1200" dirty="0"/>
            <a:t> </a:t>
          </a:r>
        </a:p>
      </dgm:t>
    </dgm:pt>
    <dgm:pt modelId="{BD537E12-4685-401C-AA8E-7D1F9ACE4F75}" type="parTrans" cxnId="{1AFB21C7-0E15-4761-9AA0-89DCEC5E93E4}">
      <dgm:prSet/>
      <dgm:spPr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72676263-F08B-428F-A801-1795A2CA3EAB}" type="sibTrans" cxnId="{1AFB21C7-0E15-4761-9AA0-89DCEC5E93E4}">
      <dgm:prSet/>
      <dgm:spPr/>
      <dgm:t>
        <a:bodyPr/>
        <a:lstStyle/>
        <a:p>
          <a:endParaRPr lang="ru-RU"/>
        </a:p>
      </dgm:t>
    </dgm:pt>
    <dgm:pt modelId="{871D30E1-C172-4B36-8A3D-6768EDB08B4C}">
      <dgm:prSet/>
      <dgm:spPr>
        <a:noFill/>
      </dgm:spPr>
      <dgm:t>
        <a:bodyPr/>
        <a:lstStyle/>
        <a:p>
          <a:r>
            <a: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r>
            <a: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межбюджетные трансферты, предоставляемые на безвозмездной и безвозвратной основе без установления направлений и (или) условий их использования </a:t>
          </a:r>
        </a:p>
      </dgm:t>
    </dgm:pt>
    <dgm:pt modelId="{6AEE978C-78CF-4DA5-B58E-3434249D5820}" type="parTrans" cxnId="{6DF68A31-8153-492B-ABAD-F071C238DE77}">
      <dgm:prSet/>
      <dgm:spPr/>
      <dgm:t>
        <a:bodyPr/>
        <a:lstStyle/>
        <a:p>
          <a:endParaRPr lang="ru-RU"/>
        </a:p>
      </dgm:t>
    </dgm:pt>
    <dgm:pt modelId="{85C64B80-AA42-49E3-89F6-C664624835F6}" type="sibTrans" cxnId="{6DF68A31-8153-492B-ABAD-F071C238DE77}">
      <dgm:prSet/>
      <dgm:spPr/>
      <dgm:t>
        <a:bodyPr/>
        <a:lstStyle/>
        <a:p>
          <a:endParaRPr lang="ru-RU"/>
        </a:p>
      </dgm:t>
    </dgm:pt>
    <dgm:pt modelId="{099AEEE3-8EE6-4F31-8C92-C493F5922EB1}" type="pres">
      <dgm:prSet presAssocID="{FB417E42-6A5B-44C2-8796-359DC28C45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B8190B4-7AA1-4E27-B241-123E4A9403F3}" type="pres">
      <dgm:prSet presAssocID="{8001D4CA-A348-4813-8CA5-0909E6263F4B}" presName="hierRoot1" presStyleCnt="0">
        <dgm:presLayoutVars>
          <dgm:hierBranch val="init"/>
        </dgm:presLayoutVars>
      </dgm:prSet>
      <dgm:spPr/>
    </dgm:pt>
    <dgm:pt modelId="{C89807C0-2B41-4688-996A-CF6696426378}" type="pres">
      <dgm:prSet presAssocID="{8001D4CA-A348-4813-8CA5-0909E6263F4B}" presName="rootComposite1" presStyleCnt="0"/>
      <dgm:spPr/>
    </dgm:pt>
    <dgm:pt modelId="{F8FEA482-CE43-404A-A906-EC2E1B95CE99}" type="pres">
      <dgm:prSet presAssocID="{8001D4CA-A348-4813-8CA5-0909E6263F4B}" presName="rootText1" presStyleLbl="node0" presStyleIdx="0" presStyleCnt="2" custScaleX="118310" custScaleY="290613" custLinFactNeighborX="-62833" custLinFactNeighborY="-16740">
        <dgm:presLayoutVars>
          <dgm:chPref val="3"/>
        </dgm:presLayoutVars>
      </dgm:prSet>
      <dgm:spPr/>
    </dgm:pt>
    <dgm:pt modelId="{D917EE7F-2A7F-4A03-9A42-41646550CCD6}" type="pres">
      <dgm:prSet presAssocID="{8001D4CA-A348-4813-8CA5-0909E6263F4B}" presName="rootConnector1" presStyleLbl="node1" presStyleIdx="0" presStyleCnt="0"/>
      <dgm:spPr/>
    </dgm:pt>
    <dgm:pt modelId="{078BB2C8-E0A4-4FCE-ABF3-FC24F022AD17}" type="pres">
      <dgm:prSet presAssocID="{8001D4CA-A348-4813-8CA5-0909E6263F4B}" presName="hierChild2" presStyleCnt="0"/>
      <dgm:spPr/>
    </dgm:pt>
    <dgm:pt modelId="{A945DF72-BFB2-4B6A-9B8B-28AB18C98965}" type="pres">
      <dgm:prSet presAssocID="{A7BAE597-4031-4F34-BB1E-FC08291B618C}" presName="Name64" presStyleLbl="parChTrans1D2" presStyleIdx="0" presStyleCnt="2"/>
      <dgm:spPr/>
    </dgm:pt>
    <dgm:pt modelId="{FDF6853A-320A-4849-AD8D-18CFCAF60BC9}" type="pres">
      <dgm:prSet presAssocID="{D6532371-DA89-41D4-9E0C-9A2D56B69363}" presName="hierRoot2" presStyleCnt="0">
        <dgm:presLayoutVars>
          <dgm:hierBranch val="init"/>
        </dgm:presLayoutVars>
      </dgm:prSet>
      <dgm:spPr/>
    </dgm:pt>
    <dgm:pt modelId="{4F0F5836-08FF-40E9-ADF4-10351D38C42B}" type="pres">
      <dgm:prSet presAssocID="{D6532371-DA89-41D4-9E0C-9A2D56B69363}" presName="rootComposite" presStyleCnt="0"/>
      <dgm:spPr/>
    </dgm:pt>
    <dgm:pt modelId="{69652128-8F03-4D2F-B7BF-1CAF4B839628}" type="pres">
      <dgm:prSet presAssocID="{D6532371-DA89-41D4-9E0C-9A2D56B69363}" presName="rootText" presStyleLbl="node2" presStyleIdx="0" presStyleCnt="2" custScaleX="139591" custScaleY="453259">
        <dgm:presLayoutVars>
          <dgm:chPref val="3"/>
        </dgm:presLayoutVars>
      </dgm:prSet>
      <dgm:spPr/>
    </dgm:pt>
    <dgm:pt modelId="{9EB60C2B-A849-4AF0-BABB-7919BA226885}" type="pres">
      <dgm:prSet presAssocID="{D6532371-DA89-41D4-9E0C-9A2D56B69363}" presName="rootConnector" presStyleLbl="node2" presStyleIdx="0" presStyleCnt="2"/>
      <dgm:spPr/>
    </dgm:pt>
    <dgm:pt modelId="{939F06F8-A466-4B3A-8D4A-140C1E568B19}" type="pres">
      <dgm:prSet presAssocID="{D6532371-DA89-41D4-9E0C-9A2D56B69363}" presName="hierChild4" presStyleCnt="0"/>
      <dgm:spPr/>
    </dgm:pt>
    <dgm:pt modelId="{655C06FB-2EA6-44D2-9C6F-30E95B787A2B}" type="pres">
      <dgm:prSet presAssocID="{CA7D768D-A115-4B57-8851-9851DAB66F75}" presName="Name64" presStyleLbl="parChTrans1D3" presStyleIdx="0" presStyleCnt="10"/>
      <dgm:spPr/>
    </dgm:pt>
    <dgm:pt modelId="{A5413B63-7F27-49E3-BAB5-06A73E649E84}" type="pres">
      <dgm:prSet presAssocID="{D3971BDE-4D21-486C-B70C-40EB3F114C40}" presName="hierRoot2" presStyleCnt="0">
        <dgm:presLayoutVars>
          <dgm:hierBranch val="init"/>
        </dgm:presLayoutVars>
      </dgm:prSet>
      <dgm:spPr/>
    </dgm:pt>
    <dgm:pt modelId="{94EBEA39-6E09-4595-AFAA-71254C35CA37}" type="pres">
      <dgm:prSet presAssocID="{D3971BDE-4D21-486C-B70C-40EB3F114C40}" presName="rootComposite" presStyleCnt="0"/>
      <dgm:spPr/>
    </dgm:pt>
    <dgm:pt modelId="{34B32651-2DEA-4C13-B2FB-E81CB99E18E2}" type="pres">
      <dgm:prSet presAssocID="{D3971BDE-4D21-486C-B70C-40EB3F114C40}" presName="rootText" presStyleLbl="node3" presStyleIdx="0" presStyleCnt="10" custScaleX="260130">
        <dgm:presLayoutVars>
          <dgm:chPref val="3"/>
        </dgm:presLayoutVars>
      </dgm:prSet>
      <dgm:spPr>
        <a:xfrm>
          <a:off x="5437783" y="2724"/>
          <a:ext cx="4061000" cy="476562"/>
        </a:xfrm>
        <a:prstGeom prst="rect">
          <a:avLst/>
        </a:prstGeom>
      </dgm:spPr>
    </dgm:pt>
    <dgm:pt modelId="{14A50576-0296-4319-989C-736432608B89}" type="pres">
      <dgm:prSet presAssocID="{D3971BDE-4D21-486C-B70C-40EB3F114C40}" presName="rootConnector" presStyleLbl="node3" presStyleIdx="0" presStyleCnt="10"/>
      <dgm:spPr/>
    </dgm:pt>
    <dgm:pt modelId="{9C0E05A7-D078-4455-B074-4AC6E5511073}" type="pres">
      <dgm:prSet presAssocID="{D3971BDE-4D21-486C-B70C-40EB3F114C40}" presName="hierChild4" presStyleCnt="0"/>
      <dgm:spPr/>
    </dgm:pt>
    <dgm:pt modelId="{E7159CEE-B2A4-4DF9-937F-2C1250C4724E}" type="pres">
      <dgm:prSet presAssocID="{D3971BDE-4D21-486C-B70C-40EB3F114C40}" presName="hierChild5" presStyleCnt="0"/>
      <dgm:spPr/>
    </dgm:pt>
    <dgm:pt modelId="{7B191BBC-8F28-49F4-9B8A-9AFD17F0E626}" type="pres">
      <dgm:prSet presAssocID="{3F1A5B27-6B29-45A8-9935-86BB98547DF2}" presName="Name64" presStyleLbl="parChTrans1D3" presStyleIdx="1" presStyleCnt="10"/>
      <dgm:spPr/>
    </dgm:pt>
    <dgm:pt modelId="{405AAEE6-6605-414F-BBDB-9493B3FDAFA4}" type="pres">
      <dgm:prSet presAssocID="{57CA4451-456A-4713-8CC3-08307AD7349C}" presName="hierRoot2" presStyleCnt="0">
        <dgm:presLayoutVars>
          <dgm:hierBranch val="init"/>
        </dgm:presLayoutVars>
      </dgm:prSet>
      <dgm:spPr/>
    </dgm:pt>
    <dgm:pt modelId="{2C5EED56-F187-4E55-AD01-839A7F633090}" type="pres">
      <dgm:prSet presAssocID="{57CA4451-456A-4713-8CC3-08307AD7349C}" presName="rootComposite" presStyleCnt="0"/>
      <dgm:spPr/>
    </dgm:pt>
    <dgm:pt modelId="{8BF1AFD5-F59F-4E02-B4C1-5989717A5428}" type="pres">
      <dgm:prSet presAssocID="{57CA4451-456A-4713-8CC3-08307AD7349C}" presName="rootText" presStyleLbl="node3" presStyleIdx="1" presStyleCnt="10" custScaleX="264352" custScaleY="159614">
        <dgm:presLayoutVars>
          <dgm:chPref val="3"/>
        </dgm:presLayoutVars>
      </dgm:prSet>
      <dgm:spPr/>
    </dgm:pt>
    <dgm:pt modelId="{F4620A6A-6CA3-48DB-A57E-90E671E98341}" type="pres">
      <dgm:prSet presAssocID="{57CA4451-456A-4713-8CC3-08307AD7349C}" presName="rootConnector" presStyleLbl="node3" presStyleIdx="1" presStyleCnt="10"/>
      <dgm:spPr/>
    </dgm:pt>
    <dgm:pt modelId="{170B2D79-F02A-456E-912D-1B16B093F679}" type="pres">
      <dgm:prSet presAssocID="{57CA4451-456A-4713-8CC3-08307AD7349C}" presName="hierChild4" presStyleCnt="0"/>
      <dgm:spPr/>
    </dgm:pt>
    <dgm:pt modelId="{18FBF864-4CF1-495C-90A9-DE5351887C02}" type="pres">
      <dgm:prSet presAssocID="{57CA4451-456A-4713-8CC3-08307AD7349C}" presName="hierChild5" presStyleCnt="0"/>
      <dgm:spPr/>
    </dgm:pt>
    <dgm:pt modelId="{7D0393AE-79C9-4B75-AA4C-E0F84C1CC40F}" type="pres">
      <dgm:prSet presAssocID="{8398A1BD-B9AC-4C95-AE0F-F80595F721CD}" presName="Name64" presStyleLbl="parChTrans1D3" presStyleIdx="2" presStyleCnt="10"/>
      <dgm:spPr/>
    </dgm:pt>
    <dgm:pt modelId="{C4EF8FEB-7F6E-459C-9085-69F29E19F2ED}" type="pres">
      <dgm:prSet presAssocID="{4C89B096-83F8-4173-AB5D-10ED4168CF1F}" presName="hierRoot2" presStyleCnt="0">
        <dgm:presLayoutVars>
          <dgm:hierBranch val="init"/>
        </dgm:presLayoutVars>
      </dgm:prSet>
      <dgm:spPr/>
    </dgm:pt>
    <dgm:pt modelId="{C3E3F434-1EF4-4FF3-B13D-EF0916C2236B}" type="pres">
      <dgm:prSet presAssocID="{4C89B096-83F8-4173-AB5D-10ED4168CF1F}" presName="rootComposite" presStyleCnt="0"/>
      <dgm:spPr/>
    </dgm:pt>
    <dgm:pt modelId="{CB44C769-3D47-4245-B0C3-10E47C989D2B}" type="pres">
      <dgm:prSet presAssocID="{4C89B096-83F8-4173-AB5D-10ED4168CF1F}" presName="rootText" presStyleLbl="node3" presStyleIdx="2" presStyleCnt="10" custScaleX="263431">
        <dgm:presLayoutVars>
          <dgm:chPref val="3"/>
        </dgm:presLayoutVars>
      </dgm:prSet>
      <dgm:spPr/>
    </dgm:pt>
    <dgm:pt modelId="{CB4A016D-C4DA-487D-872C-899594E98AC0}" type="pres">
      <dgm:prSet presAssocID="{4C89B096-83F8-4173-AB5D-10ED4168CF1F}" presName="rootConnector" presStyleLbl="node3" presStyleIdx="2" presStyleCnt="10"/>
      <dgm:spPr/>
    </dgm:pt>
    <dgm:pt modelId="{76FB7D16-E3AA-4603-BACD-260A55E60DBF}" type="pres">
      <dgm:prSet presAssocID="{4C89B096-83F8-4173-AB5D-10ED4168CF1F}" presName="hierChild4" presStyleCnt="0"/>
      <dgm:spPr/>
    </dgm:pt>
    <dgm:pt modelId="{9AA3D769-7867-437D-A78B-C3B8FC3B451F}" type="pres">
      <dgm:prSet presAssocID="{4C89B096-83F8-4173-AB5D-10ED4168CF1F}" presName="hierChild5" presStyleCnt="0"/>
      <dgm:spPr/>
    </dgm:pt>
    <dgm:pt modelId="{4B5CFE86-1A51-4FCA-B501-63ECA92CEB8F}" type="pres">
      <dgm:prSet presAssocID="{8D240606-D0E7-42E3-8E87-F4297486075B}" presName="Name64" presStyleLbl="parChTrans1D3" presStyleIdx="3" presStyleCnt="10"/>
      <dgm:spPr/>
    </dgm:pt>
    <dgm:pt modelId="{0DC4D726-B709-4B82-A69F-5A304A4F0E5C}" type="pres">
      <dgm:prSet presAssocID="{D86AB9B5-3553-4AD8-91A2-D3D1EDB2FACB}" presName="hierRoot2" presStyleCnt="0">
        <dgm:presLayoutVars>
          <dgm:hierBranch val="init"/>
        </dgm:presLayoutVars>
      </dgm:prSet>
      <dgm:spPr/>
    </dgm:pt>
    <dgm:pt modelId="{0F1BB41F-63A6-46D8-84D3-C68AA83F133B}" type="pres">
      <dgm:prSet presAssocID="{D86AB9B5-3553-4AD8-91A2-D3D1EDB2FACB}" presName="rootComposite" presStyleCnt="0"/>
      <dgm:spPr/>
    </dgm:pt>
    <dgm:pt modelId="{0099361C-88A0-488B-9EF4-B289A3607A0A}" type="pres">
      <dgm:prSet presAssocID="{D86AB9B5-3553-4AD8-91A2-D3D1EDB2FACB}" presName="rootText" presStyleLbl="node3" presStyleIdx="3" presStyleCnt="10" custScaleX="262578">
        <dgm:presLayoutVars>
          <dgm:chPref val="3"/>
        </dgm:presLayoutVars>
      </dgm:prSet>
      <dgm:spPr/>
    </dgm:pt>
    <dgm:pt modelId="{D4BD2C9E-B459-41BB-9518-9E48F513DD9B}" type="pres">
      <dgm:prSet presAssocID="{D86AB9B5-3553-4AD8-91A2-D3D1EDB2FACB}" presName="rootConnector" presStyleLbl="node3" presStyleIdx="3" presStyleCnt="10"/>
      <dgm:spPr/>
    </dgm:pt>
    <dgm:pt modelId="{E744ABA2-1A60-47F2-875D-AF2752879890}" type="pres">
      <dgm:prSet presAssocID="{D86AB9B5-3553-4AD8-91A2-D3D1EDB2FACB}" presName="hierChild4" presStyleCnt="0"/>
      <dgm:spPr/>
    </dgm:pt>
    <dgm:pt modelId="{DD405217-C2DE-42C0-B77E-5E44E38850EA}" type="pres">
      <dgm:prSet presAssocID="{D86AB9B5-3553-4AD8-91A2-D3D1EDB2FACB}" presName="hierChild5" presStyleCnt="0"/>
      <dgm:spPr/>
    </dgm:pt>
    <dgm:pt modelId="{64F6F9DC-6BC0-4DF6-8D77-C513CB64F0E5}" type="pres">
      <dgm:prSet presAssocID="{85728A3E-A0DD-4FD1-800B-A1BA475DE781}" presName="Name64" presStyleLbl="parChTrans1D3" presStyleIdx="4" presStyleCnt="10"/>
      <dgm:spPr/>
    </dgm:pt>
    <dgm:pt modelId="{318EB736-E153-47F4-93C6-9E9116EEFC2F}" type="pres">
      <dgm:prSet presAssocID="{D5B94875-23F2-49C7-BF55-1FE30BBB15DD}" presName="hierRoot2" presStyleCnt="0">
        <dgm:presLayoutVars>
          <dgm:hierBranch val="init"/>
        </dgm:presLayoutVars>
      </dgm:prSet>
      <dgm:spPr/>
    </dgm:pt>
    <dgm:pt modelId="{99D9FC49-72B6-41D7-8A51-6E695795B382}" type="pres">
      <dgm:prSet presAssocID="{D5B94875-23F2-49C7-BF55-1FE30BBB15DD}" presName="rootComposite" presStyleCnt="0"/>
      <dgm:spPr/>
    </dgm:pt>
    <dgm:pt modelId="{D7EE222C-6D07-442B-BC49-96A3125EA70B}" type="pres">
      <dgm:prSet presAssocID="{D5B94875-23F2-49C7-BF55-1FE30BBB15DD}" presName="rootText" presStyleLbl="node3" presStyleIdx="4" presStyleCnt="10" custScaleX="263829">
        <dgm:presLayoutVars>
          <dgm:chPref val="3"/>
        </dgm:presLayoutVars>
      </dgm:prSet>
      <dgm:spPr/>
    </dgm:pt>
    <dgm:pt modelId="{1BF0D383-9286-4F2B-A47E-D984A0102B0A}" type="pres">
      <dgm:prSet presAssocID="{D5B94875-23F2-49C7-BF55-1FE30BBB15DD}" presName="rootConnector" presStyleLbl="node3" presStyleIdx="4" presStyleCnt="10"/>
      <dgm:spPr/>
    </dgm:pt>
    <dgm:pt modelId="{D49F4FAD-DCA1-46B8-B306-6907129528F6}" type="pres">
      <dgm:prSet presAssocID="{D5B94875-23F2-49C7-BF55-1FE30BBB15DD}" presName="hierChild4" presStyleCnt="0"/>
      <dgm:spPr/>
    </dgm:pt>
    <dgm:pt modelId="{5EFE2743-8ED7-4FDB-ACA8-0A99FF74F911}" type="pres">
      <dgm:prSet presAssocID="{D5B94875-23F2-49C7-BF55-1FE30BBB15DD}" presName="hierChild5" presStyleCnt="0"/>
      <dgm:spPr/>
    </dgm:pt>
    <dgm:pt modelId="{F4560FD6-6A20-48F4-B82F-D5AD4E279B02}" type="pres">
      <dgm:prSet presAssocID="{D6532371-DA89-41D4-9E0C-9A2D56B69363}" presName="hierChild5" presStyleCnt="0"/>
      <dgm:spPr/>
    </dgm:pt>
    <dgm:pt modelId="{956583FE-1C88-4A3F-A6A5-B51D52DFDF71}" type="pres">
      <dgm:prSet presAssocID="{67845C90-EEF3-4F8E-BA3A-9550CF7976A8}" presName="Name64" presStyleLbl="parChTrans1D2" presStyleIdx="1" presStyleCnt="2"/>
      <dgm:spPr/>
    </dgm:pt>
    <dgm:pt modelId="{AF5446C7-9546-4981-A155-9D03DE7DA255}" type="pres">
      <dgm:prSet presAssocID="{2763B691-1F9E-47AC-9A83-B86F0A45C0D9}" presName="hierRoot2" presStyleCnt="0">
        <dgm:presLayoutVars>
          <dgm:hierBranch val="init"/>
        </dgm:presLayoutVars>
      </dgm:prSet>
      <dgm:spPr/>
    </dgm:pt>
    <dgm:pt modelId="{1975BF11-24B2-45EF-9588-5353465B410C}" type="pres">
      <dgm:prSet presAssocID="{2763B691-1F9E-47AC-9A83-B86F0A45C0D9}" presName="rootComposite" presStyleCnt="0"/>
      <dgm:spPr/>
    </dgm:pt>
    <dgm:pt modelId="{D10FD538-103C-45F6-9586-BDD8BD09E801}" type="pres">
      <dgm:prSet presAssocID="{2763B691-1F9E-47AC-9A83-B86F0A45C0D9}" presName="rootText" presStyleLbl="node2" presStyleIdx="1" presStyleCnt="2" custScaleX="148460" custScaleY="310523">
        <dgm:presLayoutVars>
          <dgm:chPref val="3"/>
        </dgm:presLayoutVars>
      </dgm:prSet>
      <dgm:spPr/>
    </dgm:pt>
    <dgm:pt modelId="{2DA731E4-3277-4F84-B07C-566FE42000AB}" type="pres">
      <dgm:prSet presAssocID="{2763B691-1F9E-47AC-9A83-B86F0A45C0D9}" presName="rootConnector" presStyleLbl="node2" presStyleIdx="1" presStyleCnt="2"/>
      <dgm:spPr/>
    </dgm:pt>
    <dgm:pt modelId="{12BB5536-85A5-412F-B5C1-1CA7DF70F3D4}" type="pres">
      <dgm:prSet presAssocID="{2763B691-1F9E-47AC-9A83-B86F0A45C0D9}" presName="hierChild4" presStyleCnt="0"/>
      <dgm:spPr/>
    </dgm:pt>
    <dgm:pt modelId="{0AE1154C-B01B-4BDF-A068-9E931C46343C}" type="pres">
      <dgm:prSet presAssocID="{BD537E12-4685-401C-AA8E-7D1F9ACE4F75}" presName="Name64" presStyleLbl="parChTrans1D3" presStyleIdx="5" presStyleCnt="10"/>
      <dgm:spPr/>
    </dgm:pt>
    <dgm:pt modelId="{05028EB4-E9BB-4F12-BF2E-6C7103DCCD38}" type="pres">
      <dgm:prSet presAssocID="{B33A5D6C-04E1-420B-887C-AE9CCB7DF488}" presName="hierRoot2" presStyleCnt="0">
        <dgm:presLayoutVars>
          <dgm:hierBranch val="init"/>
        </dgm:presLayoutVars>
      </dgm:prSet>
      <dgm:spPr/>
    </dgm:pt>
    <dgm:pt modelId="{93A8E611-8E78-476B-B514-99093EFD5B01}" type="pres">
      <dgm:prSet presAssocID="{B33A5D6C-04E1-420B-887C-AE9CCB7DF488}" presName="rootComposite" presStyleCnt="0"/>
      <dgm:spPr/>
    </dgm:pt>
    <dgm:pt modelId="{7C9960CD-4A82-4993-96CC-3F98BC333CF0}" type="pres">
      <dgm:prSet presAssocID="{B33A5D6C-04E1-420B-887C-AE9CCB7DF488}" presName="rootText" presStyleLbl="node3" presStyleIdx="5" presStyleCnt="10" custScaleX="256607" custLinFactNeighborX="0" custLinFactNeighborY="-9935">
        <dgm:presLayoutVars>
          <dgm:chPref val="3"/>
        </dgm:presLayoutVars>
      </dgm:prSet>
      <dgm:spPr/>
    </dgm:pt>
    <dgm:pt modelId="{D873FC33-E1E6-4888-B7DE-380045CFDE2E}" type="pres">
      <dgm:prSet presAssocID="{B33A5D6C-04E1-420B-887C-AE9CCB7DF488}" presName="rootConnector" presStyleLbl="node3" presStyleIdx="5" presStyleCnt="10"/>
      <dgm:spPr/>
    </dgm:pt>
    <dgm:pt modelId="{E0BA43AC-D4A8-4C68-92F2-BA70701A3693}" type="pres">
      <dgm:prSet presAssocID="{B33A5D6C-04E1-420B-887C-AE9CCB7DF488}" presName="hierChild4" presStyleCnt="0"/>
      <dgm:spPr/>
    </dgm:pt>
    <dgm:pt modelId="{E4E4CCF1-2CC2-40FA-BE2E-2C975E323AE5}" type="pres">
      <dgm:prSet presAssocID="{B33A5D6C-04E1-420B-887C-AE9CCB7DF488}" presName="hierChild5" presStyleCnt="0"/>
      <dgm:spPr/>
    </dgm:pt>
    <dgm:pt modelId="{D0BC4E8A-25F4-4119-A342-33FE7F91DC4B}" type="pres">
      <dgm:prSet presAssocID="{4038CF18-4441-4407-9574-C24BBDE0D7E3}" presName="Name64" presStyleLbl="parChTrans1D3" presStyleIdx="6" presStyleCnt="10"/>
      <dgm:spPr/>
    </dgm:pt>
    <dgm:pt modelId="{A141C2CE-B610-4E92-ACBC-84F33E0919F8}" type="pres">
      <dgm:prSet presAssocID="{40A14318-09C6-4E96-85BB-3AD3CB4D7415}" presName="hierRoot2" presStyleCnt="0">
        <dgm:presLayoutVars>
          <dgm:hierBranch val="init"/>
        </dgm:presLayoutVars>
      </dgm:prSet>
      <dgm:spPr/>
    </dgm:pt>
    <dgm:pt modelId="{886C021C-3525-472D-B16C-3831B74B20B0}" type="pres">
      <dgm:prSet presAssocID="{40A14318-09C6-4E96-85BB-3AD3CB4D7415}" presName="rootComposite" presStyleCnt="0"/>
      <dgm:spPr/>
    </dgm:pt>
    <dgm:pt modelId="{54269AF4-0CE8-431F-BAB3-FA3DA47F09B2}" type="pres">
      <dgm:prSet presAssocID="{40A14318-09C6-4E96-85BB-3AD3CB4D7415}" presName="rootText" presStyleLbl="node3" presStyleIdx="6" presStyleCnt="10" custScaleX="255954" custScaleY="158424">
        <dgm:presLayoutVars>
          <dgm:chPref val="3"/>
        </dgm:presLayoutVars>
      </dgm:prSet>
      <dgm:spPr/>
    </dgm:pt>
    <dgm:pt modelId="{8AABE108-66BC-45C2-A91E-E6CD970B86D6}" type="pres">
      <dgm:prSet presAssocID="{40A14318-09C6-4E96-85BB-3AD3CB4D7415}" presName="rootConnector" presStyleLbl="node3" presStyleIdx="6" presStyleCnt="10"/>
      <dgm:spPr/>
    </dgm:pt>
    <dgm:pt modelId="{89FDA02F-A4C1-4380-B4A6-18AC13B98F05}" type="pres">
      <dgm:prSet presAssocID="{40A14318-09C6-4E96-85BB-3AD3CB4D7415}" presName="hierChild4" presStyleCnt="0"/>
      <dgm:spPr/>
    </dgm:pt>
    <dgm:pt modelId="{CEE99C6C-E1A2-4430-B8CB-357E55F9D42E}" type="pres">
      <dgm:prSet presAssocID="{40A14318-09C6-4E96-85BB-3AD3CB4D7415}" presName="hierChild5" presStyleCnt="0"/>
      <dgm:spPr/>
    </dgm:pt>
    <dgm:pt modelId="{0DFFE0C8-1881-410A-AAD8-C1AE13344701}" type="pres">
      <dgm:prSet presAssocID="{AFD3FDCA-794F-45DD-AC9B-C02C3983D16E}" presName="Name64" presStyleLbl="parChTrans1D3" presStyleIdx="7" presStyleCnt="10"/>
      <dgm:spPr/>
    </dgm:pt>
    <dgm:pt modelId="{9E1C1D00-3B84-49E8-B00E-7CF90D6DF928}" type="pres">
      <dgm:prSet presAssocID="{A8262E85-88FE-4351-B035-0E84F391ADB6}" presName="hierRoot2" presStyleCnt="0">
        <dgm:presLayoutVars>
          <dgm:hierBranch val="init"/>
        </dgm:presLayoutVars>
      </dgm:prSet>
      <dgm:spPr/>
    </dgm:pt>
    <dgm:pt modelId="{FFF05FCA-1434-4D76-8403-5A7304806C2C}" type="pres">
      <dgm:prSet presAssocID="{A8262E85-88FE-4351-B035-0E84F391ADB6}" presName="rootComposite" presStyleCnt="0"/>
      <dgm:spPr/>
    </dgm:pt>
    <dgm:pt modelId="{69F2F859-8EC0-4149-B6C0-2163777F5ACF}" type="pres">
      <dgm:prSet presAssocID="{A8262E85-88FE-4351-B035-0E84F391ADB6}" presName="rootText" presStyleLbl="node3" presStyleIdx="7" presStyleCnt="10" custScaleX="257385">
        <dgm:presLayoutVars>
          <dgm:chPref val="3"/>
        </dgm:presLayoutVars>
      </dgm:prSet>
      <dgm:spPr/>
    </dgm:pt>
    <dgm:pt modelId="{89E396A5-7056-49CF-9F59-1DA61827A595}" type="pres">
      <dgm:prSet presAssocID="{A8262E85-88FE-4351-B035-0E84F391ADB6}" presName="rootConnector" presStyleLbl="node3" presStyleIdx="7" presStyleCnt="10"/>
      <dgm:spPr/>
    </dgm:pt>
    <dgm:pt modelId="{2439F92C-34F3-48CD-8266-D2ACCC132CF6}" type="pres">
      <dgm:prSet presAssocID="{A8262E85-88FE-4351-B035-0E84F391ADB6}" presName="hierChild4" presStyleCnt="0"/>
      <dgm:spPr/>
    </dgm:pt>
    <dgm:pt modelId="{43496B70-8F56-4730-A470-70950BB41ED2}" type="pres">
      <dgm:prSet presAssocID="{A8262E85-88FE-4351-B035-0E84F391ADB6}" presName="hierChild5" presStyleCnt="0"/>
      <dgm:spPr/>
    </dgm:pt>
    <dgm:pt modelId="{42CD2E6F-E837-4149-87F0-F31597ECA16C}" type="pres">
      <dgm:prSet presAssocID="{BF0A7C3E-E101-4533-9151-33100A9CCF7F}" presName="Name64" presStyleLbl="parChTrans1D3" presStyleIdx="8" presStyleCnt="10"/>
      <dgm:spPr/>
    </dgm:pt>
    <dgm:pt modelId="{EE1F46E5-D1F2-42AB-A795-2E320B251A79}" type="pres">
      <dgm:prSet presAssocID="{E093F222-EA74-4014-8233-73D79E61AAD0}" presName="hierRoot2" presStyleCnt="0">
        <dgm:presLayoutVars>
          <dgm:hierBranch val="init"/>
        </dgm:presLayoutVars>
      </dgm:prSet>
      <dgm:spPr/>
    </dgm:pt>
    <dgm:pt modelId="{ACCE42CB-CD4F-4657-834B-40B0459E930A}" type="pres">
      <dgm:prSet presAssocID="{E093F222-EA74-4014-8233-73D79E61AAD0}" presName="rootComposite" presStyleCnt="0"/>
      <dgm:spPr/>
    </dgm:pt>
    <dgm:pt modelId="{C771BB8C-6B6D-4FD0-ABCA-CBB84EA948DC}" type="pres">
      <dgm:prSet presAssocID="{E093F222-EA74-4014-8233-73D79E61AAD0}" presName="rootText" presStyleLbl="node3" presStyleIdx="8" presStyleCnt="10" custScaleX="259200">
        <dgm:presLayoutVars>
          <dgm:chPref val="3"/>
        </dgm:presLayoutVars>
      </dgm:prSet>
      <dgm:spPr/>
    </dgm:pt>
    <dgm:pt modelId="{704C013C-261F-4F99-8BCB-DB4DD25BE7A8}" type="pres">
      <dgm:prSet presAssocID="{E093F222-EA74-4014-8233-73D79E61AAD0}" presName="rootConnector" presStyleLbl="node3" presStyleIdx="8" presStyleCnt="10"/>
      <dgm:spPr/>
    </dgm:pt>
    <dgm:pt modelId="{D9667294-F43D-4F4F-B853-0F3C4F96974F}" type="pres">
      <dgm:prSet presAssocID="{E093F222-EA74-4014-8233-73D79E61AAD0}" presName="hierChild4" presStyleCnt="0"/>
      <dgm:spPr/>
    </dgm:pt>
    <dgm:pt modelId="{01268C4C-8978-4872-96D0-12CA0D2BD4D6}" type="pres">
      <dgm:prSet presAssocID="{E093F222-EA74-4014-8233-73D79E61AAD0}" presName="hierChild5" presStyleCnt="0"/>
      <dgm:spPr/>
    </dgm:pt>
    <dgm:pt modelId="{96930D6F-F0C0-4EAC-8E16-CF7DD9D190F2}" type="pres">
      <dgm:prSet presAssocID="{916CA914-7A83-4838-A227-D0D4A15C5003}" presName="Name64" presStyleLbl="parChTrans1D3" presStyleIdx="9" presStyleCnt="10"/>
      <dgm:spPr/>
    </dgm:pt>
    <dgm:pt modelId="{129DCF9F-4072-480C-87F6-1B09619494F7}" type="pres">
      <dgm:prSet presAssocID="{AE2C48CE-7081-4692-893E-09C3E97BFA44}" presName="hierRoot2" presStyleCnt="0">
        <dgm:presLayoutVars>
          <dgm:hierBranch val="init"/>
        </dgm:presLayoutVars>
      </dgm:prSet>
      <dgm:spPr/>
    </dgm:pt>
    <dgm:pt modelId="{DB1EA11F-4E45-40B1-972C-A1CD0FC3BA9C}" type="pres">
      <dgm:prSet presAssocID="{AE2C48CE-7081-4692-893E-09C3E97BFA44}" presName="rootComposite" presStyleCnt="0"/>
      <dgm:spPr/>
    </dgm:pt>
    <dgm:pt modelId="{947A0115-DF53-47F5-AB64-D54D595A7067}" type="pres">
      <dgm:prSet presAssocID="{AE2C48CE-7081-4692-893E-09C3E97BFA44}" presName="rootText" presStyleLbl="node3" presStyleIdx="9" presStyleCnt="10" custScaleX="259200">
        <dgm:presLayoutVars>
          <dgm:chPref val="3"/>
        </dgm:presLayoutVars>
      </dgm:prSet>
      <dgm:spPr/>
    </dgm:pt>
    <dgm:pt modelId="{2A277076-7FD4-43DA-AE8F-95C7C44EB34F}" type="pres">
      <dgm:prSet presAssocID="{AE2C48CE-7081-4692-893E-09C3E97BFA44}" presName="rootConnector" presStyleLbl="node3" presStyleIdx="9" presStyleCnt="10"/>
      <dgm:spPr/>
    </dgm:pt>
    <dgm:pt modelId="{F80EEABA-C1C3-4B63-806F-3FD5B23460D4}" type="pres">
      <dgm:prSet presAssocID="{AE2C48CE-7081-4692-893E-09C3E97BFA44}" presName="hierChild4" presStyleCnt="0"/>
      <dgm:spPr/>
    </dgm:pt>
    <dgm:pt modelId="{BBEAFC72-FD21-4AF7-BE3D-2D7CF2E5F4E2}" type="pres">
      <dgm:prSet presAssocID="{AE2C48CE-7081-4692-893E-09C3E97BFA44}" presName="hierChild5" presStyleCnt="0"/>
      <dgm:spPr/>
    </dgm:pt>
    <dgm:pt modelId="{14869A77-06FD-4C3B-B9F6-04B2D606797A}" type="pres">
      <dgm:prSet presAssocID="{2763B691-1F9E-47AC-9A83-B86F0A45C0D9}" presName="hierChild5" presStyleCnt="0"/>
      <dgm:spPr/>
    </dgm:pt>
    <dgm:pt modelId="{193A36FA-1554-4638-85B9-E9FB7BAA5AEB}" type="pres">
      <dgm:prSet presAssocID="{8001D4CA-A348-4813-8CA5-0909E6263F4B}" presName="hierChild3" presStyleCnt="0"/>
      <dgm:spPr/>
    </dgm:pt>
    <dgm:pt modelId="{875234BE-3AE9-4D14-8464-1D7D61196E44}" type="pres">
      <dgm:prSet presAssocID="{871D30E1-C172-4B36-8A3D-6768EDB08B4C}" presName="hierRoot1" presStyleCnt="0">
        <dgm:presLayoutVars>
          <dgm:hierBranch val="init"/>
        </dgm:presLayoutVars>
      </dgm:prSet>
      <dgm:spPr/>
    </dgm:pt>
    <dgm:pt modelId="{6D1C9263-74A2-492A-A8CC-9CB0BA1FEE91}" type="pres">
      <dgm:prSet presAssocID="{871D30E1-C172-4B36-8A3D-6768EDB08B4C}" presName="rootComposite1" presStyleCnt="0"/>
      <dgm:spPr/>
    </dgm:pt>
    <dgm:pt modelId="{02E8D503-8279-43A7-896E-7871B6EB533D}" type="pres">
      <dgm:prSet presAssocID="{871D30E1-C172-4B36-8A3D-6768EDB08B4C}" presName="rootText1" presStyleLbl="node0" presStyleIdx="1" presStyleCnt="2" custScaleX="891035" custScaleY="101069" custLinFactX="-29978" custLinFactY="200000" custLinFactNeighborX="-100000" custLinFactNeighborY="293057">
        <dgm:presLayoutVars>
          <dgm:chPref val="3"/>
        </dgm:presLayoutVars>
      </dgm:prSet>
      <dgm:spPr/>
    </dgm:pt>
    <dgm:pt modelId="{C7CD7136-99A0-4E7B-82D6-2300AC0D3780}" type="pres">
      <dgm:prSet presAssocID="{871D30E1-C172-4B36-8A3D-6768EDB08B4C}" presName="rootConnector1" presStyleLbl="node1" presStyleIdx="0" presStyleCnt="0"/>
      <dgm:spPr/>
    </dgm:pt>
    <dgm:pt modelId="{16FC6DF7-1D56-4523-A046-EDDD55FC0F46}" type="pres">
      <dgm:prSet presAssocID="{871D30E1-C172-4B36-8A3D-6768EDB08B4C}" presName="hierChild2" presStyleCnt="0"/>
      <dgm:spPr/>
    </dgm:pt>
    <dgm:pt modelId="{A7090B01-564D-4359-ABB6-492B9CECE367}" type="pres">
      <dgm:prSet presAssocID="{871D30E1-C172-4B36-8A3D-6768EDB08B4C}" presName="hierChild3" presStyleCnt="0"/>
      <dgm:spPr/>
    </dgm:pt>
  </dgm:ptLst>
  <dgm:cxnLst>
    <dgm:cxn modelId="{77FB4C0B-ECBC-45AF-9AB8-E69A69428D57}" type="presOf" srcId="{A8262E85-88FE-4351-B035-0E84F391ADB6}" destId="{89E396A5-7056-49CF-9F59-1DA61827A595}" srcOrd="1" destOrd="0" presId="urn:microsoft.com/office/officeart/2009/3/layout/HorizontalOrganizationChart"/>
    <dgm:cxn modelId="{82227B18-58EA-46A2-B46E-590A827FCC2B}" type="presOf" srcId="{BF0A7C3E-E101-4533-9151-33100A9CCF7F}" destId="{42CD2E6F-E837-4149-87F0-F31597ECA16C}" srcOrd="0" destOrd="0" presId="urn:microsoft.com/office/officeart/2009/3/layout/HorizontalOrganizationChart"/>
    <dgm:cxn modelId="{C12AF91C-B1FC-457A-896F-46A9980203A4}" type="presOf" srcId="{2763B691-1F9E-47AC-9A83-B86F0A45C0D9}" destId="{2DA731E4-3277-4F84-B07C-566FE42000AB}" srcOrd="1" destOrd="0" presId="urn:microsoft.com/office/officeart/2009/3/layout/HorizontalOrganizationChart"/>
    <dgm:cxn modelId="{0BF8C820-9882-4C2E-B662-0A698915D5B1}" srcId="{8001D4CA-A348-4813-8CA5-0909E6263F4B}" destId="{D6532371-DA89-41D4-9E0C-9A2D56B69363}" srcOrd="0" destOrd="0" parTransId="{A7BAE597-4031-4F34-BB1E-FC08291B618C}" sibTransId="{CC787628-AE54-4347-A11B-932A91650CF0}"/>
    <dgm:cxn modelId="{0795F223-513F-493E-B87C-DB6472802364}" type="presOf" srcId="{D3971BDE-4D21-486C-B70C-40EB3F114C40}" destId="{14A50576-0296-4319-989C-736432608B89}" srcOrd="1" destOrd="0" presId="urn:microsoft.com/office/officeart/2009/3/layout/HorizontalOrganizationChart"/>
    <dgm:cxn modelId="{DFAA3A27-7DA6-4E14-8B87-C553487B0268}" type="presOf" srcId="{2763B691-1F9E-47AC-9A83-B86F0A45C0D9}" destId="{D10FD538-103C-45F6-9586-BDD8BD09E801}" srcOrd="0" destOrd="0" presId="urn:microsoft.com/office/officeart/2009/3/layout/HorizontalOrganizationChart"/>
    <dgm:cxn modelId="{6DF68A31-8153-492B-ABAD-F071C238DE77}" srcId="{FB417E42-6A5B-44C2-8796-359DC28C4584}" destId="{871D30E1-C172-4B36-8A3D-6768EDB08B4C}" srcOrd="1" destOrd="0" parTransId="{6AEE978C-78CF-4DA5-B58E-3434249D5820}" sibTransId="{85C64B80-AA42-49E3-89F6-C664624835F6}"/>
    <dgm:cxn modelId="{169E1C37-59B8-48DB-A46D-D8A8DDE814CF}" srcId="{D6532371-DA89-41D4-9E0C-9A2D56B69363}" destId="{4C89B096-83F8-4173-AB5D-10ED4168CF1F}" srcOrd="2" destOrd="0" parTransId="{8398A1BD-B9AC-4C95-AE0F-F80595F721CD}" sibTransId="{B24F8F11-299C-48A0-B33D-5311B8B8DF92}"/>
    <dgm:cxn modelId="{35FB7238-C3F8-4F99-A3D2-E1F017CE3781}" type="presOf" srcId="{8001D4CA-A348-4813-8CA5-0909E6263F4B}" destId="{D917EE7F-2A7F-4A03-9A42-41646550CCD6}" srcOrd="1" destOrd="0" presId="urn:microsoft.com/office/officeart/2009/3/layout/HorizontalOrganizationChart"/>
    <dgm:cxn modelId="{9F9BDD39-D6EA-4352-88EB-5432DB4AF07B}" type="presOf" srcId="{D6532371-DA89-41D4-9E0C-9A2D56B69363}" destId="{9EB60C2B-A849-4AF0-BABB-7919BA226885}" srcOrd="1" destOrd="0" presId="urn:microsoft.com/office/officeart/2009/3/layout/HorizontalOrganizationChart"/>
    <dgm:cxn modelId="{EE284C3C-DAD7-4D5D-BF15-F0B655032831}" type="presOf" srcId="{4C89B096-83F8-4173-AB5D-10ED4168CF1F}" destId="{CB4A016D-C4DA-487D-872C-899594E98AC0}" srcOrd="1" destOrd="0" presId="urn:microsoft.com/office/officeart/2009/3/layout/HorizontalOrganizationChart"/>
    <dgm:cxn modelId="{162DEC3D-E1CA-4C98-A5EA-AA166496375F}" type="presOf" srcId="{3F1A5B27-6B29-45A8-9935-86BB98547DF2}" destId="{7B191BBC-8F28-49F4-9B8A-9AFD17F0E626}" srcOrd="0" destOrd="0" presId="urn:microsoft.com/office/officeart/2009/3/layout/HorizontalOrganizationChart"/>
    <dgm:cxn modelId="{7A831440-E987-41AB-9C8A-3CA54949AE8F}" type="presOf" srcId="{D3971BDE-4D21-486C-B70C-40EB3F114C40}" destId="{34B32651-2DEA-4C13-B2FB-E81CB99E18E2}" srcOrd="0" destOrd="0" presId="urn:microsoft.com/office/officeart/2009/3/layout/HorizontalOrganizationChart"/>
    <dgm:cxn modelId="{4F49755B-26EB-4B33-9BB9-4100065BB4AA}" srcId="{FB417E42-6A5B-44C2-8796-359DC28C4584}" destId="{8001D4CA-A348-4813-8CA5-0909E6263F4B}" srcOrd="0" destOrd="0" parTransId="{BAF82892-77A3-4A7E-B197-58FDB07D90A5}" sibTransId="{DDCE8BF1-DE74-431C-B460-56212ACD1AB0}"/>
    <dgm:cxn modelId="{1199B766-AD1B-4308-809C-D0B5269A9AB2}" type="presOf" srcId="{40A14318-09C6-4E96-85BB-3AD3CB4D7415}" destId="{54269AF4-0CE8-431F-BAB3-FA3DA47F09B2}" srcOrd="0" destOrd="0" presId="urn:microsoft.com/office/officeart/2009/3/layout/HorizontalOrganizationChart"/>
    <dgm:cxn modelId="{CF917267-095A-4CDF-817B-3BEC91D38DB7}" type="presOf" srcId="{A8262E85-88FE-4351-B035-0E84F391ADB6}" destId="{69F2F859-8EC0-4149-B6C0-2163777F5ACF}" srcOrd="0" destOrd="0" presId="urn:microsoft.com/office/officeart/2009/3/layout/HorizontalOrganizationChart"/>
    <dgm:cxn modelId="{BA0D0F6A-7546-40C3-ACF0-4CDC0FBA6BE2}" srcId="{D6532371-DA89-41D4-9E0C-9A2D56B69363}" destId="{D3971BDE-4D21-486C-B70C-40EB3F114C40}" srcOrd="0" destOrd="0" parTransId="{CA7D768D-A115-4B57-8851-9851DAB66F75}" sibTransId="{B8C58243-78FF-4F4A-8180-ABA46828CB56}"/>
    <dgm:cxn modelId="{8833BD4A-BC3C-40F2-BB65-52EF3878E99E}" type="presOf" srcId="{AE2C48CE-7081-4692-893E-09C3E97BFA44}" destId="{2A277076-7FD4-43DA-AE8F-95C7C44EB34F}" srcOrd="1" destOrd="0" presId="urn:microsoft.com/office/officeart/2009/3/layout/HorizontalOrganizationChart"/>
    <dgm:cxn modelId="{C4AC916B-B1C4-481B-85A9-3EE3B67DB2E4}" type="presOf" srcId="{67845C90-EEF3-4F8E-BA3A-9550CF7976A8}" destId="{956583FE-1C88-4A3F-A6A5-B51D52DFDF71}" srcOrd="0" destOrd="0" presId="urn:microsoft.com/office/officeart/2009/3/layout/HorizontalOrganizationChart"/>
    <dgm:cxn modelId="{F50FBB6C-A730-41B2-994B-F68B8A0EA99A}" srcId="{D6532371-DA89-41D4-9E0C-9A2D56B69363}" destId="{D5B94875-23F2-49C7-BF55-1FE30BBB15DD}" srcOrd="4" destOrd="0" parTransId="{85728A3E-A0DD-4FD1-800B-A1BA475DE781}" sibTransId="{D1238E37-68FF-4068-861D-D967D3D2913A}"/>
    <dgm:cxn modelId="{3CF10C6D-1145-4964-8D13-CB9299E3B967}" type="presOf" srcId="{BD537E12-4685-401C-AA8E-7D1F9ACE4F75}" destId="{0AE1154C-B01B-4BDF-A068-9E931C46343C}" srcOrd="0" destOrd="0" presId="urn:microsoft.com/office/officeart/2009/3/layout/HorizontalOrganizationChart"/>
    <dgm:cxn modelId="{D8BE8570-BD66-4B55-B340-4EF94F0698C2}" type="presOf" srcId="{8D240606-D0E7-42E3-8E87-F4297486075B}" destId="{4B5CFE86-1A51-4FCA-B501-63ECA92CEB8F}" srcOrd="0" destOrd="0" presId="urn:microsoft.com/office/officeart/2009/3/layout/HorizontalOrganizationChart"/>
    <dgm:cxn modelId="{0B1FEA50-2FF5-4766-B92F-E88266EE89B8}" type="presOf" srcId="{E093F222-EA74-4014-8233-73D79E61AAD0}" destId="{704C013C-261F-4F99-8BCB-DB4DD25BE7A8}" srcOrd="1" destOrd="0" presId="urn:microsoft.com/office/officeart/2009/3/layout/HorizontalOrganizationChart"/>
    <dgm:cxn modelId="{3283AE51-C50A-4759-89DA-D979641E6664}" type="presOf" srcId="{D5B94875-23F2-49C7-BF55-1FE30BBB15DD}" destId="{1BF0D383-9286-4F2B-A47E-D984A0102B0A}" srcOrd="1" destOrd="0" presId="urn:microsoft.com/office/officeart/2009/3/layout/HorizontalOrganizationChart"/>
    <dgm:cxn modelId="{2B7DEE75-9EC1-4E8B-AE3D-79F8BD3A59CA}" type="presOf" srcId="{AE2C48CE-7081-4692-893E-09C3E97BFA44}" destId="{947A0115-DF53-47F5-AB64-D54D595A7067}" srcOrd="0" destOrd="0" presId="urn:microsoft.com/office/officeart/2009/3/layout/HorizontalOrganizationChart"/>
    <dgm:cxn modelId="{1128AC78-77B6-418F-A7E8-B1A4FB02131C}" srcId="{2763B691-1F9E-47AC-9A83-B86F0A45C0D9}" destId="{40A14318-09C6-4E96-85BB-3AD3CB4D7415}" srcOrd="1" destOrd="0" parTransId="{4038CF18-4441-4407-9574-C24BBDE0D7E3}" sibTransId="{63551B3B-6B81-4792-88B1-9E16BD2B8DDD}"/>
    <dgm:cxn modelId="{09F0F778-598C-419D-9284-69EB84A47450}" type="presOf" srcId="{871D30E1-C172-4B36-8A3D-6768EDB08B4C}" destId="{C7CD7136-99A0-4E7B-82D6-2300AC0D3780}" srcOrd="1" destOrd="0" presId="urn:microsoft.com/office/officeart/2009/3/layout/HorizontalOrganizationChart"/>
    <dgm:cxn modelId="{341B2988-7647-4DFD-9762-09825F0F4108}" type="presOf" srcId="{CA7D768D-A115-4B57-8851-9851DAB66F75}" destId="{655C06FB-2EA6-44D2-9C6F-30E95B787A2B}" srcOrd="0" destOrd="0" presId="urn:microsoft.com/office/officeart/2009/3/layout/HorizontalOrganizationChart"/>
    <dgm:cxn modelId="{9BF2428E-7FBC-49EE-8777-3FE5B998EC22}" type="presOf" srcId="{AFD3FDCA-794F-45DD-AC9B-C02C3983D16E}" destId="{0DFFE0C8-1881-410A-AAD8-C1AE13344701}" srcOrd="0" destOrd="0" presId="urn:microsoft.com/office/officeart/2009/3/layout/HorizontalOrganizationChart"/>
    <dgm:cxn modelId="{7514EF8E-D099-45FF-B665-62BD51B3DDBC}" type="presOf" srcId="{A7BAE597-4031-4F34-BB1E-FC08291B618C}" destId="{A945DF72-BFB2-4B6A-9B8B-28AB18C98965}" srcOrd="0" destOrd="0" presId="urn:microsoft.com/office/officeart/2009/3/layout/HorizontalOrganizationChart"/>
    <dgm:cxn modelId="{34A8F591-AA81-4F1D-B123-16DCDF074AF7}" type="presOf" srcId="{D5B94875-23F2-49C7-BF55-1FE30BBB15DD}" destId="{D7EE222C-6D07-442B-BC49-96A3125EA70B}" srcOrd="0" destOrd="0" presId="urn:microsoft.com/office/officeart/2009/3/layout/HorizontalOrganizationChart"/>
    <dgm:cxn modelId="{BFF1A494-9918-427E-8068-95EDE2FF93FB}" type="presOf" srcId="{D6532371-DA89-41D4-9E0C-9A2D56B69363}" destId="{69652128-8F03-4D2F-B7BF-1CAF4B839628}" srcOrd="0" destOrd="0" presId="urn:microsoft.com/office/officeart/2009/3/layout/HorizontalOrganizationChart"/>
    <dgm:cxn modelId="{11F1FF9F-CD4C-4E96-8D69-7DB6A3276149}" type="presOf" srcId="{D86AB9B5-3553-4AD8-91A2-D3D1EDB2FACB}" destId="{D4BD2C9E-B459-41BB-9518-9E48F513DD9B}" srcOrd="1" destOrd="0" presId="urn:microsoft.com/office/officeart/2009/3/layout/HorizontalOrganizationChart"/>
    <dgm:cxn modelId="{07097EA2-93ED-4674-B3D2-40985B2E2B41}" type="presOf" srcId="{8001D4CA-A348-4813-8CA5-0909E6263F4B}" destId="{F8FEA482-CE43-404A-A906-EC2E1B95CE99}" srcOrd="0" destOrd="0" presId="urn:microsoft.com/office/officeart/2009/3/layout/HorizontalOrganizationChart"/>
    <dgm:cxn modelId="{26568FA6-9281-4151-BA87-6EA6F51AB831}" srcId="{2763B691-1F9E-47AC-9A83-B86F0A45C0D9}" destId="{A8262E85-88FE-4351-B035-0E84F391ADB6}" srcOrd="2" destOrd="0" parTransId="{AFD3FDCA-794F-45DD-AC9B-C02C3983D16E}" sibTransId="{81918135-4979-489B-A558-DB175FD513A4}"/>
    <dgm:cxn modelId="{FF0A7EB1-F03E-4893-8E5F-0E600D7A2CC4}" type="presOf" srcId="{D86AB9B5-3553-4AD8-91A2-D3D1EDB2FACB}" destId="{0099361C-88A0-488B-9EF4-B289A3607A0A}" srcOrd="0" destOrd="0" presId="urn:microsoft.com/office/officeart/2009/3/layout/HorizontalOrganizationChart"/>
    <dgm:cxn modelId="{1AFB21C7-0E15-4761-9AA0-89DCEC5E93E4}" srcId="{2763B691-1F9E-47AC-9A83-B86F0A45C0D9}" destId="{B33A5D6C-04E1-420B-887C-AE9CCB7DF488}" srcOrd="0" destOrd="0" parTransId="{BD537E12-4685-401C-AA8E-7D1F9ACE4F75}" sibTransId="{72676263-F08B-428F-A801-1795A2CA3EAB}"/>
    <dgm:cxn modelId="{A67D2AD2-B557-4946-A741-366C3DAA015F}" type="presOf" srcId="{85728A3E-A0DD-4FD1-800B-A1BA475DE781}" destId="{64F6F9DC-6BC0-4DF6-8D77-C513CB64F0E5}" srcOrd="0" destOrd="0" presId="urn:microsoft.com/office/officeart/2009/3/layout/HorizontalOrganizationChart"/>
    <dgm:cxn modelId="{7D4D72D2-100B-425F-B9D7-0737CECC1DE0}" type="presOf" srcId="{57CA4451-456A-4713-8CC3-08307AD7349C}" destId="{8BF1AFD5-F59F-4E02-B4C1-5989717A5428}" srcOrd="0" destOrd="0" presId="urn:microsoft.com/office/officeart/2009/3/layout/HorizontalOrganizationChart"/>
    <dgm:cxn modelId="{B6A9BBD2-02A3-4D89-994E-BF2F6263FECF}" type="presOf" srcId="{871D30E1-C172-4B36-8A3D-6768EDB08B4C}" destId="{02E8D503-8279-43A7-896E-7871B6EB533D}" srcOrd="0" destOrd="0" presId="urn:microsoft.com/office/officeart/2009/3/layout/HorizontalOrganizationChart"/>
    <dgm:cxn modelId="{BD8EDDD4-B6EF-469E-9FA4-9C66C116816B}" type="presOf" srcId="{4C89B096-83F8-4173-AB5D-10ED4168CF1F}" destId="{CB44C769-3D47-4245-B0C3-10E47C989D2B}" srcOrd="0" destOrd="0" presId="urn:microsoft.com/office/officeart/2009/3/layout/HorizontalOrganizationChart"/>
    <dgm:cxn modelId="{6E8191D8-45D0-49DE-B389-5CC86E92D408}" srcId="{D6532371-DA89-41D4-9E0C-9A2D56B69363}" destId="{57CA4451-456A-4713-8CC3-08307AD7349C}" srcOrd="1" destOrd="0" parTransId="{3F1A5B27-6B29-45A8-9935-86BB98547DF2}" sibTransId="{3FBA427B-9F69-4017-B261-D15B6279D6BC}"/>
    <dgm:cxn modelId="{35BDDAE0-0B7D-430A-9555-CC7C1F4F0A6C}" srcId="{8001D4CA-A348-4813-8CA5-0909E6263F4B}" destId="{2763B691-1F9E-47AC-9A83-B86F0A45C0D9}" srcOrd="1" destOrd="0" parTransId="{67845C90-EEF3-4F8E-BA3A-9550CF7976A8}" sibTransId="{78CEAC3D-1AE0-495C-BD23-F4F0EDDAF08D}"/>
    <dgm:cxn modelId="{F45D69E4-D482-486F-92B9-FA08FAEB1A1F}" type="presOf" srcId="{916CA914-7A83-4838-A227-D0D4A15C5003}" destId="{96930D6F-F0C0-4EAC-8E16-CF7DD9D190F2}" srcOrd="0" destOrd="0" presId="urn:microsoft.com/office/officeart/2009/3/layout/HorizontalOrganizationChart"/>
    <dgm:cxn modelId="{7AC890E4-FB09-41AE-984F-BFA3F4147B32}" type="presOf" srcId="{B33A5D6C-04E1-420B-887C-AE9CCB7DF488}" destId="{D873FC33-E1E6-4888-B7DE-380045CFDE2E}" srcOrd="1" destOrd="0" presId="urn:microsoft.com/office/officeart/2009/3/layout/HorizontalOrganizationChart"/>
    <dgm:cxn modelId="{2C3AD7E4-C154-470B-9B01-AF103CD80C9F}" srcId="{2763B691-1F9E-47AC-9A83-B86F0A45C0D9}" destId="{E093F222-EA74-4014-8233-73D79E61AAD0}" srcOrd="3" destOrd="0" parTransId="{BF0A7C3E-E101-4533-9151-33100A9CCF7F}" sibTransId="{6D39E455-6DB7-4A76-872A-85A0FEF4F050}"/>
    <dgm:cxn modelId="{5A4719E7-1097-4BDE-805A-6C5BED1CADF9}" srcId="{D6532371-DA89-41D4-9E0C-9A2D56B69363}" destId="{D86AB9B5-3553-4AD8-91A2-D3D1EDB2FACB}" srcOrd="3" destOrd="0" parTransId="{8D240606-D0E7-42E3-8E87-F4297486075B}" sibTransId="{ED65DEC9-8ACA-41DB-B517-AD6E07895437}"/>
    <dgm:cxn modelId="{AF7333E7-202A-4421-AC62-36A0F96A397E}" type="presOf" srcId="{4038CF18-4441-4407-9574-C24BBDE0D7E3}" destId="{D0BC4E8A-25F4-4119-A342-33FE7F91DC4B}" srcOrd="0" destOrd="0" presId="urn:microsoft.com/office/officeart/2009/3/layout/HorizontalOrganizationChart"/>
    <dgm:cxn modelId="{A28B6EED-3ADF-4B77-86FA-A3B7EA4C86A1}" type="presOf" srcId="{40A14318-09C6-4E96-85BB-3AD3CB4D7415}" destId="{8AABE108-66BC-45C2-A91E-E6CD970B86D6}" srcOrd="1" destOrd="0" presId="urn:microsoft.com/office/officeart/2009/3/layout/HorizontalOrganizationChart"/>
    <dgm:cxn modelId="{43D724EF-C40D-46BC-B976-73F8E343A97E}" srcId="{2763B691-1F9E-47AC-9A83-B86F0A45C0D9}" destId="{AE2C48CE-7081-4692-893E-09C3E97BFA44}" srcOrd="4" destOrd="0" parTransId="{916CA914-7A83-4838-A227-D0D4A15C5003}" sibTransId="{3A5BCAB7-2C4A-40BD-99F5-9C5014E1E229}"/>
    <dgm:cxn modelId="{FC46ADF5-5240-451F-889C-6D5691A67E81}" type="presOf" srcId="{E093F222-EA74-4014-8233-73D79E61AAD0}" destId="{C771BB8C-6B6D-4FD0-ABCA-CBB84EA948DC}" srcOrd="0" destOrd="0" presId="urn:microsoft.com/office/officeart/2009/3/layout/HorizontalOrganizationChart"/>
    <dgm:cxn modelId="{5E4955F6-37E6-4D87-981A-C4D998136B20}" type="presOf" srcId="{B33A5D6C-04E1-420B-887C-AE9CCB7DF488}" destId="{7C9960CD-4A82-4993-96CC-3F98BC333CF0}" srcOrd="0" destOrd="0" presId="urn:microsoft.com/office/officeart/2009/3/layout/HorizontalOrganizationChart"/>
    <dgm:cxn modelId="{CC28A5F9-6110-475B-91D2-A95DBF497353}" type="presOf" srcId="{57CA4451-456A-4713-8CC3-08307AD7349C}" destId="{F4620A6A-6CA3-48DB-A57E-90E671E98341}" srcOrd="1" destOrd="0" presId="urn:microsoft.com/office/officeart/2009/3/layout/HorizontalOrganizationChart"/>
    <dgm:cxn modelId="{395EA1FB-3E9D-4D41-9B9C-7BD46DF5D30A}" type="presOf" srcId="{FB417E42-6A5B-44C2-8796-359DC28C4584}" destId="{099AEEE3-8EE6-4F31-8C92-C493F5922EB1}" srcOrd="0" destOrd="0" presId="urn:microsoft.com/office/officeart/2009/3/layout/HorizontalOrganizationChart"/>
    <dgm:cxn modelId="{EB3C0DFD-9C11-4DAD-9188-989266BA4452}" type="presOf" srcId="{8398A1BD-B9AC-4C95-AE0F-F80595F721CD}" destId="{7D0393AE-79C9-4B75-AA4C-E0F84C1CC40F}" srcOrd="0" destOrd="0" presId="urn:microsoft.com/office/officeart/2009/3/layout/HorizontalOrganizationChart"/>
    <dgm:cxn modelId="{3D562071-1E73-4D11-9EEA-BDE02EFBE8DE}" type="presParOf" srcId="{099AEEE3-8EE6-4F31-8C92-C493F5922EB1}" destId="{3B8190B4-7AA1-4E27-B241-123E4A9403F3}" srcOrd="0" destOrd="0" presId="urn:microsoft.com/office/officeart/2009/3/layout/HorizontalOrganizationChart"/>
    <dgm:cxn modelId="{42594F53-25CB-4396-A751-BFBC417053EA}" type="presParOf" srcId="{3B8190B4-7AA1-4E27-B241-123E4A9403F3}" destId="{C89807C0-2B41-4688-996A-CF6696426378}" srcOrd="0" destOrd="0" presId="urn:microsoft.com/office/officeart/2009/3/layout/HorizontalOrganizationChart"/>
    <dgm:cxn modelId="{3CC45C7A-2F48-4A1D-A131-4E5DE53DE56E}" type="presParOf" srcId="{C89807C0-2B41-4688-996A-CF6696426378}" destId="{F8FEA482-CE43-404A-A906-EC2E1B95CE99}" srcOrd="0" destOrd="0" presId="urn:microsoft.com/office/officeart/2009/3/layout/HorizontalOrganizationChart"/>
    <dgm:cxn modelId="{4FE065E0-ACA5-4E03-AFB4-B1E2EC4662D6}" type="presParOf" srcId="{C89807C0-2B41-4688-996A-CF6696426378}" destId="{D917EE7F-2A7F-4A03-9A42-41646550CCD6}" srcOrd="1" destOrd="0" presId="urn:microsoft.com/office/officeart/2009/3/layout/HorizontalOrganizationChart"/>
    <dgm:cxn modelId="{D194D5A2-26A0-4111-8182-8EF86DCC05E2}" type="presParOf" srcId="{3B8190B4-7AA1-4E27-B241-123E4A9403F3}" destId="{078BB2C8-E0A4-4FCE-ABF3-FC24F022AD17}" srcOrd="1" destOrd="0" presId="urn:microsoft.com/office/officeart/2009/3/layout/HorizontalOrganizationChart"/>
    <dgm:cxn modelId="{3758CF6C-AE38-4C0F-8849-EDAD87643FC4}" type="presParOf" srcId="{078BB2C8-E0A4-4FCE-ABF3-FC24F022AD17}" destId="{A945DF72-BFB2-4B6A-9B8B-28AB18C98965}" srcOrd="0" destOrd="0" presId="urn:microsoft.com/office/officeart/2009/3/layout/HorizontalOrganizationChart"/>
    <dgm:cxn modelId="{156D6250-0276-4F6C-83C4-4FE48656340C}" type="presParOf" srcId="{078BB2C8-E0A4-4FCE-ABF3-FC24F022AD17}" destId="{FDF6853A-320A-4849-AD8D-18CFCAF60BC9}" srcOrd="1" destOrd="0" presId="urn:microsoft.com/office/officeart/2009/3/layout/HorizontalOrganizationChart"/>
    <dgm:cxn modelId="{3A9846F4-BD5B-45C3-8829-6069303AB2CE}" type="presParOf" srcId="{FDF6853A-320A-4849-AD8D-18CFCAF60BC9}" destId="{4F0F5836-08FF-40E9-ADF4-10351D38C42B}" srcOrd="0" destOrd="0" presId="urn:microsoft.com/office/officeart/2009/3/layout/HorizontalOrganizationChart"/>
    <dgm:cxn modelId="{2BC06DBB-8FDE-4741-9C01-294952A71CC8}" type="presParOf" srcId="{4F0F5836-08FF-40E9-ADF4-10351D38C42B}" destId="{69652128-8F03-4D2F-B7BF-1CAF4B839628}" srcOrd="0" destOrd="0" presId="urn:microsoft.com/office/officeart/2009/3/layout/HorizontalOrganizationChart"/>
    <dgm:cxn modelId="{E6E1ACD1-4799-465A-BAF8-9925328AA9D1}" type="presParOf" srcId="{4F0F5836-08FF-40E9-ADF4-10351D38C42B}" destId="{9EB60C2B-A849-4AF0-BABB-7919BA226885}" srcOrd="1" destOrd="0" presId="urn:microsoft.com/office/officeart/2009/3/layout/HorizontalOrganizationChart"/>
    <dgm:cxn modelId="{DF016A23-7B5C-43D9-9AE7-D37354CB5504}" type="presParOf" srcId="{FDF6853A-320A-4849-AD8D-18CFCAF60BC9}" destId="{939F06F8-A466-4B3A-8D4A-140C1E568B19}" srcOrd="1" destOrd="0" presId="urn:microsoft.com/office/officeart/2009/3/layout/HorizontalOrganizationChart"/>
    <dgm:cxn modelId="{64668FF6-B3A3-42BC-8AE0-9F9885BEEEC5}" type="presParOf" srcId="{939F06F8-A466-4B3A-8D4A-140C1E568B19}" destId="{655C06FB-2EA6-44D2-9C6F-30E95B787A2B}" srcOrd="0" destOrd="0" presId="urn:microsoft.com/office/officeart/2009/3/layout/HorizontalOrganizationChart"/>
    <dgm:cxn modelId="{EB90C9D7-4B79-49D8-8035-C7DA265A3AD1}" type="presParOf" srcId="{939F06F8-A466-4B3A-8D4A-140C1E568B19}" destId="{A5413B63-7F27-49E3-BAB5-06A73E649E84}" srcOrd="1" destOrd="0" presId="urn:microsoft.com/office/officeart/2009/3/layout/HorizontalOrganizationChart"/>
    <dgm:cxn modelId="{8FDCCEC7-183A-4F26-9843-EE51593C7AFB}" type="presParOf" srcId="{A5413B63-7F27-49E3-BAB5-06A73E649E84}" destId="{94EBEA39-6E09-4595-AFAA-71254C35CA37}" srcOrd="0" destOrd="0" presId="urn:microsoft.com/office/officeart/2009/3/layout/HorizontalOrganizationChart"/>
    <dgm:cxn modelId="{E67109D3-F9A6-463B-9A97-C7E8282A1A22}" type="presParOf" srcId="{94EBEA39-6E09-4595-AFAA-71254C35CA37}" destId="{34B32651-2DEA-4C13-B2FB-E81CB99E18E2}" srcOrd="0" destOrd="0" presId="urn:microsoft.com/office/officeart/2009/3/layout/HorizontalOrganizationChart"/>
    <dgm:cxn modelId="{D337D8ED-C1BA-48B9-8B00-574C4F8179D3}" type="presParOf" srcId="{94EBEA39-6E09-4595-AFAA-71254C35CA37}" destId="{14A50576-0296-4319-989C-736432608B89}" srcOrd="1" destOrd="0" presId="urn:microsoft.com/office/officeart/2009/3/layout/HorizontalOrganizationChart"/>
    <dgm:cxn modelId="{FE23DE5B-C287-482A-ACB4-6EB18EF10C5B}" type="presParOf" srcId="{A5413B63-7F27-49E3-BAB5-06A73E649E84}" destId="{9C0E05A7-D078-4455-B074-4AC6E5511073}" srcOrd="1" destOrd="0" presId="urn:microsoft.com/office/officeart/2009/3/layout/HorizontalOrganizationChart"/>
    <dgm:cxn modelId="{CEEC5F95-C70D-44CE-BB05-A02C33285A05}" type="presParOf" srcId="{A5413B63-7F27-49E3-BAB5-06A73E649E84}" destId="{E7159CEE-B2A4-4DF9-937F-2C1250C4724E}" srcOrd="2" destOrd="0" presId="urn:microsoft.com/office/officeart/2009/3/layout/HorizontalOrganizationChart"/>
    <dgm:cxn modelId="{0677D794-A2FB-4B5A-BE59-03AA5CAC6E91}" type="presParOf" srcId="{939F06F8-A466-4B3A-8D4A-140C1E568B19}" destId="{7B191BBC-8F28-49F4-9B8A-9AFD17F0E626}" srcOrd="2" destOrd="0" presId="urn:microsoft.com/office/officeart/2009/3/layout/HorizontalOrganizationChart"/>
    <dgm:cxn modelId="{2A27F969-1D0F-4D41-9B32-0B15608E34FE}" type="presParOf" srcId="{939F06F8-A466-4B3A-8D4A-140C1E568B19}" destId="{405AAEE6-6605-414F-BBDB-9493B3FDAFA4}" srcOrd="3" destOrd="0" presId="urn:microsoft.com/office/officeart/2009/3/layout/HorizontalOrganizationChart"/>
    <dgm:cxn modelId="{7B2767EC-4A91-4F25-B8EA-186FD567ED0C}" type="presParOf" srcId="{405AAEE6-6605-414F-BBDB-9493B3FDAFA4}" destId="{2C5EED56-F187-4E55-AD01-839A7F633090}" srcOrd="0" destOrd="0" presId="urn:microsoft.com/office/officeart/2009/3/layout/HorizontalOrganizationChart"/>
    <dgm:cxn modelId="{921D5559-4F33-4500-A896-74020847A25E}" type="presParOf" srcId="{2C5EED56-F187-4E55-AD01-839A7F633090}" destId="{8BF1AFD5-F59F-4E02-B4C1-5989717A5428}" srcOrd="0" destOrd="0" presId="urn:microsoft.com/office/officeart/2009/3/layout/HorizontalOrganizationChart"/>
    <dgm:cxn modelId="{3D329A8F-9C03-4072-B73F-C34CCC7A39C8}" type="presParOf" srcId="{2C5EED56-F187-4E55-AD01-839A7F633090}" destId="{F4620A6A-6CA3-48DB-A57E-90E671E98341}" srcOrd="1" destOrd="0" presId="urn:microsoft.com/office/officeart/2009/3/layout/HorizontalOrganizationChart"/>
    <dgm:cxn modelId="{626B5096-FF28-4FD4-BD0A-3A6406F5E6FA}" type="presParOf" srcId="{405AAEE6-6605-414F-BBDB-9493B3FDAFA4}" destId="{170B2D79-F02A-456E-912D-1B16B093F679}" srcOrd="1" destOrd="0" presId="urn:microsoft.com/office/officeart/2009/3/layout/HorizontalOrganizationChart"/>
    <dgm:cxn modelId="{CFFE2FA8-FEBA-4A36-AD86-1D16FDAA2F84}" type="presParOf" srcId="{405AAEE6-6605-414F-BBDB-9493B3FDAFA4}" destId="{18FBF864-4CF1-495C-90A9-DE5351887C02}" srcOrd="2" destOrd="0" presId="urn:microsoft.com/office/officeart/2009/3/layout/HorizontalOrganizationChart"/>
    <dgm:cxn modelId="{C2D7B231-C3F7-4130-B0CE-DEB74464C201}" type="presParOf" srcId="{939F06F8-A466-4B3A-8D4A-140C1E568B19}" destId="{7D0393AE-79C9-4B75-AA4C-E0F84C1CC40F}" srcOrd="4" destOrd="0" presId="urn:microsoft.com/office/officeart/2009/3/layout/HorizontalOrganizationChart"/>
    <dgm:cxn modelId="{D7E0893A-8A46-4034-8719-577A233B5D0A}" type="presParOf" srcId="{939F06F8-A466-4B3A-8D4A-140C1E568B19}" destId="{C4EF8FEB-7F6E-459C-9085-69F29E19F2ED}" srcOrd="5" destOrd="0" presId="urn:microsoft.com/office/officeart/2009/3/layout/HorizontalOrganizationChart"/>
    <dgm:cxn modelId="{8F340E7B-AEFF-4069-8978-5A4D719E8717}" type="presParOf" srcId="{C4EF8FEB-7F6E-459C-9085-69F29E19F2ED}" destId="{C3E3F434-1EF4-4FF3-B13D-EF0916C2236B}" srcOrd="0" destOrd="0" presId="urn:microsoft.com/office/officeart/2009/3/layout/HorizontalOrganizationChart"/>
    <dgm:cxn modelId="{9F08DC49-550D-4187-BA56-7198516430A6}" type="presParOf" srcId="{C3E3F434-1EF4-4FF3-B13D-EF0916C2236B}" destId="{CB44C769-3D47-4245-B0C3-10E47C989D2B}" srcOrd="0" destOrd="0" presId="urn:microsoft.com/office/officeart/2009/3/layout/HorizontalOrganizationChart"/>
    <dgm:cxn modelId="{984BB4AA-0DC0-4A85-A29A-72921A53510E}" type="presParOf" srcId="{C3E3F434-1EF4-4FF3-B13D-EF0916C2236B}" destId="{CB4A016D-C4DA-487D-872C-899594E98AC0}" srcOrd="1" destOrd="0" presId="urn:microsoft.com/office/officeart/2009/3/layout/HorizontalOrganizationChart"/>
    <dgm:cxn modelId="{74A093C5-3753-4569-8529-2D8CFBEA05DD}" type="presParOf" srcId="{C4EF8FEB-7F6E-459C-9085-69F29E19F2ED}" destId="{76FB7D16-E3AA-4603-BACD-260A55E60DBF}" srcOrd="1" destOrd="0" presId="urn:microsoft.com/office/officeart/2009/3/layout/HorizontalOrganizationChart"/>
    <dgm:cxn modelId="{1DD174AF-B15F-4055-8A52-F1F0ECF96663}" type="presParOf" srcId="{C4EF8FEB-7F6E-459C-9085-69F29E19F2ED}" destId="{9AA3D769-7867-437D-A78B-C3B8FC3B451F}" srcOrd="2" destOrd="0" presId="urn:microsoft.com/office/officeart/2009/3/layout/HorizontalOrganizationChart"/>
    <dgm:cxn modelId="{8AF57BC5-8FEC-4E19-94F5-9CEF995FC3E5}" type="presParOf" srcId="{939F06F8-A466-4B3A-8D4A-140C1E568B19}" destId="{4B5CFE86-1A51-4FCA-B501-63ECA92CEB8F}" srcOrd="6" destOrd="0" presId="urn:microsoft.com/office/officeart/2009/3/layout/HorizontalOrganizationChart"/>
    <dgm:cxn modelId="{7C0F3612-2641-40FE-9A93-C5B1B44D3771}" type="presParOf" srcId="{939F06F8-A466-4B3A-8D4A-140C1E568B19}" destId="{0DC4D726-B709-4B82-A69F-5A304A4F0E5C}" srcOrd="7" destOrd="0" presId="urn:microsoft.com/office/officeart/2009/3/layout/HorizontalOrganizationChart"/>
    <dgm:cxn modelId="{44037135-6A36-44C2-9167-78EC0A6CFCE7}" type="presParOf" srcId="{0DC4D726-B709-4B82-A69F-5A304A4F0E5C}" destId="{0F1BB41F-63A6-46D8-84D3-C68AA83F133B}" srcOrd="0" destOrd="0" presId="urn:microsoft.com/office/officeart/2009/3/layout/HorizontalOrganizationChart"/>
    <dgm:cxn modelId="{A6F17ECF-CE15-4609-9AB8-2C24A8781E8B}" type="presParOf" srcId="{0F1BB41F-63A6-46D8-84D3-C68AA83F133B}" destId="{0099361C-88A0-488B-9EF4-B289A3607A0A}" srcOrd="0" destOrd="0" presId="urn:microsoft.com/office/officeart/2009/3/layout/HorizontalOrganizationChart"/>
    <dgm:cxn modelId="{9E25F8A0-6CA5-4F4A-BBED-39A6EB58A9A0}" type="presParOf" srcId="{0F1BB41F-63A6-46D8-84D3-C68AA83F133B}" destId="{D4BD2C9E-B459-41BB-9518-9E48F513DD9B}" srcOrd="1" destOrd="0" presId="urn:microsoft.com/office/officeart/2009/3/layout/HorizontalOrganizationChart"/>
    <dgm:cxn modelId="{97438462-3EE0-4C90-98B6-F02B7DBAE77F}" type="presParOf" srcId="{0DC4D726-B709-4B82-A69F-5A304A4F0E5C}" destId="{E744ABA2-1A60-47F2-875D-AF2752879890}" srcOrd="1" destOrd="0" presId="urn:microsoft.com/office/officeart/2009/3/layout/HorizontalOrganizationChart"/>
    <dgm:cxn modelId="{7287F976-AB9C-4AD7-97D3-C72341D01D4B}" type="presParOf" srcId="{0DC4D726-B709-4B82-A69F-5A304A4F0E5C}" destId="{DD405217-C2DE-42C0-B77E-5E44E38850EA}" srcOrd="2" destOrd="0" presId="urn:microsoft.com/office/officeart/2009/3/layout/HorizontalOrganizationChart"/>
    <dgm:cxn modelId="{02F91FCF-E5A4-4859-BF51-CD83DF4F97F2}" type="presParOf" srcId="{939F06F8-A466-4B3A-8D4A-140C1E568B19}" destId="{64F6F9DC-6BC0-4DF6-8D77-C513CB64F0E5}" srcOrd="8" destOrd="0" presId="urn:microsoft.com/office/officeart/2009/3/layout/HorizontalOrganizationChart"/>
    <dgm:cxn modelId="{72047EB8-0989-4D96-8196-BC6BC252414D}" type="presParOf" srcId="{939F06F8-A466-4B3A-8D4A-140C1E568B19}" destId="{318EB736-E153-47F4-93C6-9E9116EEFC2F}" srcOrd="9" destOrd="0" presId="urn:microsoft.com/office/officeart/2009/3/layout/HorizontalOrganizationChart"/>
    <dgm:cxn modelId="{005BCB87-5F40-4D0C-AE6C-90BAAC026087}" type="presParOf" srcId="{318EB736-E153-47F4-93C6-9E9116EEFC2F}" destId="{99D9FC49-72B6-41D7-8A51-6E695795B382}" srcOrd="0" destOrd="0" presId="urn:microsoft.com/office/officeart/2009/3/layout/HorizontalOrganizationChart"/>
    <dgm:cxn modelId="{7A43746B-8977-42F1-9EF8-69FA40A5543B}" type="presParOf" srcId="{99D9FC49-72B6-41D7-8A51-6E695795B382}" destId="{D7EE222C-6D07-442B-BC49-96A3125EA70B}" srcOrd="0" destOrd="0" presId="urn:microsoft.com/office/officeart/2009/3/layout/HorizontalOrganizationChart"/>
    <dgm:cxn modelId="{1339E565-B25D-44D8-B551-C6F3F93B1898}" type="presParOf" srcId="{99D9FC49-72B6-41D7-8A51-6E695795B382}" destId="{1BF0D383-9286-4F2B-A47E-D984A0102B0A}" srcOrd="1" destOrd="0" presId="urn:microsoft.com/office/officeart/2009/3/layout/HorizontalOrganizationChart"/>
    <dgm:cxn modelId="{25CE168A-CC28-4917-A3C0-C4263D504C36}" type="presParOf" srcId="{318EB736-E153-47F4-93C6-9E9116EEFC2F}" destId="{D49F4FAD-DCA1-46B8-B306-6907129528F6}" srcOrd="1" destOrd="0" presId="urn:microsoft.com/office/officeart/2009/3/layout/HorizontalOrganizationChart"/>
    <dgm:cxn modelId="{F57CDE36-8BE5-4CB1-A0AE-45F892CAB01E}" type="presParOf" srcId="{318EB736-E153-47F4-93C6-9E9116EEFC2F}" destId="{5EFE2743-8ED7-4FDB-ACA8-0A99FF74F911}" srcOrd="2" destOrd="0" presId="urn:microsoft.com/office/officeart/2009/3/layout/HorizontalOrganizationChart"/>
    <dgm:cxn modelId="{0AAEB389-91B9-49BF-969A-F4591F665E31}" type="presParOf" srcId="{FDF6853A-320A-4849-AD8D-18CFCAF60BC9}" destId="{F4560FD6-6A20-48F4-B82F-D5AD4E279B02}" srcOrd="2" destOrd="0" presId="urn:microsoft.com/office/officeart/2009/3/layout/HorizontalOrganizationChart"/>
    <dgm:cxn modelId="{F0F17ED6-F9A6-4818-B2C1-71F66F10E7A9}" type="presParOf" srcId="{078BB2C8-E0A4-4FCE-ABF3-FC24F022AD17}" destId="{956583FE-1C88-4A3F-A6A5-B51D52DFDF71}" srcOrd="2" destOrd="0" presId="urn:microsoft.com/office/officeart/2009/3/layout/HorizontalOrganizationChart"/>
    <dgm:cxn modelId="{A8E4AD5D-C530-4D89-8CE1-FB7F24D34287}" type="presParOf" srcId="{078BB2C8-E0A4-4FCE-ABF3-FC24F022AD17}" destId="{AF5446C7-9546-4981-A155-9D03DE7DA255}" srcOrd="3" destOrd="0" presId="urn:microsoft.com/office/officeart/2009/3/layout/HorizontalOrganizationChart"/>
    <dgm:cxn modelId="{432C4C43-BDCA-44DA-A4EA-F13C1337A1CC}" type="presParOf" srcId="{AF5446C7-9546-4981-A155-9D03DE7DA255}" destId="{1975BF11-24B2-45EF-9588-5353465B410C}" srcOrd="0" destOrd="0" presId="urn:microsoft.com/office/officeart/2009/3/layout/HorizontalOrganizationChart"/>
    <dgm:cxn modelId="{55C91D13-7051-4213-81D3-753C59135DFD}" type="presParOf" srcId="{1975BF11-24B2-45EF-9588-5353465B410C}" destId="{D10FD538-103C-45F6-9586-BDD8BD09E801}" srcOrd="0" destOrd="0" presId="urn:microsoft.com/office/officeart/2009/3/layout/HorizontalOrganizationChart"/>
    <dgm:cxn modelId="{0F6858E2-A762-400C-AD5B-D91D8B8BD309}" type="presParOf" srcId="{1975BF11-24B2-45EF-9588-5353465B410C}" destId="{2DA731E4-3277-4F84-B07C-566FE42000AB}" srcOrd="1" destOrd="0" presId="urn:microsoft.com/office/officeart/2009/3/layout/HorizontalOrganizationChart"/>
    <dgm:cxn modelId="{1A0D3B08-63FD-47CE-BE38-F6C7A48C12A1}" type="presParOf" srcId="{AF5446C7-9546-4981-A155-9D03DE7DA255}" destId="{12BB5536-85A5-412F-B5C1-1CA7DF70F3D4}" srcOrd="1" destOrd="0" presId="urn:microsoft.com/office/officeart/2009/3/layout/HorizontalOrganizationChart"/>
    <dgm:cxn modelId="{5893A732-E63F-49D1-A6CD-266857613046}" type="presParOf" srcId="{12BB5536-85A5-412F-B5C1-1CA7DF70F3D4}" destId="{0AE1154C-B01B-4BDF-A068-9E931C46343C}" srcOrd="0" destOrd="0" presId="urn:microsoft.com/office/officeart/2009/3/layout/HorizontalOrganizationChart"/>
    <dgm:cxn modelId="{6AA3B525-7426-4E76-96A9-30062883ABB8}" type="presParOf" srcId="{12BB5536-85A5-412F-B5C1-1CA7DF70F3D4}" destId="{05028EB4-E9BB-4F12-BF2E-6C7103DCCD38}" srcOrd="1" destOrd="0" presId="urn:microsoft.com/office/officeart/2009/3/layout/HorizontalOrganizationChart"/>
    <dgm:cxn modelId="{28FA7223-8D23-4620-A378-5259E68D6B24}" type="presParOf" srcId="{05028EB4-E9BB-4F12-BF2E-6C7103DCCD38}" destId="{93A8E611-8E78-476B-B514-99093EFD5B01}" srcOrd="0" destOrd="0" presId="urn:microsoft.com/office/officeart/2009/3/layout/HorizontalOrganizationChart"/>
    <dgm:cxn modelId="{84D2E164-BC7D-4C8C-B1B4-DF631359920A}" type="presParOf" srcId="{93A8E611-8E78-476B-B514-99093EFD5B01}" destId="{7C9960CD-4A82-4993-96CC-3F98BC333CF0}" srcOrd="0" destOrd="0" presId="urn:microsoft.com/office/officeart/2009/3/layout/HorizontalOrganizationChart"/>
    <dgm:cxn modelId="{FED3A3F4-2AD5-4D2F-B29F-7D65C9621D8C}" type="presParOf" srcId="{93A8E611-8E78-476B-B514-99093EFD5B01}" destId="{D873FC33-E1E6-4888-B7DE-380045CFDE2E}" srcOrd="1" destOrd="0" presId="urn:microsoft.com/office/officeart/2009/3/layout/HorizontalOrganizationChart"/>
    <dgm:cxn modelId="{DE00573F-8D38-4E04-AF4C-7DEF57BA23D7}" type="presParOf" srcId="{05028EB4-E9BB-4F12-BF2E-6C7103DCCD38}" destId="{E0BA43AC-D4A8-4C68-92F2-BA70701A3693}" srcOrd="1" destOrd="0" presId="urn:microsoft.com/office/officeart/2009/3/layout/HorizontalOrganizationChart"/>
    <dgm:cxn modelId="{3DDB6D94-466D-451C-9364-C1BE9B24B959}" type="presParOf" srcId="{05028EB4-E9BB-4F12-BF2E-6C7103DCCD38}" destId="{E4E4CCF1-2CC2-40FA-BE2E-2C975E323AE5}" srcOrd="2" destOrd="0" presId="urn:microsoft.com/office/officeart/2009/3/layout/HorizontalOrganizationChart"/>
    <dgm:cxn modelId="{6F650B93-8D6E-4B85-AE51-DEC9184619A7}" type="presParOf" srcId="{12BB5536-85A5-412F-B5C1-1CA7DF70F3D4}" destId="{D0BC4E8A-25F4-4119-A342-33FE7F91DC4B}" srcOrd="2" destOrd="0" presId="urn:microsoft.com/office/officeart/2009/3/layout/HorizontalOrganizationChart"/>
    <dgm:cxn modelId="{6993D914-8B8F-438E-9AE6-D0FB76FDFB5F}" type="presParOf" srcId="{12BB5536-85A5-412F-B5C1-1CA7DF70F3D4}" destId="{A141C2CE-B610-4E92-ACBC-84F33E0919F8}" srcOrd="3" destOrd="0" presId="urn:microsoft.com/office/officeart/2009/3/layout/HorizontalOrganizationChart"/>
    <dgm:cxn modelId="{6DDAC671-81F2-4810-8E7F-577C649EDA3A}" type="presParOf" srcId="{A141C2CE-B610-4E92-ACBC-84F33E0919F8}" destId="{886C021C-3525-472D-B16C-3831B74B20B0}" srcOrd="0" destOrd="0" presId="urn:microsoft.com/office/officeart/2009/3/layout/HorizontalOrganizationChart"/>
    <dgm:cxn modelId="{BA0B4B1A-71B2-4FF9-845D-0C11243EEFED}" type="presParOf" srcId="{886C021C-3525-472D-B16C-3831B74B20B0}" destId="{54269AF4-0CE8-431F-BAB3-FA3DA47F09B2}" srcOrd="0" destOrd="0" presId="urn:microsoft.com/office/officeart/2009/3/layout/HorizontalOrganizationChart"/>
    <dgm:cxn modelId="{EBFAC2B2-B319-4235-B264-CAEF74D58E4F}" type="presParOf" srcId="{886C021C-3525-472D-B16C-3831B74B20B0}" destId="{8AABE108-66BC-45C2-A91E-E6CD970B86D6}" srcOrd="1" destOrd="0" presId="urn:microsoft.com/office/officeart/2009/3/layout/HorizontalOrganizationChart"/>
    <dgm:cxn modelId="{16D30A46-2D21-44BE-BE6B-646D3E4E64DA}" type="presParOf" srcId="{A141C2CE-B610-4E92-ACBC-84F33E0919F8}" destId="{89FDA02F-A4C1-4380-B4A6-18AC13B98F05}" srcOrd="1" destOrd="0" presId="urn:microsoft.com/office/officeart/2009/3/layout/HorizontalOrganizationChart"/>
    <dgm:cxn modelId="{D76A228B-CF0D-4858-B305-F6B2FDCDF945}" type="presParOf" srcId="{A141C2CE-B610-4E92-ACBC-84F33E0919F8}" destId="{CEE99C6C-E1A2-4430-B8CB-357E55F9D42E}" srcOrd="2" destOrd="0" presId="urn:microsoft.com/office/officeart/2009/3/layout/HorizontalOrganizationChart"/>
    <dgm:cxn modelId="{88A792B8-AE4A-4281-801D-D2C72C158FA9}" type="presParOf" srcId="{12BB5536-85A5-412F-B5C1-1CA7DF70F3D4}" destId="{0DFFE0C8-1881-410A-AAD8-C1AE13344701}" srcOrd="4" destOrd="0" presId="urn:microsoft.com/office/officeart/2009/3/layout/HorizontalOrganizationChart"/>
    <dgm:cxn modelId="{08276BB7-45CB-467C-ACCB-E66198EB0EEC}" type="presParOf" srcId="{12BB5536-85A5-412F-B5C1-1CA7DF70F3D4}" destId="{9E1C1D00-3B84-49E8-B00E-7CF90D6DF928}" srcOrd="5" destOrd="0" presId="urn:microsoft.com/office/officeart/2009/3/layout/HorizontalOrganizationChart"/>
    <dgm:cxn modelId="{E093A115-C11B-4A25-A6FD-17C91576A67F}" type="presParOf" srcId="{9E1C1D00-3B84-49E8-B00E-7CF90D6DF928}" destId="{FFF05FCA-1434-4D76-8403-5A7304806C2C}" srcOrd="0" destOrd="0" presId="urn:microsoft.com/office/officeart/2009/3/layout/HorizontalOrganizationChart"/>
    <dgm:cxn modelId="{6AD076D6-03E4-4CC8-9B62-48BFA67D0FB4}" type="presParOf" srcId="{FFF05FCA-1434-4D76-8403-5A7304806C2C}" destId="{69F2F859-8EC0-4149-B6C0-2163777F5ACF}" srcOrd="0" destOrd="0" presId="urn:microsoft.com/office/officeart/2009/3/layout/HorizontalOrganizationChart"/>
    <dgm:cxn modelId="{317826A9-FE0F-4EDE-B4A0-039245BD5D1F}" type="presParOf" srcId="{FFF05FCA-1434-4D76-8403-5A7304806C2C}" destId="{89E396A5-7056-49CF-9F59-1DA61827A595}" srcOrd="1" destOrd="0" presId="urn:microsoft.com/office/officeart/2009/3/layout/HorizontalOrganizationChart"/>
    <dgm:cxn modelId="{BF34917F-45F5-4059-B6B0-7DECE86DA356}" type="presParOf" srcId="{9E1C1D00-3B84-49E8-B00E-7CF90D6DF928}" destId="{2439F92C-34F3-48CD-8266-D2ACCC132CF6}" srcOrd="1" destOrd="0" presId="urn:microsoft.com/office/officeart/2009/3/layout/HorizontalOrganizationChart"/>
    <dgm:cxn modelId="{77AB4FDA-08DF-419E-B440-6C39D10C47CE}" type="presParOf" srcId="{9E1C1D00-3B84-49E8-B00E-7CF90D6DF928}" destId="{43496B70-8F56-4730-A470-70950BB41ED2}" srcOrd="2" destOrd="0" presId="urn:microsoft.com/office/officeart/2009/3/layout/HorizontalOrganizationChart"/>
    <dgm:cxn modelId="{8446409F-9955-4ED8-81D9-195AB6E789B5}" type="presParOf" srcId="{12BB5536-85A5-412F-B5C1-1CA7DF70F3D4}" destId="{42CD2E6F-E837-4149-87F0-F31597ECA16C}" srcOrd="6" destOrd="0" presId="urn:microsoft.com/office/officeart/2009/3/layout/HorizontalOrganizationChart"/>
    <dgm:cxn modelId="{A19674CD-9850-4460-81D9-EE571E243E51}" type="presParOf" srcId="{12BB5536-85A5-412F-B5C1-1CA7DF70F3D4}" destId="{EE1F46E5-D1F2-42AB-A795-2E320B251A79}" srcOrd="7" destOrd="0" presId="urn:microsoft.com/office/officeart/2009/3/layout/HorizontalOrganizationChart"/>
    <dgm:cxn modelId="{A2D32AF8-CA94-4DD1-B6EB-9D374FD13D38}" type="presParOf" srcId="{EE1F46E5-D1F2-42AB-A795-2E320B251A79}" destId="{ACCE42CB-CD4F-4657-834B-40B0459E930A}" srcOrd="0" destOrd="0" presId="urn:microsoft.com/office/officeart/2009/3/layout/HorizontalOrganizationChart"/>
    <dgm:cxn modelId="{CE9484F4-6C89-46D3-911F-2EBC4D3C3A3B}" type="presParOf" srcId="{ACCE42CB-CD4F-4657-834B-40B0459E930A}" destId="{C771BB8C-6B6D-4FD0-ABCA-CBB84EA948DC}" srcOrd="0" destOrd="0" presId="urn:microsoft.com/office/officeart/2009/3/layout/HorizontalOrganizationChart"/>
    <dgm:cxn modelId="{50F48DFE-41A8-4927-AEF0-87C2ADB23267}" type="presParOf" srcId="{ACCE42CB-CD4F-4657-834B-40B0459E930A}" destId="{704C013C-261F-4F99-8BCB-DB4DD25BE7A8}" srcOrd="1" destOrd="0" presId="urn:microsoft.com/office/officeart/2009/3/layout/HorizontalOrganizationChart"/>
    <dgm:cxn modelId="{AB1E05C6-7BDA-481A-97F8-A3D1C9CA3F3A}" type="presParOf" srcId="{EE1F46E5-D1F2-42AB-A795-2E320B251A79}" destId="{D9667294-F43D-4F4F-B853-0F3C4F96974F}" srcOrd="1" destOrd="0" presId="urn:microsoft.com/office/officeart/2009/3/layout/HorizontalOrganizationChart"/>
    <dgm:cxn modelId="{C15417E7-D19E-4A36-9646-ABE6F740E5CF}" type="presParOf" srcId="{EE1F46E5-D1F2-42AB-A795-2E320B251A79}" destId="{01268C4C-8978-4872-96D0-12CA0D2BD4D6}" srcOrd="2" destOrd="0" presId="urn:microsoft.com/office/officeart/2009/3/layout/HorizontalOrganizationChart"/>
    <dgm:cxn modelId="{B0D464FB-DE83-45E7-A803-D6CE8527200C}" type="presParOf" srcId="{12BB5536-85A5-412F-B5C1-1CA7DF70F3D4}" destId="{96930D6F-F0C0-4EAC-8E16-CF7DD9D190F2}" srcOrd="8" destOrd="0" presId="urn:microsoft.com/office/officeart/2009/3/layout/HorizontalOrganizationChart"/>
    <dgm:cxn modelId="{E07ECA96-2A1E-49D3-8720-BE0505F12C3C}" type="presParOf" srcId="{12BB5536-85A5-412F-B5C1-1CA7DF70F3D4}" destId="{129DCF9F-4072-480C-87F6-1B09619494F7}" srcOrd="9" destOrd="0" presId="urn:microsoft.com/office/officeart/2009/3/layout/HorizontalOrganizationChart"/>
    <dgm:cxn modelId="{7E41BA56-DDB4-4A6B-967F-FB6504D78D1B}" type="presParOf" srcId="{129DCF9F-4072-480C-87F6-1B09619494F7}" destId="{DB1EA11F-4E45-40B1-972C-A1CD0FC3BA9C}" srcOrd="0" destOrd="0" presId="urn:microsoft.com/office/officeart/2009/3/layout/HorizontalOrganizationChart"/>
    <dgm:cxn modelId="{B7B72761-4258-4F7E-9AFF-714CEA5F6229}" type="presParOf" srcId="{DB1EA11F-4E45-40B1-972C-A1CD0FC3BA9C}" destId="{947A0115-DF53-47F5-AB64-D54D595A7067}" srcOrd="0" destOrd="0" presId="urn:microsoft.com/office/officeart/2009/3/layout/HorizontalOrganizationChart"/>
    <dgm:cxn modelId="{BDA51470-BD2F-4D18-92D4-9DEC378E74B2}" type="presParOf" srcId="{DB1EA11F-4E45-40B1-972C-A1CD0FC3BA9C}" destId="{2A277076-7FD4-43DA-AE8F-95C7C44EB34F}" srcOrd="1" destOrd="0" presId="urn:microsoft.com/office/officeart/2009/3/layout/HorizontalOrganizationChart"/>
    <dgm:cxn modelId="{ED224FB4-D2B0-42D3-9544-E9C09ECE6166}" type="presParOf" srcId="{129DCF9F-4072-480C-87F6-1B09619494F7}" destId="{F80EEABA-C1C3-4B63-806F-3FD5B23460D4}" srcOrd="1" destOrd="0" presId="urn:microsoft.com/office/officeart/2009/3/layout/HorizontalOrganizationChart"/>
    <dgm:cxn modelId="{C7A9AEAF-50F2-45B3-B71E-F9EC27504869}" type="presParOf" srcId="{129DCF9F-4072-480C-87F6-1B09619494F7}" destId="{BBEAFC72-FD21-4AF7-BE3D-2D7CF2E5F4E2}" srcOrd="2" destOrd="0" presId="urn:microsoft.com/office/officeart/2009/3/layout/HorizontalOrganizationChart"/>
    <dgm:cxn modelId="{6C837908-35C7-4FFA-9D7B-ED364D4102F2}" type="presParOf" srcId="{AF5446C7-9546-4981-A155-9D03DE7DA255}" destId="{14869A77-06FD-4C3B-B9F6-04B2D606797A}" srcOrd="2" destOrd="0" presId="urn:microsoft.com/office/officeart/2009/3/layout/HorizontalOrganizationChart"/>
    <dgm:cxn modelId="{05253F3C-6863-451E-ADD4-8AD238836D50}" type="presParOf" srcId="{3B8190B4-7AA1-4E27-B241-123E4A9403F3}" destId="{193A36FA-1554-4638-85B9-E9FB7BAA5AEB}" srcOrd="2" destOrd="0" presId="urn:microsoft.com/office/officeart/2009/3/layout/HorizontalOrganizationChart"/>
    <dgm:cxn modelId="{0224E730-E08B-4298-8932-B5C60C78D028}" type="presParOf" srcId="{099AEEE3-8EE6-4F31-8C92-C493F5922EB1}" destId="{875234BE-3AE9-4D14-8464-1D7D61196E44}" srcOrd="1" destOrd="0" presId="urn:microsoft.com/office/officeart/2009/3/layout/HorizontalOrganizationChart"/>
    <dgm:cxn modelId="{B6E72986-66F4-4E71-A954-67AE3361BE19}" type="presParOf" srcId="{875234BE-3AE9-4D14-8464-1D7D61196E44}" destId="{6D1C9263-74A2-492A-A8CC-9CB0BA1FEE91}" srcOrd="0" destOrd="0" presId="urn:microsoft.com/office/officeart/2009/3/layout/HorizontalOrganizationChart"/>
    <dgm:cxn modelId="{ABCACCDA-51F3-4441-8492-FFA7E81322E2}" type="presParOf" srcId="{6D1C9263-74A2-492A-A8CC-9CB0BA1FEE91}" destId="{02E8D503-8279-43A7-896E-7871B6EB533D}" srcOrd="0" destOrd="0" presId="urn:microsoft.com/office/officeart/2009/3/layout/HorizontalOrganizationChart"/>
    <dgm:cxn modelId="{37B6D12D-8A2F-46C1-9B18-AE6B77184525}" type="presParOf" srcId="{6D1C9263-74A2-492A-A8CC-9CB0BA1FEE91}" destId="{C7CD7136-99A0-4E7B-82D6-2300AC0D3780}" srcOrd="1" destOrd="0" presId="urn:microsoft.com/office/officeart/2009/3/layout/HorizontalOrganizationChart"/>
    <dgm:cxn modelId="{73C820C1-AAD7-4EB6-B2A6-BDB80FDBC6D2}" type="presParOf" srcId="{875234BE-3AE9-4D14-8464-1D7D61196E44}" destId="{16FC6DF7-1D56-4523-A046-EDDD55FC0F46}" srcOrd="1" destOrd="0" presId="urn:microsoft.com/office/officeart/2009/3/layout/HorizontalOrganizationChart"/>
    <dgm:cxn modelId="{4179C9C2-77D4-41B1-A38C-F9CC11F8442B}" type="presParOf" srcId="{875234BE-3AE9-4D14-8464-1D7D61196E44}" destId="{A7090B01-564D-4359-ABB6-492B9CECE36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A484B8-9C9B-4705-AC43-C17483A6279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74975F-C629-447C-85EC-6C2555F6DC86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Бюджетная система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РФ</a:t>
          </a:r>
        </a:p>
      </dgm:t>
    </dgm:pt>
    <dgm:pt modelId="{0B717E4C-7321-4BDF-92A1-72E172A78FDD}" type="parTrans" cxnId="{A6A28ED7-F5A1-4BE6-BFFA-E51651812299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6445D-3B1A-491B-8F71-128EAA6F112C}" type="sibTrans" cxnId="{A6A28ED7-F5A1-4BE6-BFFA-E51651812299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B2A0B-6117-4DA9-B9F8-3BB2E8E63379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бюджет</a:t>
          </a:r>
        </a:p>
      </dgm:t>
    </dgm:pt>
    <dgm:pt modelId="{FD49F503-46C9-49BC-BAA1-854ED94E9686}" type="parTrans" cxnId="{328EEA75-0C8A-406B-AB2C-6A1908BDEAA4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C214E-D870-402E-B5D0-6F49127F4131}" type="sibTrans" cxnId="{328EEA75-0C8A-406B-AB2C-6A1908BDEAA4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1E857-FC13-4A00-B8FA-6F1FAD35DC01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субъектов РФ</a:t>
          </a:r>
        </a:p>
      </dgm:t>
    </dgm:pt>
    <dgm:pt modelId="{4A266302-0A54-4FFC-BA54-759A69FF9987}" type="parTrans" cxnId="{757D940B-96EB-438E-BD29-3D250A838ABA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56B33F-3405-493B-AFA2-4C2B57AA0708}" type="sibTrans" cxnId="{757D940B-96EB-438E-BD29-3D250A838ABA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F7477-9991-4292-8D35-F27C56517580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государственных внебюджетных фондов РФ</a:t>
          </a:r>
        </a:p>
      </dgm:t>
    </dgm:pt>
    <dgm:pt modelId="{AF650385-1AD0-4EA0-A1E0-BC13F03168DF}" type="parTrans" cxnId="{80449D5C-C367-4460-99AB-EC05C26974B2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7B82D0-3F7F-458B-A6A9-96F7E539FD98}" type="sibTrans" cxnId="{80449D5C-C367-4460-99AB-EC05C26974B2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107E46-CB77-4ACA-A38A-B634EA5B3580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территориальных государственных внебюджетных фондов</a:t>
          </a:r>
        </a:p>
      </dgm:t>
    </dgm:pt>
    <dgm:pt modelId="{C5C26069-5D91-48C2-80A8-D06786ABF1E2}" type="sibTrans" cxnId="{3D3AB856-3625-4150-9005-03A463642B50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62547-7785-49D0-A4E6-3C3EB2653336}" type="parTrans" cxnId="{3D3AB856-3625-4150-9005-03A463642B50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1E71B-DC0D-446C-A0E4-E8A148DDE467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Местные бюджеты:</a:t>
          </a:r>
        </a:p>
      </dgm:t>
    </dgm:pt>
    <dgm:pt modelId="{C4FA9354-E67C-4A58-B167-B0D0E289D235}" type="parTrans" cxnId="{3067D702-2083-4C04-AB7D-89ED05E3058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FAD23A-7411-4958-92BD-3FDD79000692}" type="sibTrans" cxnId="{3067D702-2083-4C04-AB7D-89ED05E30585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BF8D4-89E4-42E6-A06B-24BA48A68E44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муниципальных районов, бюджеты муниципальных округов, бюджеты городских округов</a:t>
          </a:r>
        </a:p>
      </dgm:t>
    </dgm:pt>
    <dgm:pt modelId="{8B524070-78A8-4813-B2DF-A2E888F0D44A}" type="parTrans" cxnId="{3E1C245B-0E82-4A13-A582-713AE3F5E2A8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FFFC9-24AD-4FD8-B29A-D6DDCD6D862C}" type="sibTrans" cxnId="{3E1C245B-0E82-4A13-A582-713AE3F5E2A8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CE5AB9-7888-49B2-A589-6F25EFC40998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и сельских поселений, бюджеты внутригородских районов</a:t>
          </a:r>
        </a:p>
      </dgm:t>
    </dgm:pt>
    <dgm:pt modelId="{D5B045A0-4F11-40CF-921A-B212DBD25280}" type="parTrans" cxnId="{7C0228A7-38CA-4463-A094-9EA91176FDCF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DE60C4-BE7C-47EB-AC58-20FA3FD83B12}" type="sibTrans" cxnId="{7C0228A7-38CA-4463-A094-9EA91176FDCF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FC723F-F454-4EDD-A293-AA6BA949E4BD}" type="pres">
      <dgm:prSet presAssocID="{D6A484B8-9C9B-4705-AC43-C17483A6279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EC4B65-CFA3-4211-9798-0016AD1DAA51}" type="pres">
      <dgm:prSet presAssocID="{0774975F-C629-447C-85EC-6C2555F6DC86}" presName="hierRoot1" presStyleCnt="0"/>
      <dgm:spPr/>
    </dgm:pt>
    <dgm:pt modelId="{FA3ECBEF-0F60-44D7-A764-3F4B44C6335D}" type="pres">
      <dgm:prSet presAssocID="{0774975F-C629-447C-85EC-6C2555F6DC86}" presName="composite" presStyleCnt="0"/>
      <dgm:spPr/>
    </dgm:pt>
    <dgm:pt modelId="{6A148ACB-1551-4713-A62E-B984D3A27720}" type="pres">
      <dgm:prSet presAssocID="{0774975F-C629-447C-85EC-6C2555F6DC86}" presName="background" presStyleLbl="node0" presStyleIdx="0" presStyleCnt="1"/>
      <dgm:spPr/>
    </dgm:pt>
    <dgm:pt modelId="{C29C9329-6FE3-4C03-9AA6-21479B970493}" type="pres">
      <dgm:prSet presAssocID="{0774975F-C629-447C-85EC-6C2555F6DC86}" presName="text" presStyleLbl="fgAcc0" presStyleIdx="0" presStyleCnt="1" custScaleX="123458">
        <dgm:presLayoutVars>
          <dgm:chPref val="3"/>
        </dgm:presLayoutVars>
      </dgm:prSet>
      <dgm:spPr/>
    </dgm:pt>
    <dgm:pt modelId="{E8D2C9D2-3CE5-4126-9A7C-98E6D4B1305F}" type="pres">
      <dgm:prSet presAssocID="{0774975F-C629-447C-85EC-6C2555F6DC86}" presName="hierChild2" presStyleCnt="0"/>
      <dgm:spPr/>
    </dgm:pt>
    <dgm:pt modelId="{A49396CC-871B-4F4A-AF9E-756EB33F4952}" type="pres">
      <dgm:prSet presAssocID="{FD49F503-46C9-49BC-BAA1-854ED94E9686}" presName="Name10" presStyleLbl="parChTrans1D2" presStyleIdx="0" presStyleCnt="2"/>
      <dgm:spPr/>
    </dgm:pt>
    <dgm:pt modelId="{EA752960-BD6C-4FA4-BD4E-16840AAAE982}" type="pres">
      <dgm:prSet presAssocID="{CEBB2A0B-6117-4DA9-B9F8-3BB2E8E63379}" presName="hierRoot2" presStyleCnt="0"/>
      <dgm:spPr/>
    </dgm:pt>
    <dgm:pt modelId="{6BBF4E8F-3CBC-465F-A0AD-254661D179B6}" type="pres">
      <dgm:prSet presAssocID="{CEBB2A0B-6117-4DA9-B9F8-3BB2E8E63379}" presName="composite2" presStyleCnt="0"/>
      <dgm:spPr/>
    </dgm:pt>
    <dgm:pt modelId="{9F01D318-72D6-48AB-AB38-7B722E459F82}" type="pres">
      <dgm:prSet presAssocID="{CEBB2A0B-6117-4DA9-B9F8-3BB2E8E63379}" presName="background2" presStyleLbl="node2" presStyleIdx="0" presStyleCnt="2"/>
      <dgm:spPr/>
    </dgm:pt>
    <dgm:pt modelId="{4D0A22AB-17AA-469D-BE34-D338C0D238D9}" type="pres">
      <dgm:prSet presAssocID="{CEBB2A0B-6117-4DA9-B9F8-3BB2E8E63379}" presName="text2" presStyleLbl="fgAcc2" presStyleIdx="0" presStyleCnt="2">
        <dgm:presLayoutVars>
          <dgm:chPref val="3"/>
        </dgm:presLayoutVars>
      </dgm:prSet>
      <dgm:spPr/>
    </dgm:pt>
    <dgm:pt modelId="{692B4635-007D-4117-B563-6740B973DC30}" type="pres">
      <dgm:prSet presAssocID="{CEBB2A0B-6117-4DA9-B9F8-3BB2E8E63379}" presName="hierChild3" presStyleCnt="0"/>
      <dgm:spPr/>
    </dgm:pt>
    <dgm:pt modelId="{B9FC9DE2-D701-4E3C-8548-23AD352975C5}" type="pres">
      <dgm:prSet presAssocID="{4A266302-0A54-4FFC-BA54-759A69FF9987}" presName="Name17" presStyleLbl="parChTrans1D3" presStyleIdx="0" presStyleCnt="2"/>
      <dgm:spPr/>
    </dgm:pt>
    <dgm:pt modelId="{6D6131FD-772A-4AF8-A501-B678C19289D1}" type="pres">
      <dgm:prSet presAssocID="{9351E857-FC13-4A00-B8FA-6F1FAD35DC01}" presName="hierRoot3" presStyleCnt="0"/>
      <dgm:spPr/>
    </dgm:pt>
    <dgm:pt modelId="{3851806E-0C6A-4E5D-ADDB-0A41EC9C8CCB}" type="pres">
      <dgm:prSet presAssocID="{9351E857-FC13-4A00-B8FA-6F1FAD35DC01}" presName="composite3" presStyleCnt="0"/>
      <dgm:spPr/>
    </dgm:pt>
    <dgm:pt modelId="{411889A1-FF44-4BF6-922D-9DEBEBBAC854}" type="pres">
      <dgm:prSet presAssocID="{9351E857-FC13-4A00-B8FA-6F1FAD35DC01}" presName="background3" presStyleLbl="node3" presStyleIdx="0" presStyleCnt="2"/>
      <dgm:spPr/>
    </dgm:pt>
    <dgm:pt modelId="{B0CA8A96-33FB-4B1D-AA94-1F3C6835CBE1}" type="pres">
      <dgm:prSet presAssocID="{9351E857-FC13-4A00-B8FA-6F1FAD35DC01}" presName="text3" presStyleLbl="fgAcc3" presStyleIdx="0" presStyleCnt="2">
        <dgm:presLayoutVars>
          <dgm:chPref val="3"/>
        </dgm:presLayoutVars>
      </dgm:prSet>
      <dgm:spPr/>
    </dgm:pt>
    <dgm:pt modelId="{9895B276-0CFE-4451-9E48-F63DAF11BC06}" type="pres">
      <dgm:prSet presAssocID="{9351E857-FC13-4A00-B8FA-6F1FAD35DC01}" presName="hierChild4" presStyleCnt="0"/>
      <dgm:spPr/>
    </dgm:pt>
    <dgm:pt modelId="{27ED3D51-383B-4F45-AACB-C5AB4356BF1C}" type="pres">
      <dgm:prSet presAssocID="{C4FA9354-E67C-4A58-B167-B0D0E289D235}" presName="Name23" presStyleLbl="parChTrans1D4" presStyleIdx="0" presStyleCnt="3"/>
      <dgm:spPr/>
    </dgm:pt>
    <dgm:pt modelId="{65CEE57A-2402-4BCC-9991-83FF620D7695}" type="pres">
      <dgm:prSet presAssocID="{3301E71B-DC0D-446C-A0E4-E8A148DDE467}" presName="hierRoot4" presStyleCnt="0"/>
      <dgm:spPr/>
    </dgm:pt>
    <dgm:pt modelId="{72D9468A-F4F7-43C9-A33F-C493E787F0FF}" type="pres">
      <dgm:prSet presAssocID="{3301E71B-DC0D-446C-A0E4-E8A148DDE467}" presName="composite4" presStyleCnt="0"/>
      <dgm:spPr/>
    </dgm:pt>
    <dgm:pt modelId="{C25568D6-E0E0-426A-BCBE-DA1F8A91380C}" type="pres">
      <dgm:prSet presAssocID="{3301E71B-DC0D-446C-A0E4-E8A148DDE467}" presName="background4" presStyleLbl="node4" presStyleIdx="0" presStyleCnt="3"/>
      <dgm:spPr/>
    </dgm:pt>
    <dgm:pt modelId="{2FA2A290-261A-48B2-8FE1-A6B81C70D492}" type="pres">
      <dgm:prSet presAssocID="{3301E71B-DC0D-446C-A0E4-E8A148DDE467}" presName="text4" presStyleLbl="fgAcc4" presStyleIdx="0" presStyleCnt="3">
        <dgm:presLayoutVars>
          <dgm:chPref val="3"/>
        </dgm:presLayoutVars>
      </dgm:prSet>
      <dgm:spPr/>
    </dgm:pt>
    <dgm:pt modelId="{39DF432F-1F50-4F61-8FDD-BACA98CF9106}" type="pres">
      <dgm:prSet presAssocID="{3301E71B-DC0D-446C-A0E4-E8A148DDE467}" presName="hierChild5" presStyleCnt="0"/>
      <dgm:spPr/>
    </dgm:pt>
    <dgm:pt modelId="{D7D7761F-4189-4749-883F-4FB362530312}" type="pres">
      <dgm:prSet presAssocID="{8B524070-78A8-4813-B2DF-A2E888F0D44A}" presName="Name23" presStyleLbl="parChTrans1D4" presStyleIdx="1" presStyleCnt="3"/>
      <dgm:spPr/>
    </dgm:pt>
    <dgm:pt modelId="{12AC3570-D2CD-41FC-A258-9D4AE0D0CD9A}" type="pres">
      <dgm:prSet presAssocID="{56EBF8D4-89E4-42E6-A06B-24BA48A68E44}" presName="hierRoot4" presStyleCnt="0"/>
      <dgm:spPr/>
    </dgm:pt>
    <dgm:pt modelId="{73E208EE-87D1-4C57-8484-3C0B0FE27258}" type="pres">
      <dgm:prSet presAssocID="{56EBF8D4-89E4-42E6-A06B-24BA48A68E44}" presName="composite4" presStyleCnt="0"/>
      <dgm:spPr/>
    </dgm:pt>
    <dgm:pt modelId="{FE5393CE-27E3-47AC-BAD9-EB4ECFF2AA8C}" type="pres">
      <dgm:prSet presAssocID="{56EBF8D4-89E4-42E6-A06B-24BA48A68E44}" presName="background4" presStyleLbl="node4" presStyleIdx="1" presStyleCnt="3"/>
      <dgm:spPr/>
    </dgm:pt>
    <dgm:pt modelId="{1FAFD11F-D72D-4CED-BC1B-B8F1605BB05E}" type="pres">
      <dgm:prSet presAssocID="{56EBF8D4-89E4-42E6-A06B-24BA48A68E44}" presName="text4" presStyleLbl="fgAcc4" presStyleIdx="1" presStyleCnt="3" custScaleX="139122">
        <dgm:presLayoutVars>
          <dgm:chPref val="3"/>
        </dgm:presLayoutVars>
      </dgm:prSet>
      <dgm:spPr/>
    </dgm:pt>
    <dgm:pt modelId="{B26DF2E1-EFE1-4934-B554-ADD0572849D7}" type="pres">
      <dgm:prSet presAssocID="{56EBF8D4-89E4-42E6-A06B-24BA48A68E44}" presName="hierChild5" presStyleCnt="0"/>
      <dgm:spPr/>
    </dgm:pt>
    <dgm:pt modelId="{A76A1D8C-AAB9-4285-8B79-2EEFF101F6F0}" type="pres">
      <dgm:prSet presAssocID="{D5B045A0-4F11-40CF-921A-B212DBD25280}" presName="Name23" presStyleLbl="parChTrans1D4" presStyleIdx="2" presStyleCnt="3"/>
      <dgm:spPr/>
    </dgm:pt>
    <dgm:pt modelId="{226E59B3-63E2-401F-9215-8A85C82C8BD8}" type="pres">
      <dgm:prSet presAssocID="{84CE5AB9-7888-49B2-A589-6F25EFC40998}" presName="hierRoot4" presStyleCnt="0"/>
      <dgm:spPr/>
    </dgm:pt>
    <dgm:pt modelId="{14524AF7-DBC3-4CAB-B5D2-4A2FC413760B}" type="pres">
      <dgm:prSet presAssocID="{84CE5AB9-7888-49B2-A589-6F25EFC40998}" presName="composite4" presStyleCnt="0"/>
      <dgm:spPr/>
    </dgm:pt>
    <dgm:pt modelId="{29415C4E-9D85-4D25-8A57-E6EB31210E0B}" type="pres">
      <dgm:prSet presAssocID="{84CE5AB9-7888-49B2-A589-6F25EFC40998}" presName="background4" presStyleLbl="node4" presStyleIdx="2" presStyleCnt="3"/>
      <dgm:spPr/>
    </dgm:pt>
    <dgm:pt modelId="{FAE7849E-5EF9-460C-9265-75F7E4E5D6DB}" type="pres">
      <dgm:prSet presAssocID="{84CE5AB9-7888-49B2-A589-6F25EFC40998}" presName="text4" presStyleLbl="fgAcc4" presStyleIdx="2" presStyleCnt="3" custScaleX="133804">
        <dgm:presLayoutVars>
          <dgm:chPref val="3"/>
        </dgm:presLayoutVars>
      </dgm:prSet>
      <dgm:spPr/>
    </dgm:pt>
    <dgm:pt modelId="{FFE50FF4-009A-47B6-9427-3338BE6E89F5}" type="pres">
      <dgm:prSet presAssocID="{84CE5AB9-7888-49B2-A589-6F25EFC40998}" presName="hierChild5" presStyleCnt="0"/>
      <dgm:spPr/>
    </dgm:pt>
    <dgm:pt modelId="{3C6BD5A1-2658-44B9-977A-5927BE19B155}" type="pres">
      <dgm:prSet presAssocID="{AF650385-1AD0-4EA0-A1E0-BC13F03168DF}" presName="Name10" presStyleLbl="parChTrans1D2" presStyleIdx="1" presStyleCnt="2"/>
      <dgm:spPr/>
    </dgm:pt>
    <dgm:pt modelId="{D05D0015-3324-42F2-8217-39F1A42D3E3E}" type="pres">
      <dgm:prSet presAssocID="{C39F7477-9991-4292-8D35-F27C56517580}" presName="hierRoot2" presStyleCnt="0"/>
      <dgm:spPr/>
    </dgm:pt>
    <dgm:pt modelId="{B78A2F3B-FE88-48E9-A2F0-C985B75EF9A1}" type="pres">
      <dgm:prSet presAssocID="{C39F7477-9991-4292-8D35-F27C56517580}" presName="composite2" presStyleCnt="0"/>
      <dgm:spPr/>
    </dgm:pt>
    <dgm:pt modelId="{2F5CB695-A3A9-4CD3-80C7-CF4E48FC01EA}" type="pres">
      <dgm:prSet presAssocID="{C39F7477-9991-4292-8D35-F27C56517580}" presName="background2" presStyleLbl="node2" presStyleIdx="1" presStyleCnt="2"/>
      <dgm:spPr/>
    </dgm:pt>
    <dgm:pt modelId="{9EEFD7C5-81A9-4B56-B241-FC7FF565C97F}" type="pres">
      <dgm:prSet presAssocID="{C39F7477-9991-4292-8D35-F27C56517580}" presName="text2" presStyleLbl="fgAcc2" presStyleIdx="1" presStyleCnt="2">
        <dgm:presLayoutVars>
          <dgm:chPref val="3"/>
        </dgm:presLayoutVars>
      </dgm:prSet>
      <dgm:spPr/>
    </dgm:pt>
    <dgm:pt modelId="{BD368B4A-5D89-4D0C-B612-2CDE2B837216}" type="pres">
      <dgm:prSet presAssocID="{C39F7477-9991-4292-8D35-F27C56517580}" presName="hierChild3" presStyleCnt="0"/>
      <dgm:spPr/>
    </dgm:pt>
    <dgm:pt modelId="{4DA94387-FC8B-48F5-A2D8-A472E05BC71A}" type="pres">
      <dgm:prSet presAssocID="{64A62547-7785-49D0-A4E6-3C3EB2653336}" presName="Name17" presStyleLbl="parChTrans1D3" presStyleIdx="1" presStyleCnt="2"/>
      <dgm:spPr/>
    </dgm:pt>
    <dgm:pt modelId="{B67CD75F-2E2B-48E2-B9AA-8094F16495F4}" type="pres">
      <dgm:prSet presAssocID="{FB107E46-CB77-4ACA-A38A-B634EA5B3580}" presName="hierRoot3" presStyleCnt="0"/>
      <dgm:spPr/>
    </dgm:pt>
    <dgm:pt modelId="{0FC182D4-4320-440F-BF49-CF3372789465}" type="pres">
      <dgm:prSet presAssocID="{FB107E46-CB77-4ACA-A38A-B634EA5B3580}" presName="composite3" presStyleCnt="0"/>
      <dgm:spPr/>
    </dgm:pt>
    <dgm:pt modelId="{67992F97-FE40-4A7D-9E55-8483DC738309}" type="pres">
      <dgm:prSet presAssocID="{FB107E46-CB77-4ACA-A38A-B634EA5B3580}" presName="background3" presStyleLbl="node3" presStyleIdx="1" presStyleCnt="2"/>
      <dgm:spPr/>
    </dgm:pt>
    <dgm:pt modelId="{A11D7EE9-022B-4BDA-8B4B-0D7A9CA03D80}" type="pres">
      <dgm:prSet presAssocID="{FB107E46-CB77-4ACA-A38A-B634EA5B3580}" presName="text3" presStyleLbl="fgAcc3" presStyleIdx="1" presStyleCnt="2">
        <dgm:presLayoutVars>
          <dgm:chPref val="3"/>
        </dgm:presLayoutVars>
      </dgm:prSet>
      <dgm:spPr/>
    </dgm:pt>
    <dgm:pt modelId="{32917BE6-2427-43DD-A567-D4FA7DED76B5}" type="pres">
      <dgm:prSet presAssocID="{FB107E46-CB77-4ACA-A38A-B634EA5B3580}" presName="hierChild4" presStyleCnt="0"/>
      <dgm:spPr/>
    </dgm:pt>
  </dgm:ptLst>
  <dgm:cxnLst>
    <dgm:cxn modelId="{1E4D5801-6CFB-47F9-93C8-57CB7D751D2E}" type="presOf" srcId="{0774975F-C629-447C-85EC-6C2555F6DC86}" destId="{C29C9329-6FE3-4C03-9AA6-21479B970493}" srcOrd="0" destOrd="0" presId="urn:microsoft.com/office/officeart/2005/8/layout/hierarchy1"/>
    <dgm:cxn modelId="{3067D702-2083-4C04-AB7D-89ED05E30585}" srcId="{9351E857-FC13-4A00-B8FA-6F1FAD35DC01}" destId="{3301E71B-DC0D-446C-A0E4-E8A148DDE467}" srcOrd="0" destOrd="0" parTransId="{C4FA9354-E67C-4A58-B167-B0D0E289D235}" sibTransId="{BEFAD23A-7411-4958-92BD-3FDD79000692}"/>
    <dgm:cxn modelId="{757D940B-96EB-438E-BD29-3D250A838ABA}" srcId="{CEBB2A0B-6117-4DA9-B9F8-3BB2E8E63379}" destId="{9351E857-FC13-4A00-B8FA-6F1FAD35DC01}" srcOrd="0" destOrd="0" parTransId="{4A266302-0A54-4FFC-BA54-759A69FF9987}" sibTransId="{7256B33F-3405-493B-AFA2-4C2B57AA0708}"/>
    <dgm:cxn modelId="{3A94C420-CAC1-4E9C-9C5A-65E83AF6D199}" type="presOf" srcId="{84CE5AB9-7888-49B2-A589-6F25EFC40998}" destId="{FAE7849E-5EF9-460C-9265-75F7E4E5D6DB}" srcOrd="0" destOrd="0" presId="urn:microsoft.com/office/officeart/2005/8/layout/hierarchy1"/>
    <dgm:cxn modelId="{A75BA82B-8851-4B8C-ABC3-04C807D4DFBA}" type="presOf" srcId="{9351E857-FC13-4A00-B8FA-6F1FAD35DC01}" destId="{B0CA8A96-33FB-4B1D-AA94-1F3C6835CBE1}" srcOrd="0" destOrd="0" presId="urn:microsoft.com/office/officeart/2005/8/layout/hierarchy1"/>
    <dgm:cxn modelId="{3E1C245B-0E82-4A13-A582-713AE3F5E2A8}" srcId="{3301E71B-DC0D-446C-A0E4-E8A148DDE467}" destId="{56EBF8D4-89E4-42E6-A06B-24BA48A68E44}" srcOrd="0" destOrd="0" parTransId="{8B524070-78A8-4813-B2DF-A2E888F0D44A}" sibTransId="{BCFFFFC9-24AD-4FD8-B29A-D6DDCD6D862C}"/>
    <dgm:cxn modelId="{4F13325C-DA39-474B-85E5-A85D05B2C39C}" type="presOf" srcId="{64A62547-7785-49D0-A4E6-3C3EB2653336}" destId="{4DA94387-FC8B-48F5-A2D8-A472E05BC71A}" srcOrd="0" destOrd="0" presId="urn:microsoft.com/office/officeart/2005/8/layout/hierarchy1"/>
    <dgm:cxn modelId="{80449D5C-C367-4460-99AB-EC05C26974B2}" srcId="{0774975F-C629-447C-85EC-6C2555F6DC86}" destId="{C39F7477-9991-4292-8D35-F27C56517580}" srcOrd="1" destOrd="0" parTransId="{AF650385-1AD0-4EA0-A1E0-BC13F03168DF}" sibTransId="{E27B82D0-3F7F-458B-A6A9-96F7E539FD98}"/>
    <dgm:cxn modelId="{2C559741-8C09-4B6C-B058-4058A6DAE6C7}" type="presOf" srcId="{CEBB2A0B-6117-4DA9-B9F8-3BB2E8E63379}" destId="{4D0A22AB-17AA-469D-BE34-D338C0D238D9}" srcOrd="0" destOrd="0" presId="urn:microsoft.com/office/officeart/2005/8/layout/hierarchy1"/>
    <dgm:cxn modelId="{6F696744-FED9-4267-AC65-917F9F8DE9B0}" type="presOf" srcId="{8B524070-78A8-4813-B2DF-A2E888F0D44A}" destId="{D7D7761F-4189-4749-883F-4FB362530312}" srcOrd="0" destOrd="0" presId="urn:microsoft.com/office/officeart/2005/8/layout/hierarchy1"/>
    <dgm:cxn modelId="{328EEA75-0C8A-406B-AB2C-6A1908BDEAA4}" srcId="{0774975F-C629-447C-85EC-6C2555F6DC86}" destId="{CEBB2A0B-6117-4DA9-B9F8-3BB2E8E63379}" srcOrd="0" destOrd="0" parTransId="{FD49F503-46C9-49BC-BAA1-854ED94E9686}" sibTransId="{AF7C214E-D870-402E-B5D0-6F49127F4131}"/>
    <dgm:cxn modelId="{3D3AB856-3625-4150-9005-03A463642B50}" srcId="{C39F7477-9991-4292-8D35-F27C56517580}" destId="{FB107E46-CB77-4ACA-A38A-B634EA5B3580}" srcOrd="0" destOrd="0" parTransId="{64A62547-7785-49D0-A4E6-3C3EB2653336}" sibTransId="{C5C26069-5D91-48C2-80A8-D06786ABF1E2}"/>
    <dgm:cxn modelId="{3216D676-1AF6-4176-B6C3-2D4870506834}" type="presOf" srcId="{D5B045A0-4F11-40CF-921A-B212DBD25280}" destId="{A76A1D8C-AAB9-4285-8B79-2EEFF101F6F0}" srcOrd="0" destOrd="0" presId="urn:microsoft.com/office/officeart/2005/8/layout/hierarchy1"/>
    <dgm:cxn modelId="{073CD47E-158A-4380-BF1A-0DC2D271D165}" type="presOf" srcId="{4A266302-0A54-4FFC-BA54-759A69FF9987}" destId="{B9FC9DE2-D701-4E3C-8548-23AD352975C5}" srcOrd="0" destOrd="0" presId="urn:microsoft.com/office/officeart/2005/8/layout/hierarchy1"/>
    <dgm:cxn modelId="{DA96C085-AF41-4708-909F-31D32206E4E9}" type="presOf" srcId="{C39F7477-9991-4292-8D35-F27C56517580}" destId="{9EEFD7C5-81A9-4B56-B241-FC7FF565C97F}" srcOrd="0" destOrd="0" presId="urn:microsoft.com/office/officeart/2005/8/layout/hierarchy1"/>
    <dgm:cxn modelId="{F159F8A6-502C-443A-A0C4-DF48739578D0}" type="presOf" srcId="{FB107E46-CB77-4ACA-A38A-B634EA5B3580}" destId="{A11D7EE9-022B-4BDA-8B4B-0D7A9CA03D80}" srcOrd="0" destOrd="0" presId="urn:microsoft.com/office/officeart/2005/8/layout/hierarchy1"/>
    <dgm:cxn modelId="{7C0228A7-38CA-4463-A094-9EA91176FDCF}" srcId="{3301E71B-DC0D-446C-A0E4-E8A148DDE467}" destId="{84CE5AB9-7888-49B2-A589-6F25EFC40998}" srcOrd="1" destOrd="0" parTransId="{D5B045A0-4F11-40CF-921A-B212DBD25280}" sibTransId="{AFDE60C4-BE7C-47EB-AC58-20FA3FD83B12}"/>
    <dgm:cxn modelId="{75EC86BD-4B0C-429C-8B40-2D5F9E47F30F}" type="presOf" srcId="{C4FA9354-E67C-4A58-B167-B0D0E289D235}" destId="{27ED3D51-383B-4F45-AACB-C5AB4356BF1C}" srcOrd="0" destOrd="0" presId="urn:microsoft.com/office/officeart/2005/8/layout/hierarchy1"/>
    <dgm:cxn modelId="{9F5BD7BE-03C4-438B-8802-B1E43C804728}" type="presOf" srcId="{D6A484B8-9C9B-4705-AC43-C17483A6279E}" destId="{8BFC723F-F454-4EDD-A293-AA6BA949E4BD}" srcOrd="0" destOrd="0" presId="urn:microsoft.com/office/officeart/2005/8/layout/hierarchy1"/>
    <dgm:cxn modelId="{769558C1-E047-443D-B58D-1D9F79601A47}" type="presOf" srcId="{FD49F503-46C9-49BC-BAA1-854ED94E9686}" destId="{A49396CC-871B-4F4A-AF9E-756EB33F4952}" srcOrd="0" destOrd="0" presId="urn:microsoft.com/office/officeart/2005/8/layout/hierarchy1"/>
    <dgm:cxn modelId="{A444A4C2-9A4A-4D2C-9EC0-FE183FA535AA}" type="presOf" srcId="{56EBF8D4-89E4-42E6-A06B-24BA48A68E44}" destId="{1FAFD11F-D72D-4CED-BC1B-B8F1605BB05E}" srcOrd="0" destOrd="0" presId="urn:microsoft.com/office/officeart/2005/8/layout/hierarchy1"/>
    <dgm:cxn modelId="{AC37E1D6-B3E8-465E-A609-B9200203A329}" type="presOf" srcId="{AF650385-1AD0-4EA0-A1E0-BC13F03168DF}" destId="{3C6BD5A1-2658-44B9-977A-5927BE19B155}" srcOrd="0" destOrd="0" presId="urn:microsoft.com/office/officeart/2005/8/layout/hierarchy1"/>
    <dgm:cxn modelId="{A6A28ED7-F5A1-4BE6-BFFA-E51651812299}" srcId="{D6A484B8-9C9B-4705-AC43-C17483A6279E}" destId="{0774975F-C629-447C-85EC-6C2555F6DC86}" srcOrd="0" destOrd="0" parTransId="{0B717E4C-7321-4BDF-92A1-72E172A78FDD}" sibTransId="{5AB6445D-3B1A-491B-8F71-128EAA6F112C}"/>
    <dgm:cxn modelId="{BADE39FA-D3FC-485B-80DD-F23B9D0B707B}" type="presOf" srcId="{3301E71B-DC0D-446C-A0E4-E8A148DDE467}" destId="{2FA2A290-261A-48B2-8FE1-A6B81C70D492}" srcOrd="0" destOrd="0" presId="urn:microsoft.com/office/officeart/2005/8/layout/hierarchy1"/>
    <dgm:cxn modelId="{5F33EB92-29C9-405C-B4E2-A3CCED5DF358}" type="presParOf" srcId="{8BFC723F-F454-4EDD-A293-AA6BA949E4BD}" destId="{F6EC4B65-CFA3-4211-9798-0016AD1DAA51}" srcOrd="0" destOrd="0" presId="urn:microsoft.com/office/officeart/2005/8/layout/hierarchy1"/>
    <dgm:cxn modelId="{BE136854-B8B5-4CC5-AACA-40B2C6D62069}" type="presParOf" srcId="{F6EC4B65-CFA3-4211-9798-0016AD1DAA51}" destId="{FA3ECBEF-0F60-44D7-A764-3F4B44C6335D}" srcOrd="0" destOrd="0" presId="urn:microsoft.com/office/officeart/2005/8/layout/hierarchy1"/>
    <dgm:cxn modelId="{37109AB1-8084-4C50-A7C5-5AC52100E15F}" type="presParOf" srcId="{FA3ECBEF-0F60-44D7-A764-3F4B44C6335D}" destId="{6A148ACB-1551-4713-A62E-B984D3A27720}" srcOrd="0" destOrd="0" presId="urn:microsoft.com/office/officeart/2005/8/layout/hierarchy1"/>
    <dgm:cxn modelId="{913ABB26-64A7-4BBB-82D5-42B4F233C305}" type="presParOf" srcId="{FA3ECBEF-0F60-44D7-A764-3F4B44C6335D}" destId="{C29C9329-6FE3-4C03-9AA6-21479B970493}" srcOrd="1" destOrd="0" presId="urn:microsoft.com/office/officeart/2005/8/layout/hierarchy1"/>
    <dgm:cxn modelId="{DFB5EDD6-E8C3-4426-B1FC-0DE09BE95C6A}" type="presParOf" srcId="{F6EC4B65-CFA3-4211-9798-0016AD1DAA51}" destId="{E8D2C9D2-3CE5-4126-9A7C-98E6D4B1305F}" srcOrd="1" destOrd="0" presId="urn:microsoft.com/office/officeart/2005/8/layout/hierarchy1"/>
    <dgm:cxn modelId="{E3219B53-5B8C-46FA-81E7-7307A54248E1}" type="presParOf" srcId="{E8D2C9D2-3CE5-4126-9A7C-98E6D4B1305F}" destId="{A49396CC-871B-4F4A-AF9E-756EB33F4952}" srcOrd="0" destOrd="0" presId="urn:microsoft.com/office/officeart/2005/8/layout/hierarchy1"/>
    <dgm:cxn modelId="{2D2C10F5-A689-4E97-8416-12656AFC58F2}" type="presParOf" srcId="{E8D2C9D2-3CE5-4126-9A7C-98E6D4B1305F}" destId="{EA752960-BD6C-4FA4-BD4E-16840AAAE982}" srcOrd="1" destOrd="0" presId="urn:microsoft.com/office/officeart/2005/8/layout/hierarchy1"/>
    <dgm:cxn modelId="{BCD42D1F-9EDA-472D-82CF-DC1F99C1A870}" type="presParOf" srcId="{EA752960-BD6C-4FA4-BD4E-16840AAAE982}" destId="{6BBF4E8F-3CBC-465F-A0AD-254661D179B6}" srcOrd="0" destOrd="0" presId="urn:microsoft.com/office/officeart/2005/8/layout/hierarchy1"/>
    <dgm:cxn modelId="{3F517D82-B4EC-4F0E-8FD1-F76D1A4FEB1E}" type="presParOf" srcId="{6BBF4E8F-3CBC-465F-A0AD-254661D179B6}" destId="{9F01D318-72D6-48AB-AB38-7B722E459F82}" srcOrd="0" destOrd="0" presId="urn:microsoft.com/office/officeart/2005/8/layout/hierarchy1"/>
    <dgm:cxn modelId="{18FD8C43-26AC-463E-BD3D-9CEC71F64C1C}" type="presParOf" srcId="{6BBF4E8F-3CBC-465F-A0AD-254661D179B6}" destId="{4D0A22AB-17AA-469D-BE34-D338C0D238D9}" srcOrd="1" destOrd="0" presId="urn:microsoft.com/office/officeart/2005/8/layout/hierarchy1"/>
    <dgm:cxn modelId="{CEA95FBA-16F3-4627-8706-4D001A0D7F35}" type="presParOf" srcId="{EA752960-BD6C-4FA4-BD4E-16840AAAE982}" destId="{692B4635-007D-4117-B563-6740B973DC30}" srcOrd="1" destOrd="0" presId="urn:microsoft.com/office/officeart/2005/8/layout/hierarchy1"/>
    <dgm:cxn modelId="{DB13DF72-8A37-4C05-9E5F-6ED7F91FE221}" type="presParOf" srcId="{692B4635-007D-4117-B563-6740B973DC30}" destId="{B9FC9DE2-D701-4E3C-8548-23AD352975C5}" srcOrd="0" destOrd="0" presId="urn:microsoft.com/office/officeart/2005/8/layout/hierarchy1"/>
    <dgm:cxn modelId="{BD146608-B003-4693-92FE-FA166AE70BC7}" type="presParOf" srcId="{692B4635-007D-4117-B563-6740B973DC30}" destId="{6D6131FD-772A-4AF8-A501-B678C19289D1}" srcOrd="1" destOrd="0" presId="urn:microsoft.com/office/officeart/2005/8/layout/hierarchy1"/>
    <dgm:cxn modelId="{2B3BE69A-1DD0-42A5-A4A5-008E0BEE7042}" type="presParOf" srcId="{6D6131FD-772A-4AF8-A501-B678C19289D1}" destId="{3851806E-0C6A-4E5D-ADDB-0A41EC9C8CCB}" srcOrd="0" destOrd="0" presId="urn:microsoft.com/office/officeart/2005/8/layout/hierarchy1"/>
    <dgm:cxn modelId="{F758D5FA-B65C-40A3-A5D1-0CF8794B87B4}" type="presParOf" srcId="{3851806E-0C6A-4E5D-ADDB-0A41EC9C8CCB}" destId="{411889A1-FF44-4BF6-922D-9DEBEBBAC854}" srcOrd="0" destOrd="0" presId="urn:microsoft.com/office/officeart/2005/8/layout/hierarchy1"/>
    <dgm:cxn modelId="{770AE9A9-0EF9-47D9-9369-81D2F37FF983}" type="presParOf" srcId="{3851806E-0C6A-4E5D-ADDB-0A41EC9C8CCB}" destId="{B0CA8A96-33FB-4B1D-AA94-1F3C6835CBE1}" srcOrd="1" destOrd="0" presId="urn:microsoft.com/office/officeart/2005/8/layout/hierarchy1"/>
    <dgm:cxn modelId="{2CB41A3A-FCB8-47FF-81AB-CEFA62FA6573}" type="presParOf" srcId="{6D6131FD-772A-4AF8-A501-B678C19289D1}" destId="{9895B276-0CFE-4451-9E48-F63DAF11BC06}" srcOrd="1" destOrd="0" presId="urn:microsoft.com/office/officeart/2005/8/layout/hierarchy1"/>
    <dgm:cxn modelId="{42621DA1-37A8-4F23-8757-2A973084C19C}" type="presParOf" srcId="{9895B276-0CFE-4451-9E48-F63DAF11BC06}" destId="{27ED3D51-383B-4F45-AACB-C5AB4356BF1C}" srcOrd="0" destOrd="0" presId="urn:microsoft.com/office/officeart/2005/8/layout/hierarchy1"/>
    <dgm:cxn modelId="{FAEF1784-6C93-4B48-8375-BB584AB241D0}" type="presParOf" srcId="{9895B276-0CFE-4451-9E48-F63DAF11BC06}" destId="{65CEE57A-2402-4BCC-9991-83FF620D7695}" srcOrd="1" destOrd="0" presId="urn:microsoft.com/office/officeart/2005/8/layout/hierarchy1"/>
    <dgm:cxn modelId="{2374CF87-DAF3-47E6-925B-470D1D486BB0}" type="presParOf" srcId="{65CEE57A-2402-4BCC-9991-83FF620D7695}" destId="{72D9468A-F4F7-43C9-A33F-C493E787F0FF}" srcOrd="0" destOrd="0" presId="urn:microsoft.com/office/officeart/2005/8/layout/hierarchy1"/>
    <dgm:cxn modelId="{F736324F-9BFE-4EAD-82D3-1767C2085DBF}" type="presParOf" srcId="{72D9468A-F4F7-43C9-A33F-C493E787F0FF}" destId="{C25568D6-E0E0-426A-BCBE-DA1F8A91380C}" srcOrd="0" destOrd="0" presId="urn:microsoft.com/office/officeart/2005/8/layout/hierarchy1"/>
    <dgm:cxn modelId="{2C8E53EC-4E22-4E09-A7E3-57A9F78D3F3F}" type="presParOf" srcId="{72D9468A-F4F7-43C9-A33F-C493E787F0FF}" destId="{2FA2A290-261A-48B2-8FE1-A6B81C70D492}" srcOrd="1" destOrd="0" presId="urn:microsoft.com/office/officeart/2005/8/layout/hierarchy1"/>
    <dgm:cxn modelId="{9ED1FC45-8BE4-4E40-8E1D-7F249B04391A}" type="presParOf" srcId="{65CEE57A-2402-4BCC-9991-83FF620D7695}" destId="{39DF432F-1F50-4F61-8FDD-BACA98CF9106}" srcOrd="1" destOrd="0" presId="urn:microsoft.com/office/officeart/2005/8/layout/hierarchy1"/>
    <dgm:cxn modelId="{E50D3D53-74B5-4285-B1AF-93FE0B436AA5}" type="presParOf" srcId="{39DF432F-1F50-4F61-8FDD-BACA98CF9106}" destId="{D7D7761F-4189-4749-883F-4FB362530312}" srcOrd="0" destOrd="0" presId="urn:microsoft.com/office/officeart/2005/8/layout/hierarchy1"/>
    <dgm:cxn modelId="{E79BF6AE-D30B-4B5B-A711-1AB7F32C2DEF}" type="presParOf" srcId="{39DF432F-1F50-4F61-8FDD-BACA98CF9106}" destId="{12AC3570-D2CD-41FC-A258-9D4AE0D0CD9A}" srcOrd="1" destOrd="0" presId="urn:microsoft.com/office/officeart/2005/8/layout/hierarchy1"/>
    <dgm:cxn modelId="{13CBDEFB-D3C3-4F48-BD33-4A6540163B9B}" type="presParOf" srcId="{12AC3570-D2CD-41FC-A258-9D4AE0D0CD9A}" destId="{73E208EE-87D1-4C57-8484-3C0B0FE27258}" srcOrd="0" destOrd="0" presId="urn:microsoft.com/office/officeart/2005/8/layout/hierarchy1"/>
    <dgm:cxn modelId="{3D869966-BF16-4B5D-91E2-FAB80238D8FD}" type="presParOf" srcId="{73E208EE-87D1-4C57-8484-3C0B0FE27258}" destId="{FE5393CE-27E3-47AC-BAD9-EB4ECFF2AA8C}" srcOrd="0" destOrd="0" presId="urn:microsoft.com/office/officeart/2005/8/layout/hierarchy1"/>
    <dgm:cxn modelId="{71CD9B6A-9541-4F04-B555-5E67D59EFE0C}" type="presParOf" srcId="{73E208EE-87D1-4C57-8484-3C0B0FE27258}" destId="{1FAFD11F-D72D-4CED-BC1B-B8F1605BB05E}" srcOrd="1" destOrd="0" presId="urn:microsoft.com/office/officeart/2005/8/layout/hierarchy1"/>
    <dgm:cxn modelId="{0BA4F7CD-81C1-432D-9CD1-8A5AD47B9FC4}" type="presParOf" srcId="{12AC3570-D2CD-41FC-A258-9D4AE0D0CD9A}" destId="{B26DF2E1-EFE1-4934-B554-ADD0572849D7}" srcOrd="1" destOrd="0" presId="urn:microsoft.com/office/officeart/2005/8/layout/hierarchy1"/>
    <dgm:cxn modelId="{C31320E7-57E0-4AB3-B822-F88F3B01EE74}" type="presParOf" srcId="{39DF432F-1F50-4F61-8FDD-BACA98CF9106}" destId="{A76A1D8C-AAB9-4285-8B79-2EEFF101F6F0}" srcOrd="2" destOrd="0" presId="urn:microsoft.com/office/officeart/2005/8/layout/hierarchy1"/>
    <dgm:cxn modelId="{6053EAF6-3E72-4208-94AC-B53FDCCB8F38}" type="presParOf" srcId="{39DF432F-1F50-4F61-8FDD-BACA98CF9106}" destId="{226E59B3-63E2-401F-9215-8A85C82C8BD8}" srcOrd="3" destOrd="0" presId="urn:microsoft.com/office/officeart/2005/8/layout/hierarchy1"/>
    <dgm:cxn modelId="{7DA48B9A-E903-4FC6-A093-F19F1684FB83}" type="presParOf" srcId="{226E59B3-63E2-401F-9215-8A85C82C8BD8}" destId="{14524AF7-DBC3-4CAB-B5D2-4A2FC413760B}" srcOrd="0" destOrd="0" presId="urn:microsoft.com/office/officeart/2005/8/layout/hierarchy1"/>
    <dgm:cxn modelId="{85699623-7FF2-4346-B938-5011BF91524E}" type="presParOf" srcId="{14524AF7-DBC3-4CAB-B5D2-4A2FC413760B}" destId="{29415C4E-9D85-4D25-8A57-E6EB31210E0B}" srcOrd="0" destOrd="0" presId="urn:microsoft.com/office/officeart/2005/8/layout/hierarchy1"/>
    <dgm:cxn modelId="{D8C8D940-BA18-4CD6-90CB-8A3C4D6F7F30}" type="presParOf" srcId="{14524AF7-DBC3-4CAB-B5D2-4A2FC413760B}" destId="{FAE7849E-5EF9-460C-9265-75F7E4E5D6DB}" srcOrd="1" destOrd="0" presId="urn:microsoft.com/office/officeart/2005/8/layout/hierarchy1"/>
    <dgm:cxn modelId="{B60678DB-592F-496E-94B3-D6FB67DE3D2F}" type="presParOf" srcId="{226E59B3-63E2-401F-9215-8A85C82C8BD8}" destId="{FFE50FF4-009A-47B6-9427-3338BE6E89F5}" srcOrd="1" destOrd="0" presId="urn:microsoft.com/office/officeart/2005/8/layout/hierarchy1"/>
    <dgm:cxn modelId="{39D5460F-0ADC-44C6-9E45-ECF8D5236D1C}" type="presParOf" srcId="{E8D2C9D2-3CE5-4126-9A7C-98E6D4B1305F}" destId="{3C6BD5A1-2658-44B9-977A-5927BE19B155}" srcOrd="2" destOrd="0" presId="urn:microsoft.com/office/officeart/2005/8/layout/hierarchy1"/>
    <dgm:cxn modelId="{B5AC9654-6E9F-451A-B11B-59CE5AB71172}" type="presParOf" srcId="{E8D2C9D2-3CE5-4126-9A7C-98E6D4B1305F}" destId="{D05D0015-3324-42F2-8217-39F1A42D3E3E}" srcOrd="3" destOrd="0" presId="urn:microsoft.com/office/officeart/2005/8/layout/hierarchy1"/>
    <dgm:cxn modelId="{C792A7AA-1FF8-407D-98AB-BF7A4136B456}" type="presParOf" srcId="{D05D0015-3324-42F2-8217-39F1A42D3E3E}" destId="{B78A2F3B-FE88-48E9-A2F0-C985B75EF9A1}" srcOrd="0" destOrd="0" presId="urn:microsoft.com/office/officeart/2005/8/layout/hierarchy1"/>
    <dgm:cxn modelId="{A7A06E6E-B691-4C95-80CF-66020BC79FB3}" type="presParOf" srcId="{B78A2F3B-FE88-48E9-A2F0-C985B75EF9A1}" destId="{2F5CB695-A3A9-4CD3-80C7-CF4E48FC01EA}" srcOrd="0" destOrd="0" presId="urn:microsoft.com/office/officeart/2005/8/layout/hierarchy1"/>
    <dgm:cxn modelId="{E2C9C2E6-1E5C-403B-BA33-B1A723ADA61C}" type="presParOf" srcId="{B78A2F3B-FE88-48E9-A2F0-C985B75EF9A1}" destId="{9EEFD7C5-81A9-4B56-B241-FC7FF565C97F}" srcOrd="1" destOrd="0" presId="urn:microsoft.com/office/officeart/2005/8/layout/hierarchy1"/>
    <dgm:cxn modelId="{5220B4FA-4DEE-4D4F-9A34-9895A0BB7C4C}" type="presParOf" srcId="{D05D0015-3324-42F2-8217-39F1A42D3E3E}" destId="{BD368B4A-5D89-4D0C-B612-2CDE2B837216}" srcOrd="1" destOrd="0" presId="urn:microsoft.com/office/officeart/2005/8/layout/hierarchy1"/>
    <dgm:cxn modelId="{EDD5B00D-4CE2-4614-A793-388BC5D62BB4}" type="presParOf" srcId="{BD368B4A-5D89-4D0C-B612-2CDE2B837216}" destId="{4DA94387-FC8B-48F5-A2D8-A472E05BC71A}" srcOrd="0" destOrd="0" presId="urn:microsoft.com/office/officeart/2005/8/layout/hierarchy1"/>
    <dgm:cxn modelId="{D394C682-7B63-4F8A-B14E-3CF6CCB5AC8E}" type="presParOf" srcId="{BD368B4A-5D89-4D0C-B612-2CDE2B837216}" destId="{B67CD75F-2E2B-48E2-B9AA-8094F16495F4}" srcOrd="1" destOrd="0" presId="urn:microsoft.com/office/officeart/2005/8/layout/hierarchy1"/>
    <dgm:cxn modelId="{FD1E94DD-4FC7-454A-A024-0E86148065C3}" type="presParOf" srcId="{B67CD75F-2E2B-48E2-B9AA-8094F16495F4}" destId="{0FC182D4-4320-440F-BF49-CF3372789465}" srcOrd="0" destOrd="0" presId="urn:microsoft.com/office/officeart/2005/8/layout/hierarchy1"/>
    <dgm:cxn modelId="{33FE9476-2AA9-4A5D-9C4C-F649EBD0BA08}" type="presParOf" srcId="{0FC182D4-4320-440F-BF49-CF3372789465}" destId="{67992F97-FE40-4A7D-9E55-8483DC738309}" srcOrd="0" destOrd="0" presId="urn:microsoft.com/office/officeart/2005/8/layout/hierarchy1"/>
    <dgm:cxn modelId="{FE969F3F-B6AB-4447-9C22-088163800149}" type="presParOf" srcId="{0FC182D4-4320-440F-BF49-CF3372789465}" destId="{A11D7EE9-022B-4BDA-8B4B-0D7A9CA03D80}" srcOrd="1" destOrd="0" presId="urn:microsoft.com/office/officeart/2005/8/layout/hierarchy1"/>
    <dgm:cxn modelId="{F9E14D8D-54F2-475B-B810-44C797F1FF83}" type="presParOf" srcId="{B67CD75F-2E2B-48E2-B9AA-8094F16495F4}" destId="{32917BE6-2427-43DD-A567-D4FA7DED76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F9B156-55A3-4428-9286-658715C12AD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669071-0F57-4563-B405-15312D4C54F1}">
      <dgm:prSet phldrT="[Текст]" custT="1"/>
      <dgm:spPr>
        <a:solidFill>
          <a:srgbClr val="003399"/>
        </a:solidFill>
      </dgm:spPr>
      <dgm:t>
        <a:bodyPr/>
        <a:lstStyle/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5FE022FB-910F-424A-AFC0-BC966CEE07F0}" type="parTrans" cxnId="{41C8525B-71B7-48F6-BFED-61F49B306BE6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2D66DF-51E2-4F40-B609-1AFBA05721A2}" type="sibTrans" cxnId="{41C8525B-71B7-48F6-BFED-61F49B306BE6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7AE3E-9E70-4722-9CDF-139F33D37D94}">
      <dgm:prSet phldrT="[Текст]" custT="1"/>
      <dgm:spPr>
        <a:ln>
          <a:solidFill>
            <a:srgbClr val="003399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Основывается на:</a:t>
          </a:r>
        </a:p>
      </dgm:t>
    </dgm:pt>
    <dgm:pt modelId="{D07EFCEC-6B45-4E51-BD30-17638322B067}" type="parTrans" cxnId="{A105D5E4-085D-4F23-9292-5C99977EF1C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E68BE8-22C0-49DD-BDD5-7FDD8EE0FA43}" type="sibTrans" cxnId="{A105D5E4-085D-4F23-9292-5C99977EF1C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308AD-73CA-4CFF-B653-79F67AFCD073}">
      <dgm:prSet phldrT="[Текст]" custT="1"/>
      <dgm:spPr>
        <a:ln>
          <a:solidFill>
            <a:srgbClr val="003399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бюджетном послании Президента Российской Федерации</a:t>
          </a:r>
        </a:p>
      </dgm:t>
    </dgm:pt>
    <dgm:pt modelId="{A772ABBA-97C2-47D4-A1BA-7E03AFB5DDA1}" type="parTrans" cxnId="{9D48A9EA-9D54-457C-A318-40723FB606AD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4C50C-4BC6-49EC-8DD3-CA6CA8094468}" type="sibTrans" cxnId="{9D48A9EA-9D54-457C-A318-40723FB606AD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A9BFE-5E2E-446D-92BB-7093E9570CF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F2B7766F-16D7-4F54-91FF-D596300C9FA1}" type="parTrans" cxnId="{392364D2-769C-4891-B19A-DB4B79D5D6DF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53C18F-66D3-4599-B40E-EA5A7511259A}" type="sibTrans" cxnId="{392364D2-769C-4891-B19A-DB4B79D5D6DF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63CCA-22AB-43ED-9ABA-8D31B9CF5DC4}">
      <dgm:prSet phldrT="[Текст]" custT="1"/>
      <dgm:spPr>
        <a:ln>
          <a:solidFill>
            <a:srgbClr val="FFCC00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Дума рассматривает проект решения о местном бюджете в двух чтениях</a:t>
          </a:r>
        </a:p>
      </dgm:t>
    </dgm:pt>
    <dgm:pt modelId="{3A64F544-20FE-4E9E-8751-AB9F60E515CF}" type="parTrans" cxnId="{3B8C3562-E705-4296-A4AD-3B1F7D960D74}">
      <dgm:prSet/>
      <dgm:spPr>
        <a:ln>
          <a:solidFill>
            <a:srgbClr val="FFCC00"/>
          </a:solidFill>
        </a:ln>
      </dgm:spPr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82817-0737-4241-8CD2-13BEA195F072}" type="sibTrans" cxnId="{3B8C3562-E705-4296-A4AD-3B1F7D960D74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CAB33A-1D6F-4A31-A510-29F83D589661}">
      <dgm:prSet custT="1"/>
      <dgm:spPr>
        <a:ln>
          <a:solidFill>
            <a:srgbClr val="003399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КГО</a:t>
          </a:r>
        </a:p>
      </dgm:t>
    </dgm:pt>
    <dgm:pt modelId="{52C20080-91F5-4EB1-9BED-AB6D8C04EEE5}" type="parTrans" cxnId="{9F6DC0FB-D3DE-4DEC-A81F-234CF4498BC3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C75DE-AC37-43EA-A4B1-010D3193BDE5}" type="sibTrans" cxnId="{9F6DC0FB-D3DE-4DEC-A81F-234CF4498BC3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503B7A-7241-4E1D-AF89-60E899EF1E77}">
      <dgm:prSet custT="1"/>
      <dgm:spPr>
        <a:ln>
          <a:solidFill>
            <a:srgbClr val="003399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и налоговой политики в КГО</a:t>
          </a:r>
        </a:p>
      </dgm:t>
    </dgm:pt>
    <dgm:pt modelId="{6CAC3583-BE8E-43A7-8908-8D2F321EE603}" type="parTrans" cxnId="{B0E576D9-40FD-494C-AF95-3656F3E5C732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376F3-1683-42B5-B7C6-3DBED9E99E5A}" type="sibTrans" cxnId="{B0E576D9-40FD-494C-AF95-3656F3E5C732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1D400-21EE-474B-A91D-0B5389112134}">
      <dgm:prSet custT="1"/>
      <dgm:spPr>
        <a:ln>
          <a:solidFill>
            <a:srgbClr val="003399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муниципальных программах КГО</a:t>
          </a:r>
        </a:p>
      </dgm:t>
    </dgm:pt>
    <dgm:pt modelId="{C7CAD73E-CB89-4FEC-ADB0-A120E5F38BB4}" type="parTrans" cxnId="{719E2D85-E7A5-485B-9753-77EB1C27B345}">
      <dgm:prSet/>
      <dgm:spPr>
        <a:ln>
          <a:solidFill>
            <a:srgbClr val="003399"/>
          </a:solidFill>
        </a:ln>
      </dgm:spPr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04F3B-A32D-4861-9FBF-28ADBD278E68}" type="sibTrans" cxnId="{719E2D85-E7A5-485B-9753-77EB1C27B345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709467-F822-48C5-9EEF-57D408F1F637}">
      <dgm:prSet custT="1"/>
      <dgm:spPr>
        <a:ln>
          <a:solidFill>
            <a:srgbClr val="FFCC00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До момента принятия проекта решения о местном бюджете проводятся публичные слушания </a:t>
          </a:r>
        </a:p>
      </dgm:t>
    </dgm:pt>
    <dgm:pt modelId="{9E639728-3396-44DD-AD5B-D89D60126FEC}" type="parTrans" cxnId="{DC04E43A-0EC5-46D4-9C97-C465E5438DA1}">
      <dgm:prSet/>
      <dgm:spPr>
        <a:solidFill>
          <a:schemeClr val="accent3">
            <a:lumMod val="75000"/>
          </a:schemeClr>
        </a:solidFill>
        <a:ln>
          <a:solidFill>
            <a:srgbClr val="FFCC00"/>
          </a:solidFill>
        </a:ln>
      </dgm:spPr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5B8AB-2D18-48BF-9430-9219B843B1CE}" type="sibTrans" cxnId="{DC04E43A-0EC5-46D4-9C97-C465E5438DA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4DE88-15BC-41F1-AC88-33E5D7BE13A1}">
      <dgm:prSet custT="1"/>
      <dgm:spPr>
        <a:ln>
          <a:solidFill>
            <a:srgbClr val="FFC000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Сроки рассмотрения и принятия решения о местном бюджете должны обеспечивать вступление в силу решения с 1 января очередного финансового года</a:t>
          </a:r>
        </a:p>
      </dgm:t>
    </dgm:pt>
    <dgm:pt modelId="{79F0EC22-1ED1-4577-BD76-133CF2CEA7E9}" type="parTrans" cxnId="{BACAF515-0CAB-48D6-92E8-3D3ADD3557A2}">
      <dgm:prSet/>
      <dgm:spPr>
        <a:solidFill>
          <a:schemeClr val="accent3">
            <a:lumMod val="75000"/>
          </a:schemeClr>
        </a:solidFill>
        <a:ln>
          <a:solidFill>
            <a:srgbClr val="FFCC00"/>
          </a:solidFill>
        </a:ln>
      </dgm:spPr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0FD9E5-0B96-4448-80EA-19838B63EC92}" type="sibTrans" cxnId="{BACAF515-0CAB-48D6-92E8-3D3ADD3557A2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860B8C-46A4-49C2-809B-570F0B8ECF9D}" type="pres">
      <dgm:prSet presAssocID="{D3F9B156-55A3-4428-9286-658715C12AD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A15E5F-9AE5-404D-B824-FC401238DACB}" type="pres">
      <dgm:prSet presAssocID="{76669071-0F57-4563-B405-15312D4C54F1}" presName="root" presStyleCnt="0"/>
      <dgm:spPr/>
    </dgm:pt>
    <dgm:pt modelId="{1A439EAF-8D88-4397-94B7-879F67B97757}" type="pres">
      <dgm:prSet presAssocID="{76669071-0F57-4563-B405-15312D4C54F1}" presName="rootComposite" presStyleCnt="0"/>
      <dgm:spPr/>
    </dgm:pt>
    <dgm:pt modelId="{EC03518E-4880-4AFC-9BB8-FAE895CE3293}" type="pres">
      <dgm:prSet presAssocID="{76669071-0F57-4563-B405-15312D4C54F1}" presName="rootText" presStyleLbl="node1" presStyleIdx="0" presStyleCnt="2" custLinFactNeighborX="23580" custLinFactNeighborY="-106"/>
      <dgm:spPr/>
    </dgm:pt>
    <dgm:pt modelId="{78D4DA6E-CD7A-4C18-AEBC-0D6A8FF0B38A}" type="pres">
      <dgm:prSet presAssocID="{76669071-0F57-4563-B405-15312D4C54F1}" presName="rootConnector" presStyleLbl="node1" presStyleIdx="0" presStyleCnt="2"/>
      <dgm:spPr/>
    </dgm:pt>
    <dgm:pt modelId="{9E9A9079-DF1D-4499-96E4-8E1D85F3290A}" type="pres">
      <dgm:prSet presAssocID="{76669071-0F57-4563-B405-15312D4C54F1}" presName="childShape" presStyleCnt="0"/>
      <dgm:spPr/>
    </dgm:pt>
    <dgm:pt modelId="{B8EEAD33-76BB-427B-8559-4B8F203F0911}" type="pres">
      <dgm:prSet presAssocID="{D07EFCEC-6B45-4E51-BD30-17638322B067}" presName="Name13" presStyleLbl="parChTrans1D2" presStyleIdx="0" presStyleCnt="8"/>
      <dgm:spPr/>
    </dgm:pt>
    <dgm:pt modelId="{0000EEE6-3007-4CAA-9555-18AEBA6E59CC}" type="pres">
      <dgm:prSet presAssocID="{A967AE3E-9E70-4722-9CDF-139F33D37D94}" presName="childText" presStyleLbl="bgAcc1" presStyleIdx="0" presStyleCnt="8" custScaleX="100591" custScaleY="49138" custLinFactNeighborX="28884" custLinFactNeighborY="-11775">
        <dgm:presLayoutVars>
          <dgm:bulletEnabled val="1"/>
        </dgm:presLayoutVars>
      </dgm:prSet>
      <dgm:spPr/>
    </dgm:pt>
    <dgm:pt modelId="{D2624667-0133-4E08-AE33-029685A3BBB4}" type="pres">
      <dgm:prSet presAssocID="{A772ABBA-97C2-47D4-A1BA-7E03AFB5DDA1}" presName="Name13" presStyleLbl="parChTrans1D2" presStyleIdx="1" presStyleCnt="8"/>
      <dgm:spPr/>
    </dgm:pt>
    <dgm:pt modelId="{3DF0F6F1-6560-4FCA-ACF4-0CA5E952146F}" type="pres">
      <dgm:prSet presAssocID="{540308AD-73CA-4CFF-B653-79F67AFCD073}" presName="childText" presStyleLbl="bgAcc1" presStyleIdx="1" presStyleCnt="8" custLinFactNeighborX="29475" custLinFactNeighborY="-7331">
        <dgm:presLayoutVars>
          <dgm:bulletEnabled val="1"/>
        </dgm:presLayoutVars>
      </dgm:prSet>
      <dgm:spPr/>
    </dgm:pt>
    <dgm:pt modelId="{AD2F4418-59CE-4008-90FA-A8AE49FFDB5E}" type="pres">
      <dgm:prSet presAssocID="{52C20080-91F5-4EB1-9BED-AB6D8C04EEE5}" presName="Name13" presStyleLbl="parChTrans1D2" presStyleIdx="2" presStyleCnt="8"/>
      <dgm:spPr/>
    </dgm:pt>
    <dgm:pt modelId="{4472EA35-863A-47A7-A334-E3091EE9AACA}" type="pres">
      <dgm:prSet presAssocID="{4ECAB33A-1D6F-4A31-A510-29F83D589661}" presName="childText" presStyleLbl="bgAcc1" presStyleIdx="2" presStyleCnt="8" custLinFactNeighborX="30966" custLinFactNeighborY="-2386">
        <dgm:presLayoutVars>
          <dgm:bulletEnabled val="1"/>
        </dgm:presLayoutVars>
      </dgm:prSet>
      <dgm:spPr/>
    </dgm:pt>
    <dgm:pt modelId="{6A506534-96EE-4DA3-AAD3-7D115B7BB976}" type="pres">
      <dgm:prSet presAssocID="{6CAC3583-BE8E-43A7-8908-8D2F321EE603}" presName="Name13" presStyleLbl="parChTrans1D2" presStyleIdx="3" presStyleCnt="8"/>
      <dgm:spPr/>
    </dgm:pt>
    <dgm:pt modelId="{A0F05555-D6E2-46E3-B46A-98DE62F659CA}" type="pres">
      <dgm:prSet presAssocID="{84503B7A-7241-4E1D-AF89-60E899EF1E77}" presName="childText" presStyleLbl="bgAcc1" presStyleIdx="3" presStyleCnt="8" custLinFactNeighborX="29475" custLinFactNeighborY="-4276">
        <dgm:presLayoutVars>
          <dgm:bulletEnabled val="1"/>
        </dgm:presLayoutVars>
      </dgm:prSet>
      <dgm:spPr/>
    </dgm:pt>
    <dgm:pt modelId="{783634EF-00F8-4535-86C5-F47EF5C81B96}" type="pres">
      <dgm:prSet presAssocID="{C7CAD73E-CB89-4FEC-ADB0-A120E5F38BB4}" presName="Name13" presStyleLbl="parChTrans1D2" presStyleIdx="4" presStyleCnt="8"/>
      <dgm:spPr/>
    </dgm:pt>
    <dgm:pt modelId="{E33716A0-8E4C-4CBE-88E1-967A504E9D96}" type="pres">
      <dgm:prSet presAssocID="{8781D400-21EE-474B-A91D-0B5389112134}" presName="childText" presStyleLbl="bgAcc1" presStyleIdx="4" presStyleCnt="8" custLinFactNeighborX="29074" custLinFactNeighborY="106">
        <dgm:presLayoutVars>
          <dgm:bulletEnabled val="1"/>
        </dgm:presLayoutVars>
      </dgm:prSet>
      <dgm:spPr/>
    </dgm:pt>
    <dgm:pt modelId="{1670389B-EF42-465A-BB20-C597D454F24F}" type="pres">
      <dgm:prSet presAssocID="{673A9BFE-5E2E-446D-92BB-7093E9570CFC}" presName="root" presStyleCnt="0"/>
      <dgm:spPr/>
    </dgm:pt>
    <dgm:pt modelId="{2A767C22-EDEA-4897-966F-7093BBBD76E0}" type="pres">
      <dgm:prSet presAssocID="{673A9BFE-5E2E-446D-92BB-7093E9570CFC}" presName="rootComposite" presStyleCnt="0"/>
      <dgm:spPr/>
    </dgm:pt>
    <dgm:pt modelId="{39AE7341-334F-44AC-9E69-8F46A8011BEA}" type="pres">
      <dgm:prSet presAssocID="{673A9BFE-5E2E-446D-92BB-7093E9570CFC}" presName="rootText" presStyleLbl="node1" presStyleIdx="1" presStyleCnt="2" custLinFactNeighborX="2743" custLinFactNeighborY="-106"/>
      <dgm:spPr/>
    </dgm:pt>
    <dgm:pt modelId="{1F13AE73-8ED7-4104-B91D-017C1BDCFEB4}" type="pres">
      <dgm:prSet presAssocID="{673A9BFE-5E2E-446D-92BB-7093E9570CFC}" presName="rootConnector" presStyleLbl="node1" presStyleIdx="1" presStyleCnt="2"/>
      <dgm:spPr/>
    </dgm:pt>
    <dgm:pt modelId="{90EBEFF6-BA64-4999-81FD-77D556D14040}" type="pres">
      <dgm:prSet presAssocID="{673A9BFE-5E2E-446D-92BB-7093E9570CFC}" presName="childShape" presStyleCnt="0"/>
      <dgm:spPr/>
    </dgm:pt>
    <dgm:pt modelId="{11379488-5B48-4FD2-9D48-82AB308552A2}" type="pres">
      <dgm:prSet presAssocID="{9E639728-3396-44DD-AD5B-D89D60126FEC}" presName="Name13" presStyleLbl="parChTrans1D2" presStyleIdx="5" presStyleCnt="8"/>
      <dgm:spPr/>
    </dgm:pt>
    <dgm:pt modelId="{1509FDAC-FE5F-4D11-B5D6-0DE8F9ACE7DF}" type="pres">
      <dgm:prSet presAssocID="{E2709467-F822-48C5-9EEF-57D408F1F637}" presName="childText" presStyleLbl="bgAcc1" presStyleIdx="5" presStyleCnt="8">
        <dgm:presLayoutVars>
          <dgm:bulletEnabled val="1"/>
        </dgm:presLayoutVars>
      </dgm:prSet>
      <dgm:spPr/>
    </dgm:pt>
    <dgm:pt modelId="{42474D97-F9D2-4C05-AD2F-7F843D2EF0B7}" type="pres">
      <dgm:prSet presAssocID="{3A64F544-20FE-4E9E-8751-AB9F60E515CF}" presName="Name13" presStyleLbl="parChTrans1D2" presStyleIdx="6" presStyleCnt="8"/>
      <dgm:spPr/>
    </dgm:pt>
    <dgm:pt modelId="{9A0DD0FF-50F5-4D3E-89B0-F03EFF70FEEC}" type="pres">
      <dgm:prSet presAssocID="{F6863CCA-22AB-43ED-9ABA-8D31B9CF5DC4}" presName="childText" presStyleLbl="bgAcc1" presStyleIdx="6" presStyleCnt="8">
        <dgm:presLayoutVars>
          <dgm:bulletEnabled val="1"/>
        </dgm:presLayoutVars>
      </dgm:prSet>
      <dgm:spPr/>
    </dgm:pt>
    <dgm:pt modelId="{84F40FAB-0744-40A8-8437-613F2C2E7CE9}" type="pres">
      <dgm:prSet presAssocID="{79F0EC22-1ED1-4577-BD76-133CF2CEA7E9}" presName="Name13" presStyleLbl="parChTrans1D2" presStyleIdx="7" presStyleCnt="8"/>
      <dgm:spPr/>
    </dgm:pt>
    <dgm:pt modelId="{DB5219DF-BE0A-4261-92A1-CCA2A53380E5}" type="pres">
      <dgm:prSet presAssocID="{C474DE88-15BC-41F1-AC88-33E5D7BE13A1}" presName="childText" presStyleLbl="bgAcc1" presStyleIdx="7" presStyleCnt="8" custScaleY="139530">
        <dgm:presLayoutVars>
          <dgm:bulletEnabled val="1"/>
        </dgm:presLayoutVars>
      </dgm:prSet>
      <dgm:spPr/>
    </dgm:pt>
  </dgm:ptLst>
  <dgm:cxnLst>
    <dgm:cxn modelId="{AC485D0D-3384-4830-B333-6F293A68531E}" type="presOf" srcId="{76669071-0F57-4563-B405-15312D4C54F1}" destId="{78D4DA6E-CD7A-4C18-AEBC-0D6A8FF0B38A}" srcOrd="1" destOrd="0" presId="urn:microsoft.com/office/officeart/2005/8/layout/hierarchy3"/>
    <dgm:cxn modelId="{BACAF515-0CAB-48D6-92E8-3D3ADD3557A2}" srcId="{673A9BFE-5E2E-446D-92BB-7093E9570CFC}" destId="{C474DE88-15BC-41F1-AC88-33E5D7BE13A1}" srcOrd="2" destOrd="0" parTransId="{79F0EC22-1ED1-4577-BD76-133CF2CEA7E9}" sibTransId="{940FD9E5-0B96-4448-80EA-19838B63EC92}"/>
    <dgm:cxn modelId="{7BE0C916-8AA9-4EC7-986F-B1865388A5B6}" type="presOf" srcId="{F6863CCA-22AB-43ED-9ABA-8D31B9CF5DC4}" destId="{9A0DD0FF-50F5-4D3E-89B0-F03EFF70FEEC}" srcOrd="0" destOrd="0" presId="urn:microsoft.com/office/officeart/2005/8/layout/hierarchy3"/>
    <dgm:cxn modelId="{6119991E-90F3-4EFD-AF26-6F922D93B999}" type="presOf" srcId="{8781D400-21EE-474B-A91D-0B5389112134}" destId="{E33716A0-8E4C-4CBE-88E1-967A504E9D96}" srcOrd="0" destOrd="0" presId="urn:microsoft.com/office/officeart/2005/8/layout/hierarchy3"/>
    <dgm:cxn modelId="{D0DE7B2D-5897-42D3-ACAB-107C0A3CAC77}" type="presOf" srcId="{79F0EC22-1ED1-4577-BD76-133CF2CEA7E9}" destId="{84F40FAB-0744-40A8-8437-613F2C2E7CE9}" srcOrd="0" destOrd="0" presId="urn:microsoft.com/office/officeart/2005/8/layout/hierarchy3"/>
    <dgm:cxn modelId="{DC04E43A-0EC5-46D4-9C97-C465E5438DA1}" srcId="{673A9BFE-5E2E-446D-92BB-7093E9570CFC}" destId="{E2709467-F822-48C5-9EEF-57D408F1F637}" srcOrd="0" destOrd="0" parTransId="{9E639728-3396-44DD-AD5B-D89D60126FEC}" sibTransId="{34D5B8AB-2D18-48BF-9430-9219B843B1CE}"/>
    <dgm:cxn modelId="{41C8525B-71B7-48F6-BFED-61F49B306BE6}" srcId="{D3F9B156-55A3-4428-9286-658715C12AD2}" destId="{76669071-0F57-4563-B405-15312D4C54F1}" srcOrd="0" destOrd="0" parTransId="{5FE022FB-910F-424A-AFC0-BC966CEE07F0}" sibTransId="{062D66DF-51E2-4F40-B609-1AFBA05721A2}"/>
    <dgm:cxn modelId="{3B8C3562-E705-4296-A4AD-3B1F7D960D74}" srcId="{673A9BFE-5E2E-446D-92BB-7093E9570CFC}" destId="{F6863CCA-22AB-43ED-9ABA-8D31B9CF5DC4}" srcOrd="1" destOrd="0" parTransId="{3A64F544-20FE-4E9E-8751-AB9F60E515CF}" sibTransId="{CB882817-0737-4241-8CD2-13BEA195F072}"/>
    <dgm:cxn modelId="{E27DB543-CBF3-44EA-9C80-991E374C1AD6}" type="presOf" srcId="{A967AE3E-9E70-4722-9CDF-139F33D37D94}" destId="{0000EEE6-3007-4CAA-9555-18AEBA6E59CC}" srcOrd="0" destOrd="0" presId="urn:microsoft.com/office/officeart/2005/8/layout/hierarchy3"/>
    <dgm:cxn modelId="{AF7A4467-BD73-4538-86F4-6CB5A18EFC2A}" type="presOf" srcId="{9E639728-3396-44DD-AD5B-D89D60126FEC}" destId="{11379488-5B48-4FD2-9D48-82AB308552A2}" srcOrd="0" destOrd="0" presId="urn:microsoft.com/office/officeart/2005/8/layout/hierarchy3"/>
    <dgm:cxn modelId="{E8D48C4A-79D0-499F-A950-4D715B60C046}" type="presOf" srcId="{D07EFCEC-6B45-4E51-BD30-17638322B067}" destId="{B8EEAD33-76BB-427B-8559-4B8F203F0911}" srcOrd="0" destOrd="0" presId="urn:microsoft.com/office/officeart/2005/8/layout/hierarchy3"/>
    <dgm:cxn modelId="{746BC86C-6BA3-455E-A319-D8A25002D61F}" type="presOf" srcId="{540308AD-73CA-4CFF-B653-79F67AFCD073}" destId="{3DF0F6F1-6560-4FCA-ACF4-0CA5E952146F}" srcOrd="0" destOrd="0" presId="urn:microsoft.com/office/officeart/2005/8/layout/hierarchy3"/>
    <dgm:cxn modelId="{D88E0351-2EB7-41DE-8A4C-AC2D1BDFEC76}" type="presOf" srcId="{C7CAD73E-CB89-4FEC-ADB0-A120E5F38BB4}" destId="{783634EF-00F8-4535-86C5-F47EF5C81B96}" srcOrd="0" destOrd="0" presId="urn:microsoft.com/office/officeart/2005/8/layout/hierarchy3"/>
    <dgm:cxn modelId="{422F0678-A83D-4D76-AC52-18FAD865586A}" type="presOf" srcId="{673A9BFE-5E2E-446D-92BB-7093E9570CFC}" destId="{1F13AE73-8ED7-4104-B91D-017C1BDCFEB4}" srcOrd="1" destOrd="0" presId="urn:microsoft.com/office/officeart/2005/8/layout/hierarchy3"/>
    <dgm:cxn modelId="{020D337E-CA0E-4240-8DED-4F8C33BE2870}" type="presOf" srcId="{3A64F544-20FE-4E9E-8751-AB9F60E515CF}" destId="{42474D97-F9D2-4C05-AD2F-7F843D2EF0B7}" srcOrd="0" destOrd="0" presId="urn:microsoft.com/office/officeart/2005/8/layout/hierarchy3"/>
    <dgm:cxn modelId="{719E2D85-E7A5-485B-9753-77EB1C27B345}" srcId="{76669071-0F57-4563-B405-15312D4C54F1}" destId="{8781D400-21EE-474B-A91D-0B5389112134}" srcOrd="4" destOrd="0" parTransId="{C7CAD73E-CB89-4FEC-ADB0-A120E5F38BB4}" sibTransId="{D7D04F3B-A32D-4861-9FBF-28ADBD278E68}"/>
    <dgm:cxn modelId="{F910C889-76CE-4242-BD39-01454BEAEDD8}" type="presOf" srcId="{84503B7A-7241-4E1D-AF89-60E899EF1E77}" destId="{A0F05555-D6E2-46E3-B46A-98DE62F659CA}" srcOrd="0" destOrd="0" presId="urn:microsoft.com/office/officeart/2005/8/layout/hierarchy3"/>
    <dgm:cxn modelId="{51A24CA5-32AB-447E-9F10-1D0748BA7EF8}" type="presOf" srcId="{C474DE88-15BC-41F1-AC88-33E5D7BE13A1}" destId="{DB5219DF-BE0A-4261-92A1-CCA2A53380E5}" srcOrd="0" destOrd="0" presId="urn:microsoft.com/office/officeart/2005/8/layout/hierarchy3"/>
    <dgm:cxn modelId="{9A49A2B0-C7C0-4A3D-B81F-43D53E7EFC1E}" type="presOf" srcId="{76669071-0F57-4563-B405-15312D4C54F1}" destId="{EC03518E-4880-4AFC-9BB8-FAE895CE3293}" srcOrd="0" destOrd="0" presId="urn:microsoft.com/office/officeart/2005/8/layout/hierarchy3"/>
    <dgm:cxn modelId="{124411C2-7E98-4CF7-8279-D7081005E94B}" type="presOf" srcId="{4ECAB33A-1D6F-4A31-A510-29F83D589661}" destId="{4472EA35-863A-47A7-A334-E3091EE9AACA}" srcOrd="0" destOrd="0" presId="urn:microsoft.com/office/officeart/2005/8/layout/hierarchy3"/>
    <dgm:cxn modelId="{8A0C6ECE-601F-427D-80E9-AB8519365587}" type="presOf" srcId="{D3F9B156-55A3-4428-9286-658715C12AD2}" destId="{DA860B8C-46A4-49C2-809B-570F0B8ECF9D}" srcOrd="0" destOrd="0" presId="urn:microsoft.com/office/officeart/2005/8/layout/hierarchy3"/>
    <dgm:cxn modelId="{392364D2-769C-4891-B19A-DB4B79D5D6DF}" srcId="{D3F9B156-55A3-4428-9286-658715C12AD2}" destId="{673A9BFE-5E2E-446D-92BB-7093E9570CFC}" srcOrd="1" destOrd="0" parTransId="{F2B7766F-16D7-4F54-91FF-D596300C9FA1}" sibTransId="{3B53C18F-66D3-4599-B40E-EA5A7511259A}"/>
    <dgm:cxn modelId="{B0E576D9-40FD-494C-AF95-3656F3E5C732}" srcId="{76669071-0F57-4563-B405-15312D4C54F1}" destId="{84503B7A-7241-4E1D-AF89-60E899EF1E77}" srcOrd="3" destOrd="0" parTransId="{6CAC3583-BE8E-43A7-8908-8D2F321EE603}" sibTransId="{B71376F3-1683-42B5-B7C6-3DBED9E99E5A}"/>
    <dgm:cxn modelId="{4E90ECD9-8434-4845-B7A1-4F82884B4940}" type="presOf" srcId="{E2709467-F822-48C5-9EEF-57D408F1F637}" destId="{1509FDAC-FE5F-4D11-B5D6-0DE8F9ACE7DF}" srcOrd="0" destOrd="0" presId="urn:microsoft.com/office/officeart/2005/8/layout/hierarchy3"/>
    <dgm:cxn modelId="{0131FADA-6C73-4BE0-8BEB-8291D30A0A90}" type="presOf" srcId="{A772ABBA-97C2-47D4-A1BA-7E03AFB5DDA1}" destId="{D2624667-0133-4E08-AE33-029685A3BBB4}" srcOrd="0" destOrd="0" presId="urn:microsoft.com/office/officeart/2005/8/layout/hierarchy3"/>
    <dgm:cxn modelId="{A105D5E4-085D-4F23-9292-5C99977EF1C1}" srcId="{76669071-0F57-4563-B405-15312D4C54F1}" destId="{A967AE3E-9E70-4722-9CDF-139F33D37D94}" srcOrd="0" destOrd="0" parTransId="{D07EFCEC-6B45-4E51-BD30-17638322B067}" sibTransId="{41E68BE8-22C0-49DD-BDD5-7FDD8EE0FA43}"/>
    <dgm:cxn modelId="{E81AA6E6-FA38-437E-8E0E-5F16A27E42FD}" type="presOf" srcId="{52C20080-91F5-4EB1-9BED-AB6D8C04EEE5}" destId="{AD2F4418-59CE-4008-90FA-A8AE49FFDB5E}" srcOrd="0" destOrd="0" presId="urn:microsoft.com/office/officeart/2005/8/layout/hierarchy3"/>
    <dgm:cxn modelId="{9D48A9EA-9D54-457C-A318-40723FB606AD}" srcId="{76669071-0F57-4563-B405-15312D4C54F1}" destId="{540308AD-73CA-4CFF-B653-79F67AFCD073}" srcOrd="1" destOrd="0" parTransId="{A772ABBA-97C2-47D4-A1BA-7E03AFB5DDA1}" sibTransId="{5A44C50C-4BC6-49EC-8DD3-CA6CA8094468}"/>
    <dgm:cxn modelId="{04C439ED-7ABF-41BD-9E54-2836E05DEE9F}" type="presOf" srcId="{6CAC3583-BE8E-43A7-8908-8D2F321EE603}" destId="{6A506534-96EE-4DA3-AAD3-7D115B7BB976}" srcOrd="0" destOrd="0" presId="urn:microsoft.com/office/officeart/2005/8/layout/hierarchy3"/>
    <dgm:cxn modelId="{9F6DC0FB-D3DE-4DEC-A81F-234CF4498BC3}" srcId="{76669071-0F57-4563-B405-15312D4C54F1}" destId="{4ECAB33A-1D6F-4A31-A510-29F83D589661}" srcOrd="2" destOrd="0" parTransId="{52C20080-91F5-4EB1-9BED-AB6D8C04EEE5}" sibTransId="{2DEC75DE-AC37-43EA-A4B1-010D3193BDE5}"/>
    <dgm:cxn modelId="{008DDBFB-DFBA-41BF-9A61-0F52122CE114}" type="presOf" srcId="{673A9BFE-5E2E-446D-92BB-7093E9570CFC}" destId="{39AE7341-334F-44AC-9E69-8F46A8011BEA}" srcOrd="0" destOrd="0" presId="urn:microsoft.com/office/officeart/2005/8/layout/hierarchy3"/>
    <dgm:cxn modelId="{5635BAA3-2E86-4853-A7C3-3B4BDBF5379F}" type="presParOf" srcId="{DA860B8C-46A4-49C2-809B-570F0B8ECF9D}" destId="{F2A15E5F-9AE5-404D-B824-FC401238DACB}" srcOrd="0" destOrd="0" presId="urn:microsoft.com/office/officeart/2005/8/layout/hierarchy3"/>
    <dgm:cxn modelId="{050C2E1C-FC9C-4FAC-B6EF-D071988CE50B}" type="presParOf" srcId="{F2A15E5F-9AE5-404D-B824-FC401238DACB}" destId="{1A439EAF-8D88-4397-94B7-879F67B97757}" srcOrd="0" destOrd="0" presId="urn:microsoft.com/office/officeart/2005/8/layout/hierarchy3"/>
    <dgm:cxn modelId="{0E9F80B7-99E7-4AAF-B80F-609766C1EC9D}" type="presParOf" srcId="{1A439EAF-8D88-4397-94B7-879F67B97757}" destId="{EC03518E-4880-4AFC-9BB8-FAE895CE3293}" srcOrd="0" destOrd="0" presId="urn:microsoft.com/office/officeart/2005/8/layout/hierarchy3"/>
    <dgm:cxn modelId="{6A770EA6-091B-4F39-8D06-27787CFE90F3}" type="presParOf" srcId="{1A439EAF-8D88-4397-94B7-879F67B97757}" destId="{78D4DA6E-CD7A-4C18-AEBC-0D6A8FF0B38A}" srcOrd="1" destOrd="0" presId="urn:microsoft.com/office/officeart/2005/8/layout/hierarchy3"/>
    <dgm:cxn modelId="{4E94C684-FCB8-484E-80EC-0F6639FA5945}" type="presParOf" srcId="{F2A15E5F-9AE5-404D-B824-FC401238DACB}" destId="{9E9A9079-DF1D-4499-96E4-8E1D85F3290A}" srcOrd="1" destOrd="0" presId="urn:microsoft.com/office/officeart/2005/8/layout/hierarchy3"/>
    <dgm:cxn modelId="{7E4B039C-5B18-4B69-83DC-B612301ECEB4}" type="presParOf" srcId="{9E9A9079-DF1D-4499-96E4-8E1D85F3290A}" destId="{B8EEAD33-76BB-427B-8559-4B8F203F0911}" srcOrd="0" destOrd="0" presId="urn:microsoft.com/office/officeart/2005/8/layout/hierarchy3"/>
    <dgm:cxn modelId="{0FE62C5E-0675-4052-8D90-D51E8057ED81}" type="presParOf" srcId="{9E9A9079-DF1D-4499-96E4-8E1D85F3290A}" destId="{0000EEE6-3007-4CAA-9555-18AEBA6E59CC}" srcOrd="1" destOrd="0" presId="urn:microsoft.com/office/officeart/2005/8/layout/hierarchy3"/>
    <dgm:cxn modelId="{80C328A6-FFB0-4FEE-B276-B2DC62A39154}" type="presParOf" srcId="{9E9A9079-DF1D-4499-96E4-8E1D85F3290A}" destId="{D2624667-0133-4E08-AE33-029685A3BBB4}" srcOrd="2" destOrd="0" presId="urn:microsoft.com/office/officeart/2005/8/layout/hierarchy3"/>
    <dgm:cxn modelId="{9C87DF5A-A0F9-4A70-9E24-FA8FEE0522D3}" type="presParOf" srcId="{9E9A9079-DF1D-4499-96E4-8E1D85F3290A}" destId="{3DF0F6F1-6560-4FCA-ACF4-0CA5E952146F}" srcOrd="3" destOrd="0" presId="urn:microsoft.com/office/officeart/2005/8/layout/hierarchy3"/>
    <dgm:cxn modelId="{B9C4FC73-F9EB-4AB4-974C-F0C3CA116F6B}" type="presParOf" srcId="{9E9A9079-DF1D-4499-96E4-8E1D85F3290A}" destId="{AD2F4418-59CE-4008-90FA-A8AE49FFDB5E}" srcOrd="4" destOrd="0" presId="urn:microsoft.com/office/officeart/2005/8/layout/hierarchy3"/>
    <dgm:cxn modelId="{DFA96204-3F65-4BFF-B8FD-2CA79D191B5B}" type="presParOf" srcId="{9E9A9079-DF1D-4499-96E4-8E1D85F3290A}" destId="{4472EA35-863A-47A7-A334-E3091EE9AACA}" srcOrd="5" destOrd="0" presId="urn:microsoft.com/office/officeart/2005/8/layout/hierarchy3"/>
    <dgm:cxn modelId="{DAF8D0FD-0D97-4164-B30D-921DBE743AA4}" type="presParOf" srcId="{9E9A9079-DF1D-4499-96E4-8E1D85F3290A}" destId="{6A506534-96EE-4DA3-AAD3-7D115B7BB976}" srcOrd="6" destOrd="0" presId="urn:microsoft.com/office/officeart/2005/8/layout/hierarchy3"/>
    <dgm:cxn modelId="{E9FA4E5E-723B-46AA-94B7-506B365D752B}" type="presParOf" srcId="{9E9A9079-DF1D-4499-96E4-8E1D85F3290A}" destId="{A0F05555-D6E2-46E3-B46A-98DE62F659CA}" srcOrd="7" destOrd="0" presId="urn:microsoft.com/office/officeart/2005/8/layout/hierarchy3"/>
    <dgm:cxn modelId="{D6FC407B-8E10-4266-ABC9-46AFDFF16DA3}" type="presParOf" srcId="{9E9A9079-DF1D-4499-96E4-8E1D85F3290A}" destId="{783634EF-00F8-4535-86C5-F47EF5C81B96}" srcOrd="8" destOrd="0" presId="urn:microsoft.com/office/officeart/2005/8/layout/hierarchy3"/>
    <dgm:cxn modelId="{F4340BF8-3B9F-4085-9129-387D095E195E}" type="presParOf" srcId="{9E9A9079-DF1D-4499-96E4-8E1D85F3290A}" destId="{E33716A0-8E4C-4CBE-88E1-967A504E9D96}" srcOrd="9" destOrd="0" presId="urn:microsoft.com/office/officeart/2005/8/layout/hierarchy3"/>
    <dgm:cxn modelId="{A347CED6-3077-454D-BB34-BE8D73C44B2E}" type="presParOf" srcId="{DA860B8C-46A4-49C2-809B-570F0B8ECF9D}" destId="{1670389B-EF42-465A-BB20-C597D454F24F}" srcOrd="1" destOrd="0" presId="urn:microsoft.com/office/officeart/2005/8/layout/hierarchy3"/>
    <dgm:cxn modelId="{9EA406AA-E47E-4674-BBB0-A57A46F0CF07}" type="presParOf" srcId="{1670389B-EF42-465A-BB20-C597D454F24F}" destId="{2A767C22-EDEA-4897-966F-7093BBBD76E0}" srcOrd="0" destOrd="0" presId="urn:microsoft.com/office/officeart/2005/8/layout/hierarchy3"/>
    <dgm:cxn modelId="{57FBE1B4-F75E-4B2E-B084-418FDECA6433}" type="presParOf" srcId="{2A767C22-EDEA-4897-966F-7093BBBD76E0}" destId="{39AE7341-334F-44AC-9E69-8F46A8011BEA}" srcOrd="0" destOrd="0" presId="urn:microsoft.com/office/officeart/2005/8/layout/hierarchy3"/>
    <dgm:cxn modelId="{178C83DB-2BB1-46B3-BB9C-5A63C834D2DC}" type="presParOf" srcId="{2A767C22-EDEA-4897-966F-7093BBBD76E0}" destId="{1F13AE73-8ED7-4104-B91D-017C1BDCFEB4}" srcOrd="1" destOrd="0" presId="urn:microsoft.com/office/officeart/2005/8/layout/hierarchy3"/>
    <dgm:cxn modelId="{847896D3-E234-4EAE-9016-D0FB9391C6CE}" type="presParOf" srcId="{1670389B-EF42-465A-BB20-C597D454F24F}" destId="{90EBEFF6-BA64-4999-81FD-77D556D14040}" srcOrd="1" destOrd="0" presId="urn:microsoft.com/office/officeart/2005/8/layout/hierarchy3"/>
    <dgm:cxn modelId="{BED87979-8BEB-40EC-87DB-EF198EC6F65A}" type="presParOf" srcId="{90EBEFF6-BA64-4999-81FD-77D556D14040}" destId="{11379488-5B48-4FD2-9D48-82AB308552A2}" srcOrd="0" destOrd="0" presId="urn:microsoft.com/office/officeart/2005/8/layout/hierarchy3"/>
    <dgm:cxn modelId="{AEEBA679-6300-42AD-AFF1-E47BF3783EB3}" type="presParOf" srcId="{90EBEFF6-BA64-4999-81FD-77D556D14040}" destId="{1509FDAC-FE5F-4D11-B5D6-0DE8F9ACE7DF}" srcOrd="1" destOrd="0" presId="urn:microsoft.com/office/officeart/2005/8/layout/hierarchy3"/>
    <dgm:cxn modelId="{FD689181-A809-4069-83CB-C336B9BAD601}" type="presParOf" srcId="{90EBEFF6-BA64-4999-81FD-77D556D14040}" destId="{42474D97-F9D2-4C05-AD2F-7F843D2EF0B7}" srcOrd="2" destOrd="0" presId="urn:microsoft.com/office/officeart/2005/8/layout/hierarchy3"/>
    <dgm:cxn modelId="{346AB9C4-7684-4EB8-9EF8-A919D6B3A0B0}" type="presParOf" srcId="{90EBEFF6-BA64-4999-81FD-77D556D14040}" destId="{9A0DD0FF-50F5-4D3E-89B0-F03EFF70FEEC}" srcOrd="3" destOrd="0" presId="urn:microsoft.com/office/officeart/2005/8/layout/hierarchy3"/>
    <dgm:cxn modelId="{8B0C5382-64D2-4315-A0D0-645F5DC6E921}" type="presParOf" srcId="{90EBEFF6-BA64-4999-81FD-77D556D14040}" destId="{84F40FAB-0744-40A8-8437-613F2C2E7CE9}" srcOrd="4" destOrd="0" presId="urn:microsoft.com/office/officeart/2005/8/layout/hierarchy3"/>
    <dgm:cxn modelId="{A89BA708-BCA2-4961-810D-E89A775654D4}" type="presParOf" srcId="{90EBEFF6-BA64-4999-81FD-77D556D14040}" destId="{DB5219DF-BE0A-4261-92A1-CCA2A53380E5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F9B156-55A3-4428-9286-658715C12AD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669071-0F57-4563-B405-15312D4C54F1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5FE022FB-910F-424A-AFC0-BC966CEE07F0}" type="parTrans" cxnId="{41C8525B-71B7-48F6-BFED-61F49B306BE6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2D66DF-51E2-4F40-B609-1AFBA05721A2}" type="sibTrans" cxnId="{41C8525B-71B7-48F6-BFED-61F49B306BE6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7AE3E-9E70-4722-9CDF-139F33D37D94}">
      <dgm:prSet phldrT="[Текст]" custT="1"/>
      <dgm:spPr>
        <a:ln>
          <a:solidFill>
            <a:srgbClr val="008080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местного бюджета осуществляют участники бюджетного процесса в Кушвинском городском округе</a:t>
          </a:r>
        </a:p>
      </dgm:t>
    </dgm:pt>
    <dgm:pt modelId="{D07EFCEC-6B45-4E51-BD30-17638322B067}" type="parTrans" cxnId="{A105D5E4-085D-4F23-9292-5C99977EF1C1}">
      <dgm:prSet/>
      <dgm:spPr>
        <a:ln>
          <a:solidFill>
            <a:srgbClr val="008080"/>
          </a:solidFill>
        </a:ln>
      </dgm:spPr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E68BE8-22C0-49DD-BDD5-7FDD8EE0FA43}" type="sibTrans" cxnId="{A105D5E4-085D-4F23-9292-5C99977EF1C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A9BFE-5E2E-446D-92BB-7093E9570CFC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9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Составление, рассмотрение и утверждение бюджетной отчетности</a:t>
          </a:r>
        </a:p>
      </dgm:t>
    </dgm:pt>
    <dgm:pt modelId="{F2B7766F-16D7-4F54-91FF-D596300C9FA1}" type="parTrans" cxnId="{392364D2-769C-4891-B19A-DB4B79D5D6DF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53C18F-66D3-4599-B40E-EA5A7511259A}" type="sibTrans" cxnId="{392364D2-769C-4891-B19A-DB4B79D5D6DF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A659F3-2205-48CE-8ACF-406550F33AD2}">
      <dgm:prSet phldrT="[Текст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и рассмотрение участниками бюджетного процесса в Кушвинском городском округе бюджетной отчетности об исполнении местного бюджета</a:t>
          </a:r>
        </a:p>
      </dgm:t>
    </dgm:pt>
    <dgm:pt modelId="{8D1C2986-4526-4639-9E45-2BECC5E6E513}" type="parTrans" cxnId="{CE816524-A45C-488C-A9C6-411936931645}">
      <dgm:prSet/>
      <dgm:spPr>
        <a:ln>
          <a:solidFill>
            <a:schemeClr val="accent6"/>
          </a:solidFill>
        </a:ln>
      </dgm:spPr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06D22A-895D-45E3-A7FB-1E1F83DD709A}" type="sibTrans" cxnId="{CE816524-A45C-488C-A9C6-411936931645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860B8C-46A4-49C2-809B-570F0B8ECF9D}" type="pres">
      <dgm:prSet presAssocID="{D3F9B156-55A3-4428-9286-658715C12AD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A15E5F-9AE5-404D-B824-FC401238DACB}" type="pres">
      <dgm:prSet presAssocID="{76669071-0F57-4563-B405-15312D4C54F1}" presName="root" presStyleCnt="0"/>
      <dgm:spPr/>
    </dgm:pt>
    <dgm:pt modelId="{1A439EAF-8D88-4397-94B7-879F67B97757}" type="pres">
      <dgm:prSet presAssocID="{76669071-0F57-4563-B405-15312D4C54F1}" presName="rootComposite" presStyleCnt="0"/>
      <dgm:spPr/>
    </dgm:pt>
    <dgm:pt modelId="{EC03518E-4880-4AFC-9BB8-FAE895CE3293}" type="pres">
      <dgm:prSet presAssocID="{76669071-0F57-4563-B405-15312D4C54F1}" presName="rootText" presStyleLbl="node1" presStyleIdx="0" presStyleCnt="2" custLinFactNeighborX="22598" custLinFactNeighborY="1936"/>
      <dgm:spPr/>
    </dgm:pt>
    <dgm:pt modelId="{78D4DA6E-CD7A-4C18-AEBC-0D6A8FF0B38A}" type="pres">
      <dgm:prSet presAssocID="{76669071-0F57-4563-B405-15312D4C54F1}" presName="rootConnector" presStyleLbl="node1" presStyleIdx="0" presStyleCnt="2"/>
      <dgm:spPr/>
    </dgm:pt>
    <dgm:pt modelId="{9E9A9079-DF1D-4499-96E4-8E1D85F3290A}" type="pres">
      <dgm:prSet presAssocID="{76669071-0F57-4563-B405-15312D4C54F1}" presName="childShape" presStyleCnt="0"/>
      <dgm:spPr/>
    </dgm:pt>
    <dgm:pt modelId="{B8EEAD33-76BB-427B-8559-4B8F203F0911}" type="pres">
      <dgm:prSet presAssocID="{D07EFCEC-6B45-4E51-BD30-17638322B067}" presName="Name13" presStyleLbl="parChTrans1D2" presStyleIdx="0" presStyleCnt="2"/>
      <dgm:spPr/>
    </dgm:pt>
    <dgm:pt modelId="{0000EEE6-3007-4CAA-9555-18AEBA6E59CC}" type="pres">
      <dgm:prSet presAssocID="{A967AE3E-9E70-4722-9CDF-139F33D37D94}" presName="childText" presStyleLbl="bgAcc1" presStyleIdx="0" presStyleCnt="2" custLinFactNeighborX="25809" custLinFactNeighborY="-3369">
        <dgm:presLayoutVars>
          <dgm:bulletEnabled val="1"/>
        </dgm:presLayoutVars>
      </dgm:prSet>
      <dgm:spPr/>
    </dgm:pt>
    <dgm:pt modelId="{1670389B-EF42-465A-BB20-C597D454F24F}" type="pres">
      <dgm:prSet presAssocID="{673A9BFE-5E2E-446D-92BB-7093E9570CFC}" presName="root" presStyleCnt="0"/>
      <dgm:spPr/>
    </dgm:pt>
    <dgm:pt modelId="{2A767C22-EDEA-4897-966F-7093BBBD76E0}" type="pres">
      <dgm:prSet presAssocID="{673A9BFE-5E2E-446D-92BB-7093E9570CFC}" presName="rootComposite" presStyleCnt="0"/>
      <dgm:spPr/>
    </dgm:pt>
    <dgm:pt modelId="{39AE7341-334F-44AC-9E69-8F46A8011BEA}" type="pres">
      <dgm:prSet presAssocID="{673A9BFE-5E2E-446D-92BB-7093E9570CFC}" presName="rootText" presStyleLbl="node1" presStyleIdx="1" presStyleCnt="2" custLinFactNeighborX="5775" custLinFactNeighborY="795"/>
      <dgm:spPr/>
    </dgm:pt>
    <dgm:pt modelId="{1F13AE73-8ED7-4104-B91D-017C1BDCFEB4}" type="pres">
      <dgm:prSet presAssocID="{673A9BFE-5E2E-446D-92BB-7093E9570CFC}" presName="rootConnector" presStyleLbl="node1" presStyleIdx="1" presStyleCnt="2"/>
      <dgm:spPr/>
    </dgm:pt>
    <dgm:pt modelId="{90EBEFF6-BA64-4999-81FD-77D556D14040}" type="pres">
      <dgm:prSet presAssocID="{673A9BFE-5E2E-446D-92BB-7093E9570CFC}" presName="childShape" presStyleCnt="0"/>
      <dgm:spPr/>
    </dgm:pt>
    <dgm:pt modelId="{282E0DC3-F4C7-4BEC-8613-54744B6C33CE}" type="pres">
      <dgm:prSet presAssocID="{8D1C2986-4526-4639-9E45-2BECC5E6E513}" presName="Name13" presStyleLbl="parChTrans1D2" presStyleIdx="1" presStyleCnt="2"/>
      <dgm:spPr/>
    </dgm:pt>
    <dgm:pt modelId="{F5D28498-1A33-4843-A210-E59E11DFEB49}" type="pres">
      <dgm:prSet presAssocID="{15A659F3-2205-48CE-8ACF-406550F33AD2}" presName="childText" presStyleLbl="bgAcc1" presStyleIdx="1" presStyleCnt="2" custScaleY="153144">
        <dgm:presLayoutVars>
          <dgm:bulletEnabled val="1"/>
        </dgm:presLayoutVars>
      </dgm:prSet>
      <dgm:spPr/>
    </dgm:pt>
  </dgm:ptLst>
  <dgm:cxnLst>
    <dgm:cxn modelId="{AC485D0D-3384-4830-B333-6F293A68531E}" type="presOf" srcId="{76669071-0F57-4563-B405-15312D4C54F1}" destId="{78D4DA6E-CD7A-4C18-AEBC-0D6A8FF0B38A}" srcOrd="1" destOrd="0" presId="urn:microsoft.com/office/officeart/2005/8/layout/hierarchy3"/>
    <dgm:cxn modelId="{0A28F315-5CC2-450E-BFC6-00F3454E0000}" type="presOf" srcId="{15A659F3-2205-48CE-8ACF-406550F33AD2}" destId="{F5D28498-1A33-4843-A210-E59E11DFEB49}" srcOrd="0" destOrd="0" presId="urn:microsoft.com/office/officeart/2005/8/layout/hierarchy3"/>
    <dgm:cxn modelId="{CE816524-A45C-488C-A9C6-411936931645}" srcId="{673A9BFE-5E2E-446D-92BB-7093E9570CFC}" destId="{15A659F3-2205-48CE-8ACF-406550F33AD2}" srcOrd="0" destOrd="0" parTransId="{8D1C2986-4526-4639-9E45-2BECC5E6E513}" sibTransId="{6406D22A-895D-45E3-A7FB-1E1F83DD709A}"/>
    <dgm:cxn modelId="{41C8525B-71B7-48F6-BFED-61F49B306BE6}" srcId="{D3F9B156-55A3-4428-9286-658715C12AD2}" destId="{76669071-0F57-4563-B405-15312D4C54F1}" srcOrd="0" destOrd="0" parTransId="{5FE022FB-910F-424A-AFC0-BC966CEE07F0}" sibTransId="{062D66DF-51E2-4F40-B609-1AFBA05721A2}"/>
    <dgm:cxn modelId="{E27DB543-CBF3-44EA-9C80-991E374C1AD6}" type="presOf" srcId="{A967AE3E-9E70-4722-9CDF-139F33D37D94}" destId="{0000EEE6-3007-4CAA-9555-18AEBA6E59CC}" srcOrd="0" destOrd="0" presId="urn:microsoft.com/office/officeart/2005/8/layout/hierarchy3"/>
    <dgm:cxn modelId="{E8D48C4A-79D0-499F-A950-4D715B60C046}" type="presOf" srcId="{D07EFCEC-6B45-4E51-BD30-17638322B067}" destId="{B8EEAD33-76BB-427B-8559-4B8F203F0911}" srcOrd="0" destOrd="0" presId="urn:microsoft.com/office/officeart/2005/8/layout/hierarchy3"/>
    <dgm:cxn modelId="{422F0678-A83D-4D76-AC52-18FAD865586A}" type="presOf" srcId="{673A9BFE-5E2E-446D-92BB-7093E9570CFC}" destId="{1F13AE73-8ED7-4104-B91D-017C1BDCFEB4}" srcOrd="1" destOrd="0" presId="urn:microsoft.com/office/officeart/2005/8/layout/hierarchy3"/>
    <dgm:cxn modelId="{9A49A2B0-C7C0-4A3D-B81F-43D53E7EFC1E}" type="presOf" srcId="{76669071-0F57-4563-B405-15312D4C54F1}" destId="{EC03518E-4880-4AFC-9BB8-FAE895CE3293}" srcOrd="0" destOrd="0" presId="urn:microsoft.com/office/officeart/2005/8/layout/hierarchy3"/>
    <dgm:cxn modelId="{8A0C6ECE-601F-427D-80E9-AB8519365587}" type="presOf" srcId="{D3F9B156-55A3-4428-9286-658715C12AD2}" destId="{DA860B8C-46A4-49C2-809B-570F0B8ECF9D}" srcOrd="0" destOrd="0" presId="urn:microsoft.com/office/officeart/2005/8/layout/hierarchy3"/>
    <dgm:cxn modelId="{392364D2-769C-4891-B19A-DB4B79D5D6DF}" srcId="{D3F9B156-55A3-4428-9286-658715C12AD2}" destId="{673A9BFE-5E2E-446D-92BB-7093E9570CFC}" srcOrd="1" destOrd="0" parTransId="{F2B7766F-16D7-4F54-91FF-D596300C9FA1}" sibTransId="{3B53C18F-66D3-4599-B40E-EA5A7511259A}"/>
    <dgm:cxn modelId="{7207C3D8-FBE1-40C8-9384-A7238B14EA3D}" type="presOf" srcId="{8D1C2986-4526-4639-9E45-2BECC5E6E513}" destId="{282E0DC3-F4C7-4BEC-8613-54744B6C33CE}" srcOrd="0" destOrd="0" presId="urn:microsoft.com/office/officeart/2005/8/layout/hierarchy3"/>
    <dgm:cxn modelId="{A105D5E4-085D-4F23-9292-5C99977EF1C1}" srcId="{76669071-0F57-4563-B405-15312D4C54F1}" destId="{A967AE3E-9E70-4722-9CDF-139F33D37D94}" srcOrd="0" destOrd="0" parTransId="{D07EFCEC-6B45-4E51-BD30-17638322B067}" sibTransId="{41E68BE8-22C0-49DD-BDD5-7FDD8EE0FA43}"/>
    <dgm:cxn modelId="{008DDBFB-DFBA-41BF-9A61-0F52122CE114}" type="presOf" srcId="{673A9BFE-5E2E-446D-92BB-7093E9570CFC}" destId="{39AE7341-334F-44AC-9E69-8F46A8011BEA}" srcOrd="0" destOrd="0" presId="urn:microsoft.com/office/officeart/2005/8/layout/hierarchy3"/>
    <dgm:cxn modelId="{5635BAA3-2E86-4853-A7C3-3B4BDBF5379F}" type="presParOf" srcId="{DA860B8C-46A4-49C2-809B-570F0B8ECF9D}" destId="{F2A15E5F-9AE5-404D-B824-FC401238DACB}" srcOrd="0" destOrd="0" presId="urn:microsoft.com/office/officeart/2005/8/layout/hierarchy3"/>
    <dgm:cxn modelId="{050C2E1C-FC9C-4FAC-B6EF-D071988CE50B}" type="presParOf" srcId="{F2A15E5F-9AE5-404D-B824-FC401238DACB}" destId="{1A439EAF-8D88-4397-94B7-879F67B97757}" srcOrd="0" destOrd="0" presId="urn:microsoft.com/office/officeart/2005/8/layout/hierarchy3"/>
    <dgm:cxn modelId="{0E9F80B7-99E7-4AAF-B80F-609766C1EC9D}" type="presParOf" srcId="{1A439EAF-8D88-4397-94B7-879F67B97757}" destId="{EC03518E-4880-4AFC-9BB8-FAE895CE3293}" srcOrd="0" destOrd="0" presId="urn:microsoft.com/office/officeart/2005/8/layout/hierarchy3"/>
    <dgm:cxn modelId="{6A770EA6-091B-4F39-8D06-27787CFE90F3}" type="presParOf" srcId="{1A439EAF-8D88-4397-94B7-879F67B97757}" destId="{78D4DA6E-CD7A-4C18-AEBC-0D6A8FF0B38A}" srcOrd="1" destOrd="0" presId="urn:microsoft.com/office/officeart/2005/8/layout/hierarchy3"/>
    <dgm:cxn modelId="{4E94C684-FCB8-484E-80EC-0F6639FA5945}" type="presParOf" srcId="{F2A15E5F-9AE5-404D-B824-FC401238DACB}" destId="{9E9A9079-DF1D-4499-96E4-8E1D85F3290A}" srcOrd="1" destOrd="0" presId="urn:microsoft.com/office/officeart/2005/8/layout/hierarchy3"/>
    <dgm:cxn modelId="{7E4B039C-5B18-4B69-83DC-B612301ECEB4}" type="presParOf" srcId="{9E9A9079-DF1D-4499-96E4-8E1D85F3290A}" destId="{B8EEAD33-76BB-427B-8559-4B8F203F0911}" srcOrd="0" destOrd="0" presId="urn:microsoft.com/office/officeart/2005/8/layout/hierarchy3"/>
    <dgm:cxn modelId="{0FE62C5E-0675-4052-8D90-D51E8057ED81}" type="presParOf" srcId="{9E9A9079-DF1D-4499-96E4-8E1D85F3290A}" destId="{0000EEE6-3007-4CAA-9555-18AEBA6E59CC}" srcOrd="1" destOrd="0" presId="urn:microsoft.com/office/officeart/2005/8/layout/hierarchy3"/>
    <dgm:cxn modelId="{A347CED6-3077-454D-BB34-BE8D73C44B2E}" type="presParOf" srcId="{DA860B8C-46A4-49C2-809B-570F0B8ECF9D}" destId="{1670389B-EF42-465A-BB20-C597D454F24F}" srcOrd="1" destOrd="0" presId="urn:microsoft.com/office/officeart/2005/8/layout/hierarchy3"/>
    <dgm:cxn modelId="{9EA406AA-E47E-4674-BBB0-A57A46F0CF07}" type="presParOf" srcId="{1670389B-EF42-465A-BB20-C597D454F24F}" destId="{2A767C22-EDEA-4897-966F-7093BBBD76E0}" srcOrd="0" destOrd="0" presId="urn:microsoft.com/office/officeart/2005/8/layout/hierarchy3"/>
    <dgm:cxn modelId="{57FBE1B4-F75E-4B2E-B084-418FDECA6433}" type="presParOf" srcId="{2A767C22-EDEA-4897-966F-7093BBBD76E0}" destId="{39AE7341-334F-44AC-9E69-8F46A8011BEA}" srcOrd="0" destOrd="0" presId="urn:microsoft.com/office/officeart/2005/8/layout/hierarchy3"/>
    <dgm:cxn modelId="{178C83DB-2BB1-46B3-BB9C-5A63C834D2DC}" type="presParOf" srcId="{2A767C22-EDEA-4897-966F-7093BBBD76E0}" destId="{1F13AE73-8ED7-4104-B91D-017C1BDCFEB4}" srcOrd="1" destOrd="0" presId="urn:microsoft.com/office/officeart/2005/8/layout/hierarchy3"/>
    <dgm:cxn modelId="{847896D3-E234-4EAE-9016-D0FB9391C6CE}" type="presParOf" srcId="{1670389B-EF42-465A-BB20-C597D454F24F}" destId="{90EBEFF6-BA64-4999-81FD-77D556D14040}" srcOrd="1" destOrd="0" presId="urn:microsoft.com/office/officeart/2005/8/layout/hierarchy3"/>
    <dgm:cxn modelId="{5C295121-9919-4671-9C4E-0B2CCA174D95}" type="presParOf" srcId="{90EBEFF6-BA64-4999-81FD-77D556D14040}" destId="{282E0DC3-F4C7-4BEC-8613-54744B6C33CE}" srcOrd="0" destOrd="0" presId="urn:microsoft.com/office/officeart/2005/8/layout/hierarchy3"/>
    <dgm:cxn modelId="{CFFA198E-1FCD-4BAD-A034-80266A372274}" type="presParOf" srcId="{90EBEFF6-BA64-4999-81FD-77D556D14040}" destId="{F5D28498-1A33-4843-A210-E59E11DFEB49}" srcOrd="1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FDB138-7C38-47DB-8466-1BFEB77E84C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E0FE0E-FC35-40D5-9C6D-D9B7E224AE97}">
      <dgm:prSet phldrT="[Текст]" custT="1"/>
      <dgm:spPr>
        <a:solidFill>
          <a:srgbClr val="CC3300"/>
        </a:solidFill>
      </dgm:spPr>
      <dgm:t>
        <a:bodyPr/>
        <a:lstStyle/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за исполнением бюджета</a:t>
          </a:r>
        </a:p>
      </dgm:t>
    </dgm:pt>
    <dgm:pt modelId="{1AE819A6-F68A-4A5D-A042-E6EFF3FFB28B}" type="parTrans" cxnId="{419A7197-54BD-4BCA-8CA7-97113DB9A69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8F9D41-1BF4-47D8-931F-BB0E8A0E8F4F}" type="sibTrans" cxnId="{419A7197-54BD-4BCA-8CA7-97113DB9A69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DBACA2-9166-45B3-85A3-1E45B65C02EE}">
      <dgm:prSet custT="1"/>
      <dgm:spPr>
        <a:ln>
          <a:solidFill>
            <a:srgbClr val="CC3300"/>
          </a:solidFill>
        </a:ln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за формированием и использованием финансовых ресурсов Кушвинского городского округа</a:t>
          </a:r>
        </a:p>
      </dgm:t>
    </dgm:pt>
    <dgm:pt modelId="{ADC7F790-95BD-4F22-B28E-1E9667027C26}" type="parTrans" cxnId="{95C610BF-7198-4FF2-BFE8-67814C139FE6}">
      <dgm:prSet/>
      <dgm:spPr>
        <a:ln>
          <a:solidFill>
            <a:srgbClr val="CC3300"/>
          </a:solidFill>
        </a:ln>
      </dgm:spPr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CC417-57C8-4C35-AD15-89DA3129C845}" type="sibTrans" cxnId="{95C610BF-7198-4FF2-BFE8-67814C139FE6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91428-AB7D-4341-9D32-62C8AADD3CA5}" type="pres">
      <dgm:prSet presAssocID="{03FDB138-7C38-47DB-8466-1BFEB77E84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A2AA75-B138-4480-9347-B6FD8ACA3879}" type="pres">
      <dgm:prSet presAssocID="{CDE0FE0E-FC35-40D5-9C6D-D9B7E224AE97}" presName="root" presStyleCnt="0"/>
      <dgm:spPr/>
    </dgm:pt>
    <dgm:pt modelId="{75450E1A-F476-4439-B315-4723637CE973}" type="pres">
      <dgm:prSet presAssocID="{CDE0FE0E-FC35-40D5-9C6D-D9B7E224AE97}" presName="rootComposite" presStyleCnt="0"/>
      <dgm:spPr/>
    </dgm:pt>
    <dgm:pt modelId="{4EA36F54-C139-4F89-A9A5-B0F7C02FA1AD}" type="pres">
      <dgm:prSet presAssocID="{CDE0FE0E-FC35-40D5-9C6D-D9B7E224AE97}" presName="rootText" presStyleLbl="node1" presStyleIdx="0" presStyleCnt="1" custLinFactNeighborX="1189" custLinFactNeighborY="1189"/>
      <dgm:spPr/>
    </dgm:pt>
    <dgm:pt modelId="{E56E3955-E28C-4A10-AA17-A5C807D64190}" type="pres">
      <dgm:prSet presAssocID="{CDE0FE0E-FC35-40D5-9C6D-D9B7E224AE97}" presName="rootConnector" presStyleLbl="node1" presStyleIdx="0" presStyleCnt="1"/>
      <dgm:spPr/>
    </dgm:pt>
    <dgm:pt modelId="{A4DA3F26-865B-47E5-A3F0-4F4E713DD3A2}" type="pres">
      <dgm:prSet presAssocID="{CDE0FE0E-FC35-40D5-9C6D-D9B7E224AE97}" presName="childShape" presStyleCnt="0"/>
      <dgm:spPr/>
    </dgm:pt>
    <dgm:pt modelId="{850740C3-C386-49CD-8013-13F470174C14}" type="pres">
      <dgm:prSet presAssocID="{ADC7F790-95BD-4F22-B28E-1E9667027C26}" presName="Name13" presStyleLbl="parChTrans1D2" presStyleIdx="0" presStyleCnt="1"/>
      <dgm:spPr/>
    </dgm:pt>
    <dgm:pt modelId="{37FD0238-C577-45F5-B545-49C20D288BA4}" type="pres">
      <dgm:prSet presAssocID="{BADBACA2-9166-45B3-85A3-1E45B65C02EE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B5627F07-AA01-4C45-A148-1D4639ED62C7}" type="presOf" srcId="{ADC7F790-95BD-4F22-B28E-1E9667027C26}" destId="{850740C3-C386-49CD-8013-13F470174C14}" srcOrd="0" destOrd="0" presId="urn:microsoft.com/office/officeart/2005/8/layout/hierarchy3"/>
    <dgm:cxn modelId="{2F0FCF36-8ACD-49C5-9E10-ED2C990E9D58}" type="presOf" srcId="{CDE0FE0E-FC35-40D5-9C6D-D9B7E224AE97}" destId="{E56E3955-E28C-4A10-AA17-A5C807D64190}" srcOrd="1" destOrd="0" presId="urn:microsoft.com/office/officeart/2005/8/layout/hierarchy3"/>
    <dgm:cxn modelId="{D5FF563D-4A13-4787-B323-FBEE701C25BF}" type="presOf" srcId="{BADBACA2-9166-45B3-85A3-1E45B65C02EE}" destId="{37FD0238-C577-45F5-B545-49C20D288BA4}" srcOrd="0" destOrd="0" presId="urn:microsoft.com/office/officeart/2005/8/layout/hierarchy3"/>
    <dgm:cxn modelId="{419A7197-54BD-4BCA-8CA7-97113DB9A691}" srcId="{03FDB138-7C38-47DB-8466-1BFEB77E84C7}" destId="{CDE0FE0E-FC35-40D5-9C6D-D9B7E224AE97}" srcOrd="0" destOrd="0" parTransId="{1AE819A6-F68A-4A5D-A042-E6EFF3FFB28B}" sibTransId="{218F9D41-1BF4-47D8-931F-BB0E8A0E8F4F}"/>
    <dgm:cxn modelId="{4CE2E1AE-8ADF-4FB6-928A-31582F4BCC5A}" type="presOf" srcId="{CDE0FE0E-FC35-40D5-9C6D-D9B7E224AE97}" destId="{4EA36F54-C139-4F89-A9A5-B0F7C02FA1AD}" srcOrd="0" destOrd="0" presId="urn:microsoft.com/office/officeart/2005/8/layout/hierarchy3"/>
    <dgm:cxn modelId="{95C610BF-7198-4FF2-BFE8-67814C139FE6}" srcId="{CDE0FE0E-FC35-40D5-9C6D-D9B7E224AE97}" destId="{BADBACA2-9166-45B3-85A3-1E45B65C02EE}" srcOrd="0" destOrd="0" parTransId="{ADC7F790-95BD-4F22-B28E-1E9667027C26}" sibTransId="{ECDCC417-57C8-4C35-AD15-89DA3129C845}"/>
    <dgm:cxn modelId="{F9D715D8-695F-44A9-BD9C-8245D005E59D}" type="presOf" srcId="{03FDB138-7C38-47DB-8466-1BFEB77E84C7}" destId="{B7091428-AB7D-4341-9D32-62C8AADD3CA5}" srcOrd="0" destOrd="0" presId="urn:microsoft.com/office/officeart/2005/8/layout/hierarchy3"/>
    <dgm:cxn modelId="{1B27A0CB-A761-4756-9DF9-E2A967B71548}" type="presParOf" srcId="{B7091428-AB7D-4341-9D32-62C8AADD3CA5}" destId="{B7A2AA75-B138-4480-9347-B6FD8ACA3879}" srcOrd="0" destOrd="0" presId="urn:microsoft.com/office/officeart/2005/8/layout/hierarchy3"/>
    <dgm:cxn modelId="{9454746A-595E-42AC-B6E1-E90952157FF4}" type="presParOf" srcId="{B7A2AA75-B138-4480-9347-B6FD8ACA3879}" destId="{75450E1A-F476-4439-B315-4723637CE973}" srcOrd="0" destOrd="0" presId="urn:microsoft.com/office/officeart/2005/8/layout/hierarchy3"/>
    <dgm:cxn modelId="{E0E59205-21E4-42EF-A18A-193D44658D5E}" type="presParOf" srcId="{75450E1A-F476-4439-B315-4723637CE973}" destId="{4EA36F54-C139-4F89-A9A5-B0F7C02FA1AD}" srcOrd="0" destOrd="0" presId="urn:microsoft.com/office/officeart/2005/8/layout/hierarchy3"/>
    <dgm:cxn modelId="{F9E93315-9B27-4744-AFE9-D5D76E7A18C6}" type="presParOf" srcId="{75450E1A-F476-4439-B315-4723637CE973}" destId="{E56E3955-E28C-4A10-AA17-A5C807D64190}" srcOrd="1" destOrd="0" presId="urn:microsoft.com/office/officeart/2005/8/layout/hierarchy3"/>
    <dgm:cxn modelId="{D80C4AC1-7F17-412B-AADA-DE87F9FCE929}" type="presParOf" srcId="{B7A2AA75-B138-4480-9347-B6FD8ACA3879}" destId="{A4DA3F26-865B-47E5-A3F0-4F4E713DD3A2}" srcOrd="1" destOrd="0" presId="urn:microsoft.com/office/officeart/2005/8/layout/hierarchy3"/>
    <dgm:cxn modelId="{725CB689-2B58-4570-A5C5-B129DE07261E}" type="presParOf" srcId="{A4DA3F26-865B-47E5-A3F0-4F4E713DD3A2}" destId="{850740C3-C386-49CD-8013-13F470174C14}" srcOrd="0" destOrd="0" presId="urn:microsoft.com/office/officeart/2005/8/layout/hierarchy3"/>
    <dgm:cxn modelId="{19553FF8-FE63-4BC1-B698-239D2FCBFE45}" type="presParOf" srcId="{A4DA3F26-865B-47E5-A3F0-4F4E713DD3A2}" destId="{37FD0238-C577-45F5-B545-49C20D288BA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4BCD9B-E83D-4F83-960D-B2483BD01A15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1C85EB0-8E08-4179-9E87-97149805F474}">
      <dgm:prSet phldrT="[Текст]" custT="1"/>
      <dgm:spPr/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Финансовый орган – функциональный орган администрации – Финансовое управление в КГО</a:t>
          </a:r>
        </a:p>
      </dgm:t>
    </dgm:pt>
    <dgm:pt modelId="{499E4C19-B0C2-4A39-8E1F-E6CC1EC79E69}" type="parTrans" cxnId="{6141D722-68FA-4863-A7A7-4EAA4AA0A2AA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97DA30-D7FB-4219-9161-3B9EBFFE6D84}" type="sibTrans" cxnId="{6141D722-68FA-4863-A7A7-4EAA4AA0A2AA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30F3F-E604-43A2-A47D-6CC5223DA63D}">
      <dgm:prSet phldrT="[Текст]" custT="1"/>
      <dgm:spPr/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Главные распорядители (распорядители) средств местного бюджета</a:t>
          </a:r>
        </a:p>
      </dgm:t>
    </dgm:pt>
    <dgm:pt modelId="{1512280D-DA70-4BD9-B8F0-ED6FC66ECC25}" type="parTrans" cxnId="{BD424254-3F1A-4118-9669-128396BC6CAB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63F867-D4E5-4961-9E9B-247C00DC9DFC}" type="sibTrans" cxnId="{BD424254-3F1A-4118-9669-128396BC6CAB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19DACB-FDFC-4BA2-BD1F-8B04A45EF179}">
      <dgm:prSet phldrT="[Текст]" custT="1"/>
      <dgm:spPr>
        <a:solidFill>
          <a:srgbClr val="FFCC00"/>
        </a:solidFill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местного бюджета</a:t>
          </a:r>
        </a:p>
      </dgm:t>
    </dgm:pt>
    <dgm:pt modelId="{CBE46406-716A-435F-89E4-DE6069C0FEC6}" type="parTrans" cxnId="{418DFC53-1494-4102-862E-2584CD9DAE59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135365-4354-4C10-96B5-FCB136F4299B}" type="sibTrans" cxnId="{418DFC53-1494-4102-862E-2584CD9DAE59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2B1FE2-1283-47BA-9050-B555413E9708}">
      <dgm:prSet phldrT="[Текст]" custT="1"/>
      <dgm:spPr/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Получатели средств местного бюджета</a:t>
          </a:r>
        </a:p>
      </dgm:t>
    </dgm:pt>
    <dgm:pt modelId="{EB31F6C0-ADB0-4E8A-BDAC-42F28C26569A}" type="parTrans" cxnId="{AF62C01A-F443-4933-9B18-E8FCDF46143E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6EC798-9409-4797-BB4F-F6BD1D6A5EC8}" type="sibTrans" cxnId="{AF62C01A-F443-4933-9B18-E8FCDF46143E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E3F017-4219-4A46-ABEC-EFE52B29FFCC}">
      <dgm:prSet custT="1"/>
      <dgm:spPr/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Представительный орган КГО – </a:t>
          </a:r>
        </a:p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 Дума КГО</a:t>
          </a:r>
        </a:p>
      </dgm:t>
    </dgm:pt>
    <dgm:pt modelId="{5F9CAEF9-6C39-4294-9A54-7C690363257A}" type="parTrans" cxnId="{0F27CBA5-A791-44AD-952E-FB558535C4E9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5D0BE3-8F75-494A-B54D-41C377A33D22}" type="sibTrans" cxnId="{0F27CBA5-A791-44AD-952E-FB558535C4E9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E00EF7-7BC5-45F6-96D9-20DEEF130B35}">
      <dgm:prSet custT="1"/>
      <dgm:spPr/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Высшее должностное лицо МО – Глава КГО</a:t>
          </a:r>
        </a:p>
      </dgm:t>
    </dgm:pt>
    <dgm:pt modelId="{11E5DDAF-46E9-4A21-94BF-A2F127D36246}" type="parTrans" cxnId="{0DED7C25-E6D7-461F-B4DB-AF34CEF8186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5EED9-AA9B-41FD-AAEB-B10AD12653E4}" type="sibTrans" cxnId="{0DED7C25-E6D7-461F-B4DB-AF34CEF81861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2191F-9990-4730-B642-C6241C0C4250}">
      <dgm:prSet custT="1"/>
      <dgm:spPr>
        <a:solidFill>
          <a:srgbClr val="FFCC00"/>
        </a:solidFill>
      </dgm:spPr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Исполнительно-распорядительный орган КГО – администрация КГО</a:t>
          </a:r>
        </a:p>
      </dgm:t>
    </dgm:pt>
    <dgm:pt modelId="{47B70825-841D-4AB1-B535-83A72E632768}" type="parTrans" cxnId="{92B85674-CE3B-4C3E-B226-461F6A56252B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6B9F5C-872D-4271-966F-94BA6965CD6E}" type="sibTrans" cxnId="{92B85674-CE3B-4C3E-B226-461F6A56252B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0C733-9A78-4471-87E7-B686AF3B5568}">
      <dgm:prSet custT="1"/>
      <dgm:spPr/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Главные администраторы (администраторы) доходов местного бюджета</a:t>
          </a:r>
        </a:p>
      </dgm:t>
    </dgm:pt>
    <dgm:pt modelId="{9DC13B0E-13DA-4264-87D6-D9F26D4EAB6A}" type="parTrans" cxnId="{FB7FCFA2-E34F-4CD7-9EB1-6CFD7A4F5664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0EFA6D-2ABF-4B20-84E6-8BB6D71E0BD2}" type="sibTrans" cxnId="{FB7FCFA2-E34F-4CD7-9EB1-6CFD7A4F5664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52F4BB-1E9C-46CB-B755-21184EE74223}">
      <dgm:prSet custT="1"/>
      <dgm:spPr/>
      <dgm:t>
        <a:bodyPr/>
        <a:lstStyle/>
        <a:p>
          <a:r>
            <a:rPr lang="ru-RU" sz="8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 внешнего муниципального финансового контроля – управление муниципального контроля КГО</a:t>
          </a:r>
        </a:p>
      </dgm:t>
    </dgm:pt>
    <dgm:pt modelId="{23618F84-5CD5-4DC4-B210-D39BADEFCFED}" type="parTrans" cxnId="{32439F0E-860E-4723-B079-6EAFBE6D3C5B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632A73-3F52-4382-9C7A-34E7F506E28C}" type="sibTrans" cxnId="{32439F0E-860E-4723-B079-6EAFBE6D3C5B}">
      <dgm:prSet/>
      <dgm:spPr/>
      <dgm:t>
        <a:bodyPr/>
        <a:lstStyle/>
        <a:p>
          <a:endParaRPr lang="ru-RU" sz="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D50E32-9137-45E2-A548-7F0D92B2F8AB}" type="pres">
      <dgm:prSet presAssocID="{D04BCD9B-E83D-4F83-960D-B2483BD01A15}" presName="cycle" presStyleCnt="0">
        <dgm:presLayoutVars>
          <dgm:dir/>
          <dgm:resizeHandles val="exact"/>
        </dgm:presLayoutVars>
      </dgm:prSet>
      <dgm:spPr/>
    </dgm:pt>
    <dgm:pt modelId="{3DF1F170-AA21-4252-885A-63F0D0D8B205}" type="pres">
      <dgm:prSet presAssocID="{4EE3F017-4219-4A46-ABEC-EFE52B29FFCC}" presName="node" presStyleLbl="node1" presStyleIdx="0" presStyleCnt="9" custScaleX="119722">
        <dgm:presLayoutVars>
          <dgm:bulletEnabled val="1"/>
        </dgm:presLayoutVars>
      </dgm:prSet>
      <dgm:spPr/>
    </dgm:pt>
    <dgm:pt modelId="{C867D9CE-E011-40EA-8B61-E9C1CC21AC13}" type="pres">
      <dgm:prSet presAssocID="{4EE3F017-4219-4A46-ABEC-EFE52B29FFCC}" presName="spNode" presStyleCnt="0"/>
      <dgm:spPr/>
    </dgm:pt>
    <dgm:pt modelId="{65674820-72A3-4580-A391-CA5CF9B608E9}" type="pres">
      <dgm:prSet presAssocID="{3A5D0BE3-8F75-494A-B54D-41C377A33D22}" presName="sibTrans" presStyleLbl="sibTrans1D1" presStyleIdx="0" presStyleCnt="9"/>
      <dgm:spPr/>
    </dgm:pt>
    <dgm:pt modelId="{59D098A0-466E-4DD8-8B5A-F660C6D69023}" type="pres">
      <dgm:prSet presAssocID="{30E00EF7-7BC5-45F6-96D9-20DEEF130B35}" presName="node" presStyleLbl="node1" presStyleIdx="1" presStyleCnt="9" custScaleX="110934">
        <dgm:presLayoutVars>
          <dgm:bulletEnabled val="1"/>
        </dgm:presLayoutVars>
      </dgm:prSet>
      <dgm:spPr/>
    </dgm:pt>
    <dgm:pt modelId="{F7A675AE-54A6-44B1-90C2-26B728FDBECF}" type="pres">
      <dgm:prSet presAssocID="{30E00EF7-7BC5-45F6-96D9-20DEEF130B35}" presName="spNode" presStyleCnt="0"/>
      <dgm:spPr/>
    </dgm:pt>
    <dgm:pt modelId="{AFDC9BCA-823D-4727-BE12-E41ACC5FD1DE}" type="pres">
      <dgm:prSet presAssocID="{8F25EED9-AA9B-41FD-AAEB-B10AD12653E4}" presName="sibTrans" presStyleLbl="sibTrans1D1" presStyleIdx="1" presStyleCnt="9"/>
      <dgm:spPr/>
    </dgm:pt>
    <dgm:pt modelId="{3EC7A6AA-C8C9-4DDF-9093-326FEFE5C14C}" type="pres">
      <dgm:prSet presAssocID="{7762191F-9990-4730-B642-C6241C0C4250}" presName="node" presStyleLbl="node1" presStyleIdx="2" presStyleCnt="9" custScaleX="122030">
        <dgm:presLayoutVars>
          <dgm:bulletEnabled val="1"/>
        </dgm:presLayoutVars>
      </dgm:prSet>
      <dgm:spPr/>
    </dgm:pt>
    <dgm:pt modelId="{625784A2-33A7-43ED-B3E3-50E533A24396}" type="pres">
      <dgm:prSet presAssocID="{7762191F-9990-4730-B642-C6241C0C4250}" presName="spNode" presStyleCnt="0"/>
      <dgm:spPr/>
    </dgm:pt>
    <dgm:pt modelId="{438ADEB8-D599-4FAF-8D23-4A95FACB0619}" type="pres">
      <dgm:prSet presAssocID="{F06B9F5C-872D-4271-966F-94BA6965CD6E}" presName="sibTrans" presStyleLbl="sibTrans1D1" presStyleIdx="2" presStyleCnt="9"/>
      <dgm:spPr/>
    </dgm:pt>
    <dgm:pt modelId="{F95BD6BF-DE2C-4929-8908-F724338DA152}" type="pres">
      <dgm:prSet presAssocID="{71C85EB0-8E08-4179-9E87-97149805F474}" presName="node" presStyleLbl="node1" presStyleIdx="3" presStyleCnt="9" custScaleX="106967" custScaleY="153058" custRadScaleRad="103691" custRadScaleInc="-103032">
        <dgm:presLayoutVars>
          <dgm:bulletEnabled val="1"/>
        </dgm:presLayoutVars>
      </dgm:prSet>
      <dgm:spPr/>
    </dgm:pt>
    <dgm:pt modelId="{60DB3792-854F-42FA-B646-74FA103CC133}" type="pres">
      <dgm:prSet presAssocID="{71C85EB0-8E08-4179-9E87-97149805F474}" presName="spNode" presStyleCnt="0"/>
      <dgm:spPr/>
    </dgm:pt>
    <dgm:pt modelId="{3856B7B5-9109-4A5A-AE7C-DEBADBDCBE89}" type="pres">
      <dgm:prSet presAssocID="{3497DA30-D7FB-4219-9161-3B9EBFFE6D84}" presName="sibTrans" presStyleLbl="sibTrans1D1" presStyleIdx="3" presStyleCnt="9"/>
      <dgm:spPr/>
    </dgm:pt>
    <dgm:pt modelId="{1451F5F3-F203-4E59-A87C-6205721A26DF}" type="pres">
      <dgm:prSet presAssocID="{2A52F4BB-1E9C-46CB-B755-21184EE74223}" presName="node" presStyleLbl="node1" presStyleIdx="4" presStyleCnt="9" custScaleX="158153" custScaleY="121411">
        <dgm:presLayoutVars>
          <dgm:bulletEnabled val="1"/>
        </dgm:presLayoutVars>
      </dgm:prSet>
      <dgm:spPr/>
    </dgm:pt>
    <dgm:pt modelId="{D8B6A30A-B3E3-4DC8-A2D8-343D8E882E83}" type="pres">
      <dgm:prSet presAssocID="{2A52F4BB-1E9C-46CB-B755-21184EE74223}" presName="spNode" presStyleCnt="0"/>
      <dgm:spPr/>
    </dgm:pt>
    <dgm:pt modelId="{A9866F08-2E6A-4A42-B09D-3A387515ADE2}" type="pres">
      <dgm:prSet presAssocID="{53632A73-3F52-4382-9C7A-34E7F506E28C}" presName="sibTrans" presStyleLbl="sibTrans1D1" presStyleIdx="4" presStyleCnt="9"/>
      <dgm:spPr/>
    </dgm:pt>
    <dgm:pt modelId="{2648FE0F-FD1E-4078-AF2D-5BCD5449AC7B}" type="pres">
      <dgm:prSet presAssocID="{1ED30F3F-E604-43A2-A47D-6CC5223DA63D}" presName="node" presStyleLbl="node1" presStyleIdx="5" presStyleCnt="9" custScaleX="117121">
        <dgm:presLayoutVars>
          <dgm:bulletEnabled val="1"/>
        </dgm:presLayoutVars>
      </dgm:prSet>
      <dgm:spPr/>
    </dgm:pt>
    <dgm:pt modelId="{49F4FC48-2E24-4967-B19A-A15D69ECAC1C}" type="pres">
      <dgm:prSet presAssocID="{1ED30F3F-E604-43A2-A47D-6CC5223DA63D}" presName="spNode" presStyleCnt="0"/>
      <dgm:spPr/>
    </dgm:pt>
    <dgm:pt modelId="{93D0CFD7-A5C5-43AF-8916-B23D4FAADDD1}" type="pres">
      <dgm:prSet presAssocID="{F863F867-D4E5-4961-9E9B-247C00DC9DFC}" presName="sibTrans" presStyleLbl="sibTrans1D1" presStyleIdx="5" presStyleCnt="9"/>
      <dgm:spPr/>
    </dgm:pt>
    <dgm:pt modelId="{F29124D7-633F-4B87-9265-40F22F2CF7BA}" type="pres">
      <dgm:prSet presAssocID="{1CC0C733-9A78-4471-87E7-B686AF3B5568}" presName="node" presStyleLbl="node1" presStyleIdx="6" presStyleCnt="9" custScaleX="119932">
        <dgm:presLayoutVars>
          <dgm:bulletEnabled val="1"/>
        </dgm:presLayoutVars>
      </dgm:prSet>
      <dgm:spPr/>
    </dgm:pt>
    <dgm:pt modelId="{BA82FD86-5A00-4E07-8A87-02E2B9FA0D01}" type="pres">
      <dgm:prSet presAssocID="{1CC0C733-9A78-4471-87E7-B686AF3B5568}" presName="spNode" presStyleCnt="0"/>
      <dgm:spPr/>
    </dgm:pt>
    <dgm:pt modelId="{90C97384-84EB-4BED-8DAE-30438F5CCA1C}" type="pres">
      <dgm:prSet presAssocID="{9D0EFA6D-2ABF-4B20-84E6-8BB6D71E0BD2}" presName="sibTrans" presStyleLbl="sibTrans1D1" presStyleIdx="6" presStyleCnt="9"/>
      <dgm:spPr/>
    </dgm:pt>
    <dgm:pt modelId="{7C375217-3E29-4317-B23F-8F9BB26A68F7}" type="pres">
      <dgm:prSet presAssocID="{2319DACB-FDFC-4BA2-BD1F-8B04A45EF179}" presName="node" presStyleLbl="node1" presStyleIdx="7" presStyleCnt="9" custScaleX="110713" custScaleY="129016">
        <dgm:presLayoutVars>
          <dgm:bulletEnabled val="1"/>
        </dgm:presLayoutVars>
      </dgm:prSet>
      <dgm:spPr/>
    </dgm:pt>
    <dgm:pt modelId="{8E2C80C1-65FD-46DA-936C-ED77C0FAD8B7}" type="pres">
      <dgm:prSet presAssocID="{2319DACB-FDFC-4BA2-BD1F-8B04A45EF179}" presName="spNode" presStyleCnt="0"/>
      <dgm:spPr/>
    </dgm:pt>
    <dgm:pt modelId="{E4A33709-83DF-42DF-911A-FEAA94439AD4}" type="pres">
      <dgm:prSet presAssocID="{C0135365-4354-4C10-96B5-FCB136F4299B}" presName="sibTrans" presStyleLbl="sibTrans1D1" presStyleIdx="7" presStyleCnt="9"/>
      <dgm:spPr/>
    </dgm:pt>
    <dgm:pt modelId="{F4FBED07-A7A2-4EA6-9034-57F39F616F95}" type="pres">
      <dgm:prSet presAssocID="{B52B1FE2-1283-47BA-9050-B555413E9708}" presName="node" presStyleLbl="node1" presStyleIdx="8" presStyleCnt="9" custScaleX="115086">
        <dgm:presLayoutVars>
          <dgm:bulletEnabled val="1"/>
        </dgm:presLayoutVars>
      </dgm:prSet>
      <dgm:spPr/>
    </dgm:pt>
    <dgm:pt modelId="{ACA51177-B5F5-4D7E-9DFB-52536BCAC985}" type="pres">
      <dgm:prSet presAssocID="{B52B1FE2-1283-47BA-9050-B555413E9708}" presName="spNode" presStyleCnt="0"/>
      <dgm:spPr/>
    </dgm:pt>
    <dgm:pt modelId="{07996626-5B24-449D-8052-148E6F011701}" type="pres">
      <dgm:prSet presAssocID="{BB6EC798-9409-4797-BB4F-F6BD1D6A5EC8}" presName="sibTrans" presStyleLbl="sibTrans1D1" presStyleIdx="8" presStyleCnt="9"/>
      <dgm:spPr/>
    </dgm:pt>
  </dgm:ptLst>
  <dgm:cxnLst>
    <dgm:cxn modelId="{CABC8C02-B0F2-4F52-84DE-4FBED97068A2}" type="presOf" srcId="{53632A73-3F52-4382-9C7A-34E7F506E28C}" destId="{A9866F08-2E6A-4A42-B09D-3A387515ADE2}" srcOrd="0" destOrd="0" presId="urn:microsoft.com/office/officeart/2005/8/layout/cycle6"/>
    <dgm:cxn modelId="{32439F0E-860E-4723-B079-6EAFBE6D3C5B}" srcId="{D04BCD9B-E83D-4F83-960D-B2483BD01A15}" destId="{2A52F4BB-1E9C-46CB-B755-21184EE74223}" srcOrd="4" destOrd="0" parTransId="{23618F84-5CD5-4DC4-B210-D39BADEFCFED}" sibTransId="{53632A73-3F52-4382-9C7A-34E7F506E28C}"/>
    <dgm:cxn modelId="{177B5213-11F8-4574-B108-2FEBD60A5C2A}" type="presOf" srcId="{C0135365-4354-4C10-96B5-FCB136F4299B}" destId="{E4A33709-83DF-42DF-911A-FEAA94439AD4}" srcOrd="0" destOrd="0" presId="urn:microsoft.com/office/officeart/2005/8/layout/cycle6"/>
    <dgm:cxn modelId="{B95ED813-CD9D-4850-A01B-637C6BDFC446}" type="presOf" srcId="{B52B1FE2-1283-47BA-9050-B555413E9708}" destId="{F4FBED07-A7A2-4EA6-9034-57F39F616F95}" srcOrd="0" destOrd="0" presId="urn:microsoft.com/office/officeart/2005/8/layout/cycle6"/>
    <dgm:cxn modelId="{AF62C01A-F443-4933-9B18-E8FCDF46143E}" srcId="{D04BCD9B-E83D-4F83-960D-B2483BD01A15}" destId="{B52B1FE2-1283-47BA-9050-B555413E9708}" srcOrd="8" destOrd="0" parTransId="{EB31F6C0-ADB0-4E8A-BDAC-42F28C26569A}" sibTransId="{BB6EC798-9409-4797-BB4F-F6BD1D6A5EC8}"/>
    <dgm:cxn modelId="{6141D722-68FA-4863-A7A7-4EAA4AA0A2AA}" srcId="{D04BCD9B-E83D-4F83-960D-B2483BD01A15}" destId="{71C85EB0-8E08-4179-9E87-97149805F474}" srcOrd="3" destOrd="0" parTransId="{499E4C19-B0C2-4A39-8E1F-E6CC1EC79E69}" sibTransId="{3497DA30-D7FB-4219-9161-3B9EBFFE6D84}"/>
    <dgm:cxn modelId="{0DED7C25-E6D7-461F-B4DB-AF34CEF81861}" srcId="{D04BCD9B-E83D-4F83-960D-B2483BD01A15}" destId="{30E00EF7-7BC5-45F6-96D9-20DEEF130B35}" srcOrd="1" destOrd="0" parTransId="{11E5DDAF-46E9-4A21-94BF-A2F127D36246}" sibTransId="{8F25EED9-AA9B-41FD-AAEB-B10AD12653E4}"/>
    <dgm:cxn modelId="{7455013D-F926-4665-AD51-C62E0B7D8D99}" type="presOf" srcId="{3497DA30-D7FB-4219-9161-3B9EBFFE6D84}" destId="{3856B7B5-9109-4A5A-AE7C-DEBADBDCBE89}" srcOrd="0" destOrd="0" presId="urn:microsoft.com/office/officeart/2005/8/layout/cycle6"/>
    <dgm:cxn modelId="{104C573F-6E9D-462A-98A7-582C40626D81}" type="presOf" srcId="{F06B9F5C-872D-4271-966F-94BA6965CD6E}" destId="{438ADEB8-D599-4FAF-8D23-4A95FACB0619}" srcOrd="0" destOrd="0" presId="urn:microsoft.com/office/officeart/2005/8/layout/cycle6"/>
    <dgm:cxn modelId="{63128E64-8B28-474E-BBD6-CA061AE229CE}" type="presOf" srcId="{2A52F4BB-1E9C-46CB-B755-21184EE74223}" destId="{1451F5F3-F203-4E59-A87C-6205721A26DF}" srcOrd="0" destOrd="0" presId="urn:microsoft.com/office/officeart/2005/8/layout/cycle6"/>
    <dgm:cxn modelId="{0B0ECE46-7DE1-4F3A-B2B8-BE5F4B419A97}" type="presOf" srcId="{1ED30F3F-E604-43A2-A47D-6CC5223DA63D}" destId="{2648FE0F-FD1E-4078-AF2D-5BCD5449AC7B}" srcOrd="0" destOrd="0" presId="urn:microsoft.com/office/officeart/2005/8/layout/cycle6"/>
    <dgm:cxn modelId="{2AB55B6B-CC7D-46F9-A731-56602EE60E99}" type="presOf" srcId="{8F25EED9-AA9B-41FD-AAEB-B10AD12653E4}" destId="{AFDC9BCA-823D-4727-BE12-E41ACC5FD1DE}" srcOrd="0" destOrd="0" presId="urn:microsoft.com/office/officeart/2005/8/layout/cycle6"/>
    <dgm:cxn modelId="{418DFC53-1494-4102-862E-2584CD9DAE59}" srcId="{D04BCD9B-E83D-4F83-960D-B2483BD01A15}" destId="{2319DACB-FDFC-4BA2-BD1F-8B04A45EF179}" srcOrd="7" destOrd="0" parTransId="{CBE46406-716A-435F-89E4-DE6069C0FEC6}" sibTransId="{C0135365-4354-4C10-96B5-FCB136F4299B}"/>
    <dgm:cxn modelId="{BD424254-3F1A-4118-9669-128396BC6CAB}" srcId="{D04BCD9B-E83D-4F83-960D-B2483BD01A15}" destId="{1ED30F3F-E604-43A2-A47D-6CC5223DA63D}" srcOrd="5" destOrd="0" parTransId="{1512280D-DA70-4BD9-B8F0-ED6FC66ECC25}" sibTransId="{F863F867-D4E5-4961-9E9B-247C00DC9DFC}"/>
    <dgm:cxn modelId="{92B85674-CE3B-4C3E-B226-461F6A56252B}" srcId="{D04BCD9B-E83D-4F83-960D-B2483BD01A15}" destId="{7762191F-9990-4730-B642-C6241C0C4250}" srcOrd="2" destOrd="0" parTransId="{47B70825-841D-4AB1-B535-83A72E632768}" sibTransId="{F06B9F5C-872D-4271-966F-94BA6965CD6E}"/>
    <dgm:cxn modelId="{28658A7E-5EC6-48CA-A3E8-1C6344AB29A7}" type="presOf" srcId="{30E00EF7-7BC5-45F6-96D9-20DEEF130B35}" destId="{59D098A0-466E-4DD8-8B5A-F660C6D69023}" srcOrd="0" destOrd="0" presId="urn:microsoft.com/office/officeart/2005/8/layout/cycle6"/>
    <dgm:cxn modelId="{704AB581-1752-441B-848E-B52E93D55FA4}" type="presOf" srcId="{F863F867-D4E5-4961-9E9B-247C00DC9DFC}" destId="{93D0CFD7-A5C5-43AF-8916-B23D4FAADDD1}" srcOrd="0" destOrd="0" presId="urn:microsoft.com/office/officeart/2005/8/layout/cycle6"/>
    <dgm:cxn modelId="{FB7FCFA2-E34F-4CD7-9EB1-6CFD7A4F5664}" srcId="{D04BCD9B-E83D-4F83-960D-B2483BD01A15}" destId="{1CC0C733-9A78-4471-87E7-B686AF3B5568}" srcOrd="6" destOrd="0" parTransId="{9DC13B0E-13DA-4264-87D6-D9F26D4EAB6A}" sibTransId="{9D0EFA6D-2ABF-4B20-84E6-8BB6D71E0BD2}"/>
    <dgm:cxn modelId="{0F27CBA5-A791-44AD-952E-FB558535C4E9}" srcId="{D04BCD9B-E83D-4F83-960D-B2483BD01A15}" destId="{4EE3F017-4219-4A46-ABEC-EFE52B29FFCC}" srcOrd="0" destOrd="0" parTransId="{5F9CAEF9-6C39-4294-9A54-7C690363257A}" sibTransId="{3A5D0BE3-8F75-494A-B54D-41C377A33D22}"/>
    <dgm:cxn modelId="{3B59B3A6-83BF-4C55-9B80-F1D719C60CBA}" type="presOf" srcId="{D04BCD9B-E83D-4F83-960D-B2483BD01A15}" destId="{76D50E32-9137-45E2-A548-7F0D92B2F8AB}" srcOrd="0" destOrd="0" presId="urn:microsoft.com/office/officeart/2005/8/layout/cycle6"/>
    <dgm:cxn modelId="{2A2105B3-B019-4156-96E4-B0E1CB633F28}" type="presOf" srcId="{9D0EFA6D-2ABF-4B20-84E6-8BB6D71E0BD2}" destId="{90C97384-84EB-4BED-8DAE-30438F5CCA1C}" srcOrd="0" destOrd="0" presId="urn:microsoft.com/office/officeart/2005/8/layout/cycle6"/>
    <dgm:cxn modelId="{0DA998C5-2C9C-46B3-8755-BA5CAAAA2417}" type="presOf" srcId="{71C85EB0-8E08-4179-9E87-97149805F474}" destId="{F95BD6BF-DE2C-4929-8908-F724338DA152}" srcOrd="0" destOrd="0" presId="urn:microsoft.com/office/officeart/2005/8/layout/cycle6"/>
    <dgm:cxn modelId="{7074B2C8-EA5A-4FC0-AF7D-E742FCF23C0D}" type="presOf" srcId="{1CC0C733-9A78-4471-87E7-B686AF3B5568}" destId="{F29124D7-633F-4B87-9265-40F22F2CF7BA}" srcOrd="0" destOrd="0" presId="urn:microsoft.com/office/officeart/2005/8/layout/cycle6"/>
    <dgm:cxn modelId="{FFFA9ECA-1230-4149-B075-8B21A7408E49}" type="presOf" srcId="{3A5D0BE3-8F75-494A-B54D-41C377A33D22}" destId="{65674820-72A3-4580-A391-CA5CF9B608E9}" srcOrd="0" destOrd="0" presId="urn:microsoft.com/office/officeart/2005/8/layout/cycle6"/>
    <dgm:cxn modelId="{B7C249D8-C296-48AC-927F-41CCF6D56E30}" type="presOf" srcId="{2319DACB-FDFC-4BA2-BD1F-8B04A45EF179}" destId="{7C375217-3E29-4317-B23F-8F9BB26A68F7}" srcOrd="0" destOrd="0" presId="urn:microsoft.com/office/officeart/2005/8/layout/cycle6"/>
    <dgm:cxn modelId="{8893B8DD-AF9A-42DC-A5FF-E9046CD2D97F}" type="presOf" srcId="{BB6EC798-9409-4797-BB4F-F6BD1D6A5EC8}" destId="{07996626-5B24-449D-8052-148E6F011701}" srcOrd="0" destOrd="0" presId="urn:microsoft.com/office/officeart/2005/8/layout/cycle6"/>
    <dgm:cxn modelId="{922AFAF1-168C-4A48-B1BB-855E27228CDC}" type="presOf" srcId="{7762191F-9990-4730-B642-C6241C0C4250}" destId="{3EC7A6AA-C8C9-4DDF-9093-326FEFE5C14C}" srcOrd="0" destOrd="0" presId="urn:microsoft.com/office/officeart/2005/8/layout/cycle6"/>
    <dgm:cxn modelId="{C85D35F8-A019-455B-8E1B-1233322D7021}" type="presOf" srcId="{4EE3F017-4219-4A46-ABEC-EFE52B29FFCC}" destId="{3DF1F170-AA21-4252-885A-63F0D0D8B205}" srcOrd="0" destOrd="0" presId="urn:microsoft.com/office/officeart/2005/8/layout/cycle6"/>
    <dgm:cxn modelId="{85162530-3955-4432-9245-46CDAF358C2B}" type="presParOf" srcId="{76D50E32-9137-45E2-A548-7F0D92B2F8AB}" destId="{3DF1F170-AA21-4252-885A-63F0D0D8B205}" srcOrd="0" destOrd="0" presId="urn:microsoft.com/office/officeart/2005/8/layout/cycle6"/>
    <dgm:cxn modelId="{132E22A7-CA0D-4F03-89F6-13A6EA1C9E31}" type="presParOf" srcId="{76D50E32-9137-45E2-A548-7F0D92B2F8AB}" destId="{C867D9CE-E011-40EA-8B61-E9C1CC21AC13}" srcOrd="1" destOrd="0" presId="urn:microsoft.com/office/officeart/2005/8/layout/cycle6"/>
    <dgm:cxn modelId="{DD6FB6E9-3D98-40DD-94AC-5D7BB9D0E88A}" type="presParOf" srcId="{76D50E32-9137-45E2-A548-7F0D92B2F8AB}" destId="{65674820-72A3-4580-A391-CA5CF9B608E9}" srcOrd="2" destOrd="0" presId="urn:microsoft.com/office/officeart/2005/8/layout/cycle6"/>
    <dgm:cxn modelId="{22FDE38D-CB4D-427D-B2C6-EDE58B1730FC}" type="presParOf" srcId="{76D50E32-9137-45E2-A548-7F0D92B2F8AB}" destId="{59D098A0-466E-4DD8-8B5A-F660C6D69023}" srcOrd="3" destOrd="0" presId="urn:microsoft.com/office/officeart/2005/8/layout/cycle6"/>
    <dgm:cxn modelId="{250090C7-ACF2-43EE-AD49-9BABB9B1FF6A}" type="presParOf" srcId="{76D50E32-9137-45E2-A548-7F0D92B2F8AB}" destId="{F7A675AE-54A6-44B1-90C2-26B728FDBECF}" srcOrd="4" destOrd="0" presId="urn:microsoft.com/office/officeart/2005/8/layout/cycle6"/>
    <dgm:cxn modelId="{096B524A-804E-4C71-A509-CBA60F2CD775}" type="presParOf" srcId="{76D50E32-9137-45E2-A548-7F0D92B2F8AB}" destId="{AFDC9BCA-823D-4727-BE12-E41ACC5FD1DE}" srcOrd="5" destOrd="0" presId="urn:microsoft.com/office/officeart/2005/8/layout/cycle6"/>
    <dgm:cxn modelId="{321B6665-9A25-47CD-9451-4AF2543B0AD9}" type="presParOf" srcId="{76D50E32-9137-45E2-A548-7F0D92B2F8AB}" destId="{3EC7A6AA-C8C9-4DDF-9093-326FEFE5C14C}" srcOrd="6" destOrd="0" presId="urn:microsoft.com/office/officeart/2005/8/layout/cycle6"/>
    <dgm:cxn modelId="{20C20A81-9C8D-4FEA-994A-7689FE0373E7}" type="presParOf" srcId="{76D50E32-9137-45E2-A548-7F0D92B2F8AB}" destId="{625784A2-33A7-43ED-B3E3-50E533A24396}" srcOrd="7" destOrd="0" presId="urn:microsoft.com/office/officeart/2005/8/layout/cycle6"/>
    <dgm:cxn modelId="{2E2292F7-EB66-4F6A-9FBF-31D2F8ED5C72}" type="presParOf" srcId="{76D50E32-9137-45E2-A548-7F0D92B2F8AB}" destId="{438ADEB8-D599-4FAF-8D23-4A95FACB0619}" srcOrd="8" destOrd="0" presId="urn:microsoft.com/office/officeart/2005/8/layout/cycle6"/>
    <dgm:cxn modelId="{D7C45B75-ADD5-4A24-AD03-2365097EF8E0}" type="presParOf" srcId="{76D50E32-9137-45E2-A548-7F0D92B2F8AB}" destId="{F95BD6BF-DE2C-4929-8908-F724338DA152}" srcOrd="9" destOrd="0" presId="urn:microsoft.com/office/officeart/2005/8/layout/cycle6"/>
    <dgm:cxn modelId="{75BD9300-25E7-4B0E-A12C-60392ECAD979}" type="presParOf" srcId="{76D50E32-9137-45E2-A548-7F0D92B2F8AB}" destId="{60DB3792-854F-42FA-B646-74FA103CC133}" srcOrd="10" destOrd="0" presId="urn:microsoft.com/office/officeart/2005/8/layout/cycle6"/>
    <dgm:cxn modelId="{B1D22E49-8324-4AF3-A709-254DCC445C4F}" type="presParOf" srcId="{76D50E32-9137-45E2-A548-7F0D92B2F8AB}" destId="{3856B7B5-9109-4A5A-AE7C-DEBADBDCBE89}" srcOrd="11" destOrd="0" presId="urn:microsoft.com/office/officeart/2005/8/layout/cycle6"/>
    <dgm:cxn modelId="{89A2F0B9-3F14-4982-A581-090B620BEA65}" type="presParOf" srcId="{76D50E32-9137-45E2-A548-7F0D92B2F8AB}" destId="{1451F5F3-F203-4E59-A87C-6205721A26DF}" srcOrd="12" destOrd="0" presId="urn:microsoft.com/office/officeart/2005/8/layout/cycle6"/>
    <dgm:cxn modelId="{0CCA8EBE-D79B-4328-99A5-2E5A428429DD}" type="presParOf" srcId="{76D50E32-9137-45E2-A548-7F0D92B2F8AB}" destId="{D8B6A30A-B3E3-4DC8-A2D8-343D8E882E83}" srcOrd="13" destOrd="0" presId="urn:microsoft.com/office/officeart/2005/8/layout/cycle6"/>
    <dgm:cxn modelId="{8CB83372-F961-44AB-BA46-CF5025E8E6AE}" type="presParOf" srcId="{76D50E32-9137-45E2-A548-7F0D92B2F8AB}" destId="{A9866F08-2E6A-4A42-B09D-3A387515ADE2}" srcOrd="14" destOrd="0" presId="urn:microsoft.com/office/officeart/2005/8/layout/cycle6"/>
    <dgm:cxn modelId="{DE5239C4-4063-4AA0-879F-5CA2A45251D1}" type="presParOf" srcId="{76D50E32-9137-45E2-A548-7F0D92B2F8AB}" destId="{2648FE0F-FD1E-4078-AF2D-5BCD5449AC7B}" srcOrd="15" destOrd="0" presId="urn:microsoft.com/office/officeart/2005/8/layout/cycle6"/>
    <dgm:cxn modelId="{BDE2357D-3AE4-4709-85EC-40CE9294A41F}" type="presParOf" srcId="{76D50E32-9137-45E2-A548-7F0D92B2F8AB}" destId="{49F4FC48-2E24-4967-B19A-A15D69ECAC1C}" srcOrd="16" destOrd="0" presId="urn:microsoft.com/office/officeart/2005/8/layout/cycle6"/>
    <dgm:cxn modelId="{5133A82C-BA8D-4B8E-BBA7-EDF7BD646B7D}" type="presParOf" srcId="{76D50E32-9137-45E2-A548-7F0D92B2F8AB}" destId="{93D0CFD7-A5C5-43AF-8916-B23D4FAADDD1}" srcOrd="17" destOrd="0" presId="urn:microsoft.com/office/officeart/2005/8/layout/cycle6"/>
    <dgm:cxn modelId="{7467438B-DF94-4CBB-B690-61CE20471C32}" type="presParOf" srcId="{76D50E32-9137-45E2-A548-7F0D92B2F8AB}" destId="{F29124D7-633F-4B87-9265-40F22F2CF7BA}" srcOrd="18" destOrd="0" presId="urn:microsoft.com/office/officeart/2005/8/layout/cycle6"/>
    <dgm:cxn modelId="{94BBCED1-A26B-4C5C-BD77-76D444DAE0AF}" type="presParOf" srcId="{76D50E32-9137-45E2-A548-7F0D92B2F8AB}" destId="{BA82FD86-5A00-4E07-8A87-02E2B9FA0D01}" srcOrd="19" destOrd="0" presId="urn:microsoft.com/office/officeart/2005/8/layout/cycle6"/>
    <dgm:cxn modelId="{0332F44D-E95C-4930-AD90-C211BB44F79D}" type="presParOf" srcId="{76D50E32-9137-45E2-A548-7F0D92B2F8AB}" destId="{90C97384-84EB-4BED-8DAE-30438F5CCA1C}" srcOrd="20" destOrd="0" presId="urn:microsoft.com/office/officeart/2005/8/layout/cycle6"/>
    <dgm:cxn modelId="{F8D31EE8-4BD8-4665-85A4-F112220FBC5B}" type="presParOf" srcId="{76D50E32-9137-45E2-A548-7F0D92B2F8AB}" destId="{7C375217-3E29-4317-B23F-8F9BB26A68F7}" srcOrd="21" destOrd="0" presId="urn:microsoft.com/office/officeart/2005/8/layout/cycle6"/>
    <dgm:cxn modelId="{33E18B37-7296-4FD7-8F25-0947066BBDCB}" type="presParOf" srcId="{76D50E32-9137-45E2-A548-7F0D92B2F8AB}" destId="{8E2C80C1-65FD-46DA-936C-ED77C0FAD8B7}" srcOrd="22" destOrd="0" presId="urn:microsoft.com/office/officeart/2005/8/layout/cycle6"/>
    <dgm:cxn modelId="{B0A95F7F-4E5B-4FED-B93E-8320FBC99DE2}" type="presParOf" srcId="{76D50E32-9137-45E2-A548-7F0D92B2F8AB}" destId="{E4A33709-83DF-42DF-911A-FEAA94439AD4}" srcOrd="23" destOrd="0" presId="urn:microsoft.com/office/officeart/2005/8/layout/cycle6"/>
    <dgm:cxn modelId="{A27E2CB2-8AAF-4041-8E6C-AD0CA8012FFA}" type="presParOf" srcId="{76D50E32-9137-45E2-A548-7F0D92B2F8AB}" destId="{F4FBED07-A7A2-4EA6-9034-57F39F616F95}" srcOrd="24" destOrd="0" presId="urn:microsoft.com/office/officeart/2005/8/layout/cycle6"/>
    <dgm:cxn modelId="{840EC163-5EEF-4BD7-AC89-3F6ECA81B266}" type="presParOf" srcId="{76D50E32-9137-45E2-A548-7F0D92B2F8AB}" destId="{ACA51177-B5F5-4D7E-9DFB-52536BCAC985}" srcOrd="25" destOrd="0" presId="urn:microsoft.com/office/officeart/2005/8/layout/cycle6"/>
    <dgm:cxn modelId="{F5C6DA51-95FA-4812-82EE-D041B4881D80}" type="presParOf" srcId="{76D50E32-9137-45E2-A548-7F0D92B2F8AB}" destId="{07996626-5B24-449D-8052-148E6F011701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FCCE68-9DFA-4B26-802E-07859EB0357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D9B39DD-8A63-4046-9126-70DBFEF6EB88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622CF2DC-1BA8-4E57-9C2D-A9497A1C270E}" type="parTrans" cxnId="{0BE3D423-4820-49A4-B320-6697923754F5}">
      <dgm:prSet/>
      <dgm:spPr/>
      <dgm:t>
        <a:bodyPr/>
        <a:lstStyle/>
        <a:p>
          <a:endParaRPr lang="ru-RU"/>
        </a:p>
      </dgm:t>
    </dgm:pt>
    <dgm:pt modelId="{37E5A492-37E5-4C8B-B5D6-8E1D84249B7C}" type="sibTrans" cxnId="{0BE3D423-4820-49A4-B320-6697923754F5}">
      <dgm:prSet/>
      <dgm:spPr/>
      <dgm:t>
        <a:bodyPr/>
        <a:lstStyle/>
        <a:p>
          <a:endParaRPr lang="ru-RU"/>
        </a:p>
      </dgm:t>
    </dgm:pt>
    <dgm:pt modelId="{D31CA9AF-D472-4456-B3F9-9E5B0E064C51}">
      <dgm:prSet phldrT="[Текст]"/>
      <dgm:spPr/>
      <dgm:t>
        <a:bodyPr/>
        <a:lstStyle/>
        <a:p>
          <a:r>
            <a:rPr lang="ru-RU" dirty="0"/>
            <a:t>Публичные слушания по проекту бюджета Кушвинского городского округа на очередной финансовый год и плановый период</a:t>
          </a:r>
        </a:p>
      </dgm:t>
    </dgm:pt>
    <dgm:pt modelId="{A5616167-99B7-49A7-B587-7DC79AB7D675}" type="parTrans" cxnId="{94A701F8-1A75-4351-BD66-25ACB4E022B7}">
      <dgm:prSet/>
      <dgm:spPr/>
      <dgm:t>
        <a:bodyPr/>
        <a:lstStyle/>
        <a:p>
          <a:endParaRPr lang="ru-RU"/>
        </a:p>
      </dgm:t>
    </dgm:pt>
    <dgm:pt modelId="{7A3FF2A7-6591-4961-8A6A-6338FD0FB838}" type="sibTrans" cxnId="{94A701F8-1A75-4351-BD66-25ACB4E022B7}">
      <dgm:prSet/>
      <dgm:spPr/>
      <dgm:t>
        <a:bodyPr/>
        <a:lstStyle/>
        <a:p>
          <a:endParaRPr lang="ru-RU"/>
        </a:p>
      </dgm:t>
    </dgm:pt>
    <dgm:pt modelId="{FB8F4800-1E8D-4157-9FA7-F2A206D8523E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2C3DCD0A-717F-4837-BC9A-6C8EC9C36943}" type="parTrans" cxnId="{9F8BBAC0-DECA-4BEB-A651-CFB3AC94632C}">
      <dgm:prSet/>
      <dgm:spPr/>
      <dgm:t>
        <a:bodyPr/>
        <a:lstStyle/>
        <a:p>
          <a:endParaRPr lang="ru-RU"/>
        </a:p>
      </dgm:t>
    </dgm:pt>
    <dgm:pt modelId="{6C7920A3-D0BD-4ECD-A837-697A573A253F}" type="sibTrans" cxnId="{9F8BBAC0-DECA-4BEB-A651-CFB3AC94632C}">
      <dgm:prSet/>
      <dgm:spPr/>
      <dgm:t>
        <a:bodyPr/>
        <a:lstStyle/>
        <a:p>
          <a:endParaRPr lang="ru-RU"/>
        </a:p>
      </dgm:t>
    </dgm:pt>
    <dgm:pt modelId="{6A3AF5DE-C239-41B1-8838-8FEC55A72BAC}">
      <dgm:prSet phldrT="[Текст]"/>
      <dgm:spPr/>
      <dgm:t>
        <a:bodyPr/>
        <a:lstStyle/>
        <a:p>
          <a:r>
            <a:rPr lang="ru-RU" dirty="0"/>
            <a:t>Публичные слушания по проекту решения Думы об исполнении бюджета Кушвинского городского округа </a:t>
          </a:r>
        </a:p>
      </dgm:t>
    </dgm:pt>
    <dgm:pt modelId="{2B6A61D6-1F46-4FB1-BDCA-59D96B1026D9}" type="parTrans" cxnId="{B8795B05-9036-4014-8085-47CBB1FD8411}">
      <dgm:prSet/>
      <dgm:spPr/>
      <dgm:t>
        <a:bodyPr/>
        <a:lstStyle/>
        <a:p>
          <a:endParaRPr lang="ru-RU"/>
        </a:p>
      </dgm:t>
    </dgm:pt>
    <dgm:pt modelId="{9951A976-4A36-457B-9F52-68017C1E1AE0}" type="sibTrans" cxnId="{B8795B05-9036-4014-8085-47CBB1FD8411}">
      <dgm:prSet/>
      <dgm:spPr/>
      <dgm:t>
        <a:bodyPr/>
        <a:lstStyle/>
        <a:p>
          <a:endParaRPr lang="ru-RU"/>
        </a:p>
      </dgm:t>
    </dgm:pt>
    <dgm:pt modelId="{6817C6F9-AAB4-43AE-A8B3-E62069253005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78477200-C84C-4ABD-B9C5-53C7A56C60A8}" type="parTrans" cxnId="{5FFCFD09-97EF-4ECC-A18D-5A73D842054D}">
      <dgm:prSet/>
      <dgm:spPr/>
      <dgm:t>
        <a:bodyPr/>
        <a:lstStyle/>
        <a:p>
          <a:endParaRPr lang="ru-RU"/>
        </a:p>
      </dgm:t>
    </dgm:pt>
    <dgm:pt modelId="{EF3FFF51-15D8-489A-B55F-F9A037621B05}" type="sibTrans" cxnId="{5FFCFD09-97EF-4ECC-A18D-5A73D842054D}">
      <dgm:prSet/>
      <dgm:spPr/>
      <dgm:t>
        <a:bodyPr/>
        <a:lstStyle/>
        <a:p>
          <a:endParaRPr lang="ru-RU"/>
        </a:p>
      </dgm:t>
    </dgm:pt>
    <dgm:pt modelId="{0C51628F-FEC4-4416-BBF6-AD052A67F27E}">
      <dgm:prSet phldrT="[Текст]"/>
      <dgm:spPr/>
      <dgm:t>
        <a:bodyPr/>
        <a:lstStyle/>
        <a:p>
          <a:r>
            <a:rPr lang="ru-RU" dirty="0"/>
            <a:t>Распределение части средств бюджета Кушвинского городского округа (в том числе инициативное бюджетирование)</a:t>
          </a:r>
        </a:p>
      </dgm:t>
    </dgm:pt>
    <dgm:pt modelId="{F0EB5AE4-9A3B-48FC-8789-EDE7A942FB05}" type="parTrans" cxnId="{42666851-469A-47B0-94B3-0E620A86B88A}">
      <dgm:prSet/>
      <dgm:spPr/>
      <dgm:t>
        <a:bodyPr/>
        <a:lstStyle/>
        <a:p>
          <a:endParaRPr lang="ru-RU"/>
        </a:p>
      </dgm:t>
    </dgm:pt>
    <dgm:pt modelId="{7DE9F72E-851A-47CA-B8F1-DFAB644CC329}" type="sibTrans" cxnId="{42666851-469A-47B0-94B3-0E620A86B88A}">
      <dgm:prSet/>
      <dgm:spPr/>
      <dgm:t>
        <a:bodyPr/>
        <a:lstStyle/>
        <a:p>
          <a:endParaRPr lang="ru-RU"/>
        </a:p>
      </dgm:t>
    </dgm:pt>
    <dgm:pt modelId="{1BAF6C8D-3DC8-4ABC-8A25-C7A98CA05BDC}">
      <dgm:prSet/>
      <dgm:spPr/>
      <dgm:t>
        <a:bodyPr/>
        <a:lstStyle/>
        <a:p>
          <a:r>
            <a:rPr lang="ru-RU" dirty="0"/>
            <a:t>3</a:t>
          </a:r>
        </a:p>
      </dgm:t>
    </dgm:pt>
    <dgm:pt modelId="{85401EE6-BD81-4A25-A35B-E75FB567273B}" type="parTrans" cxnId="{E533398F-136A-4F0A-8154-9FE03E54783D}">
      <dgm:prSet/>
      <dgm:spPr/>
      <dgm:t>
        <a:bodyPr/>
        <a:lstStyle/>
        <a:p>
          <a:endParaRPr lang="ru-RU"/>
        </a:p>
      </dgm:t>
    </dgm:pt>
    <dgm:pt modelId="{734C8B12-C20E-4FAC-8463-A87500BB7398}" type="sibTrans" cxnId="{E533398F-136A-4F0A-8154-9FE03E54783D}">
      <dgm:prSet/>
      <dgm:spPr/>
      <dgm:t>
        <a:bodyPr/>
        <a:lstStyle/>
        <a:p>
          <a:endParaRPr lang="ru-RU"/>
        </a:p>
      </dgm:t>
    </dgm:pt>
    <dgm:pt modelId="{E28FC9D2-0CD8-46A3-9AF4-CF4E517936A7}">
      <dgm:prSet/>
      <dgm:spPr/>
      <dgm:t>
        <a:bodyPr/>
        <a:lstStyle/>
        <a:p>
          <a:r>
            <a:rPr lang="ru-RU" dirty="0"/>
            <a:t>Публичные обсуждения муниципальных программ Кушвинского городского округа, участие в общественной и независимой экспертизе проектов муниципальных правовых актов, обращения граждан</a:t>
          </a:r>
        </a:p>
      </dgm:t>
    </dgm:pt>
    <dgm:pt modelId="{8C93ED73-7EFA-4B5C-BAFB-40D8F4CA417D}" type="parTrans" cxnId="{EDDEF0D9-E5A4-4885-BCB0-F3AE7B331F12}">
      <dgm:prSet/>
      <dgm:spPr/>
      <dgm:t>
        <a:bodyPr/>
        <a:lstStyle/>
        <a:p>
          <a:endParaRPr lang="ru-RU"/>
        </a:p>
      </dgm:t>
    </dgm:pt>
    <dgm:pt modelId="{C9C62E7D-D7BD-41EA-A155-AF99FF68FEFE}" type="sibTrans" cxnId="{EDDEF0D9-E5A4-4885-BCB0-F3AE7B331F12}">
      <dgm:prSet/>
      <dgm:spPr/>
      <dgm:t>
        <a:bodyPr/>
        <a:lstStyle/>
        <a:p>
          <a:endParaRPr lang="ru-RU"/>
        </a:p>
      </dgm:t>
    </dgm:pt>
    <dgm:pt modelId="{0049AA34-B094-444D-9103-0EDC27E099A3}" type="pres">
      <dgm:prSet presAssocID="{6AFCCE68-9DFA-4B26-802E-07859EB03575}" presName="linearFlow" presStyleCnt="0">
        <dgm:presLayoutVars>
          <dgm:dir/>
          <dgm:animLvl val="lvl"/>
          <dgm:resizeHandles val="exact"/>
        </dgm:presLayoutVars>
      </dgm:prSet>
      <dgm:spPr/>
    </dgm:pt>
    <dgm:pt modelId="{1DC8EC26-7DDA-41FD-9133-7A7A4D68DA55}" type="pres">
      <dgm:prSet presAssocID="{7D9B39DD-8A63-4046-9126-70DBFEF6EB88}" presName="composite" presStyleCnt="0"/>
      <dgm:spPr/>
    </dgm:pt>
    <dgm:pt modelId="{40E8280B-AA54-4CCD-BBDC-647AB6366FB2}" type="pres">
      <dgm:prSet presAssocID="{7D9B39DD-8A63-4046-9126-70DBFEF6EB8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CCF57BC-CC42-402B-A7EA-780F101AA276}" type="pres">
      <dgm:prSet presAssocID="{7D9B39DD-8A63-4046-9126-70DBFEF6EB88}" presName="descendantText" presStyleLbl="alignAcc1" presStyleIdx="0" presStyleCnt="4">
        <dgm:presLayoutVars>
          <dgm:bulletEnabled val="1"/>
        </dgm:presLayoutVars>
      </dgm:prSet>
      <dgm:spPr/>
    </dgm:pt>
    <dgm:pt modelId="{E245609D-4210-4253-9658-049F998BDE9E}" type="pres">
      <dgm:prSet presAssocID="{37E5A492-37E5-4C8B-B5D6-8E1D84249B7C}" presName="sp" presStyleCnt="0"/>
      <dgm:spPr/>
    </dgm:pt>
    <dgm:pt modelId="{A25B45E7-4ADA-46BF-8773-220E9A34D2BC}" type="pres">
      <dgm:prSet presAssocID="{FB8F4800-1E8D-4157-9FA7-F2A206D8523E}" presName="composite" presStyleCnt="0"/>
      <dgm:spPr/>
    </dgm:pt>
    <dgm:pt modelId="{0C542E4D-D007-4FD7-8D99-1773632A831F}" type="pres">
      <dgm:prSet presAssocID="{FB8F4800-1E8D-4157-9FA7-F2A206D8523E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56B53ACD-54B7-428D-8414-135D6FCDD979}" type="pres">
      <dgm:prSet presAssocID="{FB8F4800-1E8D-4157-9FA7-F2A206D8523E}" presName="descendantText" presStyleLbl="alignAcc1" presStyleIdx="1" presStyleCnt="4">
        <dgm:presLayoutVars>
          <dgm:bulletEnabled val="1"/>
        </dgm:presLayoutVars>
      </dgm:prSet>
      <dgm:spPr/>
    </dgm:pt>
    <dgm:pt modelId="{1A908DCF-D399-4F80-86B2-47E4BB0573EF}" type="pres">
      <dgm:prSet presAssocID="{6C7920A3-D0BD-4ECD-A837-697A573A253F}" presName="sp" presStyleCnt="0"/>
      <dgm:spPr/>
    </dgm:pt>
    <dgm:pt modelId="{9117F84B-5E54-4EA9-85F5-B9FC1919758D}" type="pres">
      <dgm:prSet presAssocID="{1BAF6C8D-3DC8-4ABC-8A25-C7A98CA05BDC}" presName="composite" presStyleCnt="0"/>
      <dgm:spPr/>
    </dgm:pt>
    <dgm:pt modelId="{41780507-7360-4DF4-98D4-14362CB9AF36}" type="pres">
      <dgm:prSet presAssocID="{1BAF6C8D-3DC8-4ABC-8A25-C7A98CA05BD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8A08FA1-0B0E-4E9F-A07F-E557F1E0FEDA}" type="pres">
      <dgm:prSet presAssocID="{1BAF6C8D-3DC8-4ABC-8A25-C7A98CA05BDC}" presName="descendantText" presStyleLbl="alignAcc1" presStyleIdx="2" presStyleCnt="4">
        <dgm:presLayoutVars>
          <dgm:bulletEnabled val="1"/>
        </dgm:presLayoutVars>
      </dgm:prSet>
      <dgm:spPr/>
    </dgm:pt>
    <dgm:pt modelId="{2F854189-B45F-49F9-9BE4-F944A8B98682}" type="pres">
      <dgm:prSet presAssocID="{734C8B12-C20E-4FAC-8463-A87500BB7398}" presName="sp" presStyleCnt="0"/>
      <dgm:spPr/>
    </dgm:pt>
    <dgm:pt modelId="{624553B1-C10E-4F3F-9D2F-38C02475668E}" type="pres">
      <dgm:prSet presAssocID="{6817C6F9-AAB4-43AE-A8B3-E62069253005}" presName="composite" presStyleCnt="0"/>
      <dgm:spPr/>
    </dgm:pt>
    <dgm:pt modelId="{DE87A152-BFDB-4B99-BA0C-D8F2D6CC7FFE}" type="pres">
      <dgm:prSet presAssocID="{6817C6F9-AAB4-43AE-A8B3-E62069253005}" presName="parentText" presStyleLbl="alignNode1" presStyleIdx="3" presStyleCnt="4" custLinFactNeighborY="-704">
        <dgm:presLayoutVars>
          <dgm:chMax val="1"/>
          <dgm:bulletEnabled val="1"/>
        </dgm:presLayoutVars>
      </dgm:prSet>
      <dgm:spPr/>
    </dgm:pt>
    <dgm:pt modelId="{AF45F132-931A-4CEA-B610-734E3EA0AE1B}" type="pres">
      <dgm:prSet presAssocID="{6817C6F9-AAB4-43AE-A8B3-E6206925300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B8795B05-9036-4014-8085-47CBB1FD8411}" srcId="{FB8F4800-1E8D-4157-9FA7-F2A206D8523E}" destId="{6A3AF5DE-C239-41B1-8838-8FEC55A72BAC}" srcOrd="0" destOrd="0" parTransId="{2B6A61D6-1F46-4FB1-BDCA-59D96B1026D9}" sibTransId="{9951A976-4A36-457B-9F52-68017C1E1AE0}"/>
    <dgm:cxn modelId="{CF123109-D802-4701-9D74-A96F21FC8AC0}" type="presOf" srcId="{D31CA9AF-D472-4456-B3F9-9E5B0E064C51}" destId="{9CCF57BC-CC42-402B-A7EA-780F101AA276}" srcOrd="0" destOrd="0" presId="urn:microsoft.com/office/officeart/2005/8/layout/chevron2"/>
    <dgm:cxn modelId="{5FFCFD09-97EF-4ECC-A18D-5A73D842054D}" srcId="{6AFCCE68-9DFA-4B26-802E-07859EB03575}" destId="{6817C6F9-AAB4-43AE-A8B3-E62069253005}" srcOrd="3" destOrd="0" parTransId="{78477200-C84C-4ABD-B9C5-53C7A56C60A8}" sibTransId="{EF3FFF51-15D8-489A-B55F-F9A037621B05}"/>
    <dgm:cxn modelId="{0BE3D423-4820-49A4-B320-6697923754F5}" srcId="{6AFCCE68-9DFA-4B26-802E-07859EB03575}" destId="{7D9B39DD-8A63-4046-9126-70DBFEF6EB88}" srcOrd="0" destOrd="0" parTransId="{622CF2DC-1BA8-4E57-9C2D-A9497A1C270E}" sibTransId="{37E5A492-37E5-4C8B-B5D6-8E1D84249B7C}"/>
    <dgm:cxn modelId="{28990228-E9EE-4452-9924-92FFC00160CC}" type="presOf" srcId="{6AFCCE68-9DFA-4B26-802E-07859EB03575}" destId="{0049AA34-B094-444D-9103-0EDC27E099A3}" srcOrd="0" destOrd="0" presId="urn:microsoft.com/office/officeart/2005/8/layout/chevron2"/>
    <dgm:cxn modelId="{E1D7F130-8158-4D6D-BFD8-6E41E377F32D}" type="presOf" srcId="{0C51628F-FEC4-4416-BBF6-AD052A67F27E}" destId="{AF45F132-931A-4CEA-B610-734E3EA0AE1B}" srcOrd="0" destOrd="0" presId="urn:microsoft.com/office/officeart/2005/8/layout/chevron2"/>
    <dgm:cxn modelId="{42666851-469A-47B0-94B3-0E620A86B88A}" srcId="{6817C6F9-AAB4-43AE-A8B3-E62069253005}" destId="{0C51628F-FEC4-4416-BBF6-AD052A67F27E}" srcOrd="0" destOrd="0" parTransId="{F0EB5AE4-9A3B-48FC-8789-EDE7A942FB05}" sibTransId="{7DE9F72E-851A-47CA-B8F1-DFAB644CC329}"/>
    <dgm:cxn modelId="{4D01CE53-858B-4304-8CC2-6544DB486124}" type="presOf" srcId="{1BAF6C8D-3DC8-4ABC-8A25-C7A98CA05BDC}" destId="{41780507-7360-4DF4-98D4-14362CB9AF36}" srcOrd="0" destOrd="0" presId="urn:microsoft.com/office/officeart/2005/8/layout/chevron2"/>
    <dgm:cxn modelId="{BDB5745A-3482-4B5E-8921-329A26F0B8D1}" type="presOf" srcId="{FB8F4800-1E8D-4157-9FA7-F2A206D8523E}" destId="{0C542E4D-D007-4FD7-8D99-1773632A831F}" srcOrd="0" destOrd="0" presId="urn:microsoft.com/office/officeart/2005/8/layout/chevron2"/>
    <dgm:cxn modelId="{E533398F-136A-4F0A-8154-9FE03E54783D}" srcId="{6AFCCE68-9DFA-4B26-802E-07859EB03575}" destId="{1BAF6C8D-3DC8-4ABC-8A25-C7A98CA05BDC}" srcOrd="2" destOrd="0" parTransId="{85401EE6-BD81-4A25-A35B-E75FB567273B}" sibTransId="{734C8B12-C20E-4FAC-8463-A87500BB7398}"/>
    <dgm:cxn modelId="{1FC90BA9-4846-40A2-89EB-59BF36217064}" type="presOf" srcId="{7D9B39DD-8A63-4046-9126-70DBFEF6EB88}" destId="{40E8280B-AA54-4CCD-BBDC-647AB6366FB2}" srcOrd="0" destOrd="0" presId="urn:microsoft.com/office/officeart/2005/8/layout/chevron2"/>
    <dgm:cxn modelId="{9F8BBAC0-DECA-4BEB-A651-CFB3AC94632C}" srcId="{6AFCCE68-9DFA-4B26-802E-07859EB03575}" destId="{FB8F4800-1E8D-4157-9FA7-F2A206D8523E}" srcOrd="1" destOrd="0" parTransId="{2C3DCD0A-717F-4837-BC9A-6C8EC9C36943}" sibTransId="{6C7920A3-D0BD-4ECD-A837-697A573A253F}"/>
    <dgm:cxn modelId="{8E1A71CC-6B65-4757-8162-16D0807318C2}" type="presOf" srcId="{E28FC9D2-0CD8-46A3-9AF4-CF4E517936A7}" destId="{58A08FA1-0B0E-4E9F-A07F-E557F1E0FEDA}" srcOrd="0" destOrd="0" presId="urn:microsoft.com/office/officeart/2005/8/layout/chevron2"/>
    <dgm:cxn modelId="{EDDEF0D9-E5A4-4885-BCB0-F3AE7B331F12}" srcId="{1BAF6C8D-3DC8-4ABC-8A25-C7A98CA05BDC}" destId="{E28FC9D2-0CD8-46A3-9AF4-CF4E517936A7}" srcOrd="0" destOrd="0" parTransId="{8C93ED73-7EFA-4B5C-BAFB-40D8F4CA417D}" sibTransId="{C9C62E7D-D7BD-41EA-A155-AF99FF68FEFE}"/>
    <dgm:cxn modelId="{EFF47AF4-B63A-49B2-A586-49A23A9ACA6C}" type="presOf" srcId="{6817C6F9-AAB4-43AE-A8B3-E62069253005}" destId="{DE87A152-BFDB-4B99-BA0C-D8F2D6CC7FFE}" srcOrd="0" destOrd="0" presId="urn:microsoft.com/office/officeart/2005/8/layout/chevron2"/>
    <dgm:cxn modelId="{94A701F8-1A75-4351-BD66-25ACB4E022B7}" srcId="{7D9B39DD-8A63-4046-9126-70DBFEF6EB88}" destId="{D31CA9AF-D472-4456-B3F9-9E5B0E064C51}" srcOrd="0" destOrd="0" parTransId="{A5616167-99B7-49A7-B587-7DC79AB7D675}" sibTransId="{7A3FF2A7-6591-4961-8A6A-6338FD0FB838}"/>
    <dgm:cxn modelId="{5A2842F9-C262-423C-8D40-57E389F2D117}" type="presOf" srcId="{6A3AF5DE-C239-41B1-8838-8FEC55A72BAC}" destId="{56B53ACD-54B7-428D-8414-135D6FCDD979}" srcOrd="0" destOrd="0" presId="urn:microsoft.com/office/officeart/2005/8/layout/chevron2"/>
    <dgm:cxn modelId="{40180314-068A-469D-8ED4-4114F7E24BE1}" type="presParOf" srcId="{0049AA34-B094-444D-9103-0EDC27E099A3}" destId="{1DC8EC26-7DDA-41FD-9133-7A7A4D68DA55}" srcOrd="0" destOrd="0" presId="urn:microsoft.com/office/officeart/2005/8/layout/chevron2"/>
    <dgm:cxn modelId="{6E51F51A-CFEB-4491-BD9F-3A6F95AF12EE}" type="presParOf" srcId="{1DC8EC26-7DDA-41FD-9133-7A7A4D68DA55}" destId="{40E8280B-AA54-4CCD-BBDC-647AB6366FB2}" srcOrd="0" destOrd="0" presId="urn:microsoft.com/office/officeart/2005/8/layout/chevron2"/>
    <dgm:cxn modelId="{1AC61B7A-16D6-47F7-8920-712F5D672E1D}" type="presParOf" srcId="{1DC8EC26-7DDA-41FD-9133-7A7A4D68DA55}" destId="{9CCF57BC-CC42-402B-A7EA-780F101AA276}" srcOrd="1" destOrd="0" presId="urn:microsoft.com/office/officeart/2005/8/layout/chevron2"/>
    <dgm:cxn modelId="{432FFC1A-8D75-4726-A112-55D40FF61D61}" type="presParOf" srcId="{0049AA34-B094-444D-9103-0EDC27E099A3}" destId="{E245609D-4210-4253-9658-049F998BDE9E}" srcOrd="1" destOrd="0" presId="urn:microsoft.com/office/officeart/2005/8/layout/chevron2"/>
    <dgm:cxn modelId="{D82CCE1F-8A1A-4D02-8444-10DECFE0966B}" type="presParOf" srcId="{0049AA34-B094-444D-9103-0EDC27E099A3}" destId="{A25B45E7-4ADA-46BF-8773-220E9A34D2BC}" srcOrd="2" destOrd="0" presId="urn:microsoft.com/office/officeart/2005/8/layout/chevron2"/>
    <dgm:cxn modelId="{9F2F0BDD-1C11-4A0E-A43B-75ACD727C202}" type="presParOf" srcId="{A25B45E7-4ADA-46BF-8773-220E9A34D2BC}" destId="{0C542E4D-D007-4FD7-8D99-1773632A831F}" srcOrd="0" destOrd="0" presId="urn:microsoft.com/office/officeart/2005/8/layout/chevron2"/>
    <dgm:cxn modelId="{88AAF4C8-BA21-4C24-8F83-8B794831D614}" type="presParOf" srcId="{A25B45E7-4ADA-46BF-8773-220E9A34D2BC}" destId="{56B53ACD-54B7-428D-8414-135D6FCDD979}" srcOrd="1" destOrd="0" presId="urn:microsoft.com/office/officeart/2005/8/layout/chevron2"/>
    <dgm:cxn modelId="{57389C18-E220-469E-8B8C-C84DDACA0D5E}" type="presParOf" srcId="{0049AA34-B094-444D-9103-0EDC27E099A3}" destId="{1A908DCF-D399-4F80-86B2-47E4BB0573EF}" srcOrd="3" destOrd="0" presId="urn:microsoft.com/office/officeart/2005/8/layout/chevron2"/>
    <dgm:cxn modelId="{E430241C-34E1-4FDE-BF2C-797E5853A60F}" type="presParOf" srcId="{0049AA34-B094-444D-9103-0EDC27E099A3}" destId="{9117F84B-5E54-4EA9-85F5-B9FC1919758D}" srcOrd="4" destOrd="0" presId="urn:microsoft.com/office/officeart/2005/8/layout/chevron2"/>
    <dgm:cxn modelId="{1EB3410C-062F-456A-8E36-B6D63720CCAC}" type="presParOf" srcId="{9117F84B-5E54-4EA9-85F5-B9FC1919758D}" destId="{41780507-7360-4DF4-98D4-14362CB9AF36}" srcOrd="0" destOrd="0" presId="urn:microsoft.com/office/officeart/2005/8/layout/chevron2"/>
    <dgm:cxn modelId="{7BAAFB7B-9A53-4CB1-9A0B-F8575729C782}" type="presParOf" srcId="{9117F84B-5E54-4EA9-85F5-B9FC1919758D}" destId="{58A08FA1-0B0E-4E9F-A07F-E557F1E0FEDA}" srcOrd="1" destOrd="0" presId="urn:microsoft.com/office/officeart/2005/8/layout/chevron2"/>
    <dgm:cxn modelId="{9A7E5282-D15E-4638-B78A-01DAE32A9775}" type="presParOf" srcId="{0049AA34-B094-444D-9103-0EDC27E099A3}" destId="{2F854189-B45F-49F9-9BE4-F944A8B98682}" srcOrd="5" destOrd="0" presId="urn:microsoft.com/office/officeart/2005/8/layout/chevron2"/>
    <dgm:cxn modelId="{246F07B0-6C32-426D-9946-9E1E95322538}" type="presParOf" srcId="{0049AA34-B094-444D-9103-0EDC27E099A3}" destId="{624553B1-C10E-4F3F-9D2F-38C02475668E}" srcOrd="6" destOrd="0" presId="urn:microsoft.com/office/officeart/2005/8/layout/chevron2"/>
    <dgm:cxn modelId="{67493E6A-E902-4899-8882-5B3053FF018F}" type="presParOf" srcId="{624553B1-C10E-4F3F-9D2F-38C02475668E}" destId="{DE87A152-BFDB-4B99-BA0C-D8F2D6CC7FFE}" srcOrd="0" destOrd="0" presId="urn:microsoft.com/office/officeart/2005/8/layout/chevron2"/>
    <dgm:cxn modelId="{FD2A122C-8A65-4D17-8B17-B49C35CE4D5B}" type="presParOf" srcId="{624553B1-C10E-4F3F-9D2F-38C02475668E}" destId="{AF45F132-931A-4CEA-B610-734E3EA0AE1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A019FA-ECEE-4F55-B11F-347876FC58F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9999BD-EA78-4417-A619-DE23C3647C58}">
      <dgm:prSet phldrT="[Текст]"/>
      <dgm:spPr/>
      <dgm:t>
        <a:bodyPr/>
        <a:lstStyle/>
        <a:p>
          <a:r>
            <a:rPr lang="ru-RU" dirty="0"/>
            <a:t>учреждения</a:t>
          </a:r>
        </a:p>
      </dgm:t>
    </dgm:pt>
    <dgm:pt modelId="{4BF60D6A-9694-41D0-B380-5C4099F7BFE1}" type="parTrans" cxnId="{1C7ACDFC-F26D-4B2A-B897-0ABFAB6EA4C4}">
      <dgm:prSet/>
      <dgm:spPr/>
      <dgm:t>
        <a:bodyPr/>
        <a:lstStyle/>
        <a:p>
          <a:endParaRPr lang="ru-RU"/>
        </a:p>
      </dgm:t>
    </dgm:pt>
    <dgm:pt modelId="{D19D1D7B-8F1A-4374-8625-6C72B11F1BB4}" type="sibTrans" cxnId="{1C7ACDFC-F26D-4B2A-B897-0ABFAB6EA4C4}">
      <dgm:prSet/>
      <dgm:spPr/>
      <dgm:t>
        <a:bodyPr/>
        <a:lstStyle/>
        <a:p>
          <a:endParaRPr lang="ru-RU"/>
        </a:p>
      </dgm:t>
    </dgm:pt>
    <dgm:pt modelId="{ED84EE29-2699-49B8-92AB-41F61AC71C62}">
      <dgm:prSet phldrT="[Текст]"/>
      <dgm:spPr/>
      <dgm:t>
        <a:bodyPr/>
        <a:lstStyle/>
        <a:p>
          <a:pPr algn="ctr"/>
          <a:r>
            <a:rPr lang="ru-RU" dirty="0"/>
            <a:t>Дошкольные</a:t>
          </a:r>
        </a:p>
      </dgm:t>
    </dgm:pt>
    <dgm:pt modelId="{43B2C6B7-842E-435F-B6D7-39D25CAFC997}" type="parTrans" cxnId="{68DFF2E9-D417-4CAA-9293-BDC200327D74}">
      <dgm:prSet/>
      <dgm:spPr/>
      <dgm:t>
        <a:bodyPr/>
        <a:lstStyle/>
        <a:p>
          <a:endParaRPr lang="ru-RU"/>
        </a:p>
      </dgm:t>
    </dgm:pt>
    <dgm:pt modelId="{DB514DD3-FCE8-4C63-B60C-A001220CAF24}" type="sibTrans" cxnId="{68DFF2E9-D417-4CAA-9293-BDC200327D74}">
      <dgm:prSet/>
      <dgm:spPr/>
      <dgm:t>
        <a:bodyPr/>
        <a:lstStyle/>
        <a:p>
          <a:endParaRPr lang="ru-RU"/>
        </a:p>
      </dgm:t>
    </dgm:pt>
    <dgm:pt modelId="{BAD6547F-70B3-4774-844F-D91D98C2388F}">
      <dgm:prSet phldrT="[Текст]"/>
      <dgm:spPr/>
      <dgm:t>
        <a:bodyPr/>
        <a:lstStyle/>
        <a:p>
          <a:pPr algn="ctr"/>
          <a:r>
            <a:rPr lang="ru-RU" dirty="0"/>
            <a:t>Общеобразовательные</a:t>
          </a:r>
        </a:p>
      </dgm:t>
    </dgm:pt>
    <dgm:pt modelId="{53D592BA-203D-40FE-8FEF-CEB4242A717B}" type="parTrans" cxnId="{237C33C5-90D9-4719-B51F-A28FB6555293}">
      <dgm:prSet/>
      <dgm:spPr/>
      <dgm:t>
        <a:bodyPr/>
        <a:lstStyle/>
        <a:p>
          <a:endParaRPr lang="ru-RU"/>
        </a:p>
      </dgm:t>
    </dgm:pt>
    <dgm:pt modelId="{3F309EF3-9959-4718-AB5F-A721D41BCA7B}" type="sibTrans" cxnId="{237C33C5-90D9-4719-B51F-A28FB6555293}">
      <dgm:prSet/>
      <dgm:spPr/>
      <dgm:t>
        <a:bodyPr/>
        <a:lstStyle/>
        <a:p>
          <a:endParaRPr lang="ru-RU"/>
        </a:p>
      </dgm:t>
    </dgm:pt>
    <dgm:pt modelId="{9C1105A6-E977-47E7-B365-4CD556150570}">
      <dgm:prSet phldrT="[Текст]"/>
      <dgm:spPr/>
      <dgm:t>
        <a:bodyPr/>
        <a:lstStyle/>
        <a:p>
          <a:r>
            <a:rPr lang="ru-RU" dirty="0"/>
            <a:t>количество</a:t>
          </a:r>
        </a:p>
      </dgm:t>
    </dgm:pt>
    <dgm:pt modelId="{1DAA88D1-4F25-465E-AF26-00E9E2FCBB87}" type="parTrans" cxnId="{660247D6-9F6F-4374-AD9F-B108AD5913B8}">
      <dgm:prSet/>
      <dgm:spPr/>
      <dgm:t>
        <a:bodyPr/>
        <a:lstStyle/>
        <a:p>
          <a:endParaRPr lang="ru-RU"/>
        </a:p>
      </dgm:t>
    </dgm:pt>
    <dgm:pt modelId="{C00D9514-6D34-44FD-9CEF-455E3C3A337F}" type="sibTrans" cxnId="{660247D6-9F6F-4374-AD9F-B108AD5913B8}">
      <dgm:prSet/>
      <dgm:spPr/>
      <dgm:t>
        <a:bodyPr/>
        <a:lstStyle/>
        <a:p>
          <a:endParaRPr lang="ru-RU"/>
        </a:p>
      </dgm:t>
    </dgm:pt>
    <dgm:pt modelId="{1C0AC3FA-EA2E-4795-930F-F718E1283CE9}">
      <dgm:prSet phldrT="[Текст]"/>
      <dgm:spPr/>
      <dgm:t>
        <a:bodyPr/>
        <a:lstStyle/>
        <a:p>
          <a:pPr algn="ctr"/>
          <a:r>
            <a:rPr lang="ru-RU" dirty="0"/>
            <a:t>15</a:t>
          </a:r>
        </a:p>
      </dgm:t>
    </dgm:pt>
    <dgm:pt modelId="{5640B4D0-F833-44C9-A84A-C0419E917D28}" type="parTrans" cxnId="{FE3324CD-A031-4FA5-8C3F-EAAE7B12D33E}">
      <dgm:prSet/>
      <dgm:spPr/>
      <dgm:t>
        <a:bodyPr/>
        <a:lstStyle/>
        <a:p>
          <a:endParaRPr lang="ru-RU"/>
        </a:p>
      </dgm:t>
    </dgm:pt>
    <dgm:pt modelId="{250112D3-CD74-43AB-859D-CF6DB873348F}" type="sibTrans" cxnId="{FE3324CD-A031-4FA5-8C3F-EAAE7B12D33E}">
      <dgm:prSet/>
      <dgm:spPr/>
      <dgm:t>
        <a:bodyPr/>
        <a:lstStyle/>
        <a:p>
          <a:endParaRPr lang="ru-RU"/>
        </a:p>
      </dgm:t>
    </dgm:pt>
    <dgm:pt modelId="{AFA2A8E5-6282-46B0-83EC-4F77E0F45B59}">
      <dgm:prSet phldrT="[Текст]"/>
      <dgm:spPr/>
      <dgm:t>
        <a:bodyPr/>
        <a:lstStyle/>
        <a:p>
          <a:pPr algn="ctr"/>
          <a:r>
            <a:rPr lang="ru-RU" dirty="0"/>
            <a:t>7</a:t>
          </a:r>
        </a:p>
      </dgm:t>
    </dgm:pt>
    <dgm:pt modelId="{EF6BB017-472F-4EB2-92D1-3BE6041A6BCD}" type="parTrans" cxnId="{653790FE-E8F8-4E5C-987A-46420CB67855}">
      <dgm:prSet/>
      <dgm:spPr/>
      <dgm:t>
        <a:bodyPr/>
        <a:lstStyle/>
        <a:p>
          <a:endParaRPr lang="ru-RU"/>
        </a:p>
      </dgm:t>
    </dgm:pt>
    <dgm:pt modelId="{AD63D1CC-0875-4A1E-9A7E-C7C4C1F6878A}" type="sibTrans" cxnId="{653790FE-E8F8-4E5C-987A-46420CB67855}">
      <dgm:prSet/>
      <dgm:spPr/>
      <dgm:t>
        <a:bodyPr/>
        <a:lstStyle/>
        <a:p>
          <a:endParaRPr lang="ru-RU"/>
        </a:p>
      </dgm:t>
    </dgm:pt>
    <dgm:pt modelId="{2F535198-B789-4EC0-8650-1C015D613AE8}">
      <dgm:prSet phldrT="[Текст]"/>
      <dgm:spPr/>
      <dgm:t>
        <a:bodyPr/>
        <a:lstStyle/>
        <a:p>
          <a:r>
            <a:rPr lang="ru-RU" dirty="0"/>
            <a:t>человек</a:t>
          </a:r>
        </a:p>
      </dgm:t>
    </dgm:pt>
    <dgm:pt modelId="{CFD5B75F-1B67-4119-8107-401996EEC96A}" type="parTrans" cxnId="{D94D2F90-587E-449B-9A0F-BA0E8FFE31F8}">
      <dgm:prSet/>
      <dgm:spPr/>
      <dgm:t>
        <a:bodyPr/>
        <a:lstStyle/>
        <a:p>
          <a:endParaRPr lang="ru-RU"/>
        </a:p>
      </dgm:t>
    </dgm:pt>
    <dgm:pt modelId="{BA0157FF-C43E-49B8-AB37-CFE1DA1C1483}" type="sibTrans" cxnId="{D94D2F90-587E-449B-9A0F-BA0E8FFE31F8}">
      <dgm:prSet/>
      <dgm:spPr/>
      <dgm:t>
        <a:bodyPr/>
        <a:lstStyle/>
        <a:p>
          <a:endParaRPr lang="ru-RU"/>
        </a:p>
      </dgm:t>
    </dgm:pt>
    <dgm:pt modelId="{C4F70E3E-A08A-4362-8B3E-D9A18B97A7B1}">
      <dgm:prSet phldrT="[Текст]"/>
      <dgm:spPr/>
      <dgm:t>
        <a:bodyPr/>
        <a:lstStyle/>
        <a:p>
          <a:pPr algn="ctr"/>
          <a:r>
            <a:rPr lang="ru-RU" dirty="0"/>
            <a:t>2 011</a:t>
          </a:r>
        </a:p>
      </dgm:t>
    </dgm:pt>
    <dgm:pt modelId="{6127D2DB-AFC7-4EAE-8981-9B803469D948}" type="parTrans" cxnId="{28B2EA41-D2C7-4E07-AD98-606519014E64}">
      <dgm:prSet/>
      <dgm:spPr/>
      <dgm:t>
        <a:bodyPr/>
        <a:lstStyle/>
        <a:p>
          <a:endParaRPr lang="ru-RU"/>
        </a:p>
      </dgm:t>
    </dgm:pt>
    <dgm:pt modelId="{A236B96C-D7EE-467C-9E9B-38B334C152E7}" type="sibTrans" cxnId="{28B2EA41-D2C7-4E07-AD98-606519014E64}">
      <dgm:prSet/>
      <dgm:spPr/>
      <dgm:t>
        <a:bodyPr/>
        <a:lstStyle/>
        <a:p>
          <a:endParaRPr lang="ru-RU"/>
        </a:p>
      </dgm:t>
    </dgm:pt>
    <dgm:pt modelId="{93AE1983-FBE7-4325-AB33-0E95D8BF9DA0}">
      <dgm:prSet phldrT="[Текст]"/>
      <dgm:spPr/>
      <dgm:t>
        <a:bodyPr/>
        <a:lstStyle/>
        <a:p>
          <a:pPr algn="ctr"/>
          <a:r>
            <a:rPr lang="ru-RU" dirty="0"/>
            <a:t>4 778</a:t>
          </a:r>
        </a:p>
      </dgm:t>
    </dgm:pt>
    <dgm:pt modelId="{8B2B5602-7852-476C-A5DA-3546D7224D15}" type="parTrans" cxnId="{B33A5533-1B43-4B36-87FC-35FD689430A8}">
      <dgm:prSet/>
      <dgm:spPr/>
      <dgm:t>
        <a:bodyPr/>
        <a:lstStyle/>
        <a:p>
          <a:endParaRPr lang="ru-RU"/>
        </a:p>
      </dgm:t>
    </dgm:pt>
    <dgm:pt modelId="{5AB914BC-0A4F-43C7-B7B8-028086764197}" type="sibTrans" cxnId="{B33A5533-1B43-4B36-87FC-35FD689430A8}">
      <dgm:prSet/>
      <dgm:spPr/>
      <dgm:t>
        <a:bodyPr/>
        <a:lstStyle/>
        <a:p>
          <a:endParaRPr lang="ru-RU"/>
        </a:p>
      </dgm:t>
    </dgm:pt>
    <dgm:pt modelId="{DD181E92-5CA1-49D1-8C74-02F26D7674EE}">
      <dgm:prSet phldrT="[Текст]"/>
      <dgm:spPr/>
      <dgm:t>
        <a:bodyPr/>
        <a:lstStyle/>
        <a:p>
          <a:pPr algn="ctr"/>
          <a:r>
            <a:rPr lang="ru-RU" dirty="0"/>
            <a:t>Дополнительного образования</a:t>
          </a:r>
        </a:p>
      </dgm:t>
    </dgm:pt>
    <dgm:pt modelId="{EA9FCFFF-BEEE-4607-BD11-ED521D7DCF72}" type="parTrans" cxnId="{83BF2C88-9709-4494-8698-06F88492E5BD}">
      <dgm:prSet/>
      <dgm:spPr/>
      <dgm:t>
        <a:bodyPr/>
        <a:lstStyle/>
        <a:p>
          <a:endParaRPr lang="ru-RU"/>
        </a:p>
      </dgm:t>
    </dgm:pt>
    <dgm:pt modelId="{9D5212A8-3B2B-4BF0-A36B-58DD3AB14576}" type="sibTrans" cxnId="{83BF2C88-9709-4494-8698-06F88492E5BD}">
      <dgm:prSet/>
      <dgm:spPr/>
      <dgm:t>
        <a:bodyPr/>
        <a:lstStyle/>
        <a:p>
          <a:endParaRPr lang="ru-RU"/>
        </a:p>
      </dgm:t>
    </dgm:pt>
    <dgm:pt modelId="{6442470C-92A0-4334-AFFD-29CBC4F1F464}">
      <dgm:prSet phldrT="[Текст]"/>
      <dgm:spPr/>
      <dgm:t>
        <a:bodyPr/>
        <a:lstStyle/>
        <a:p>
          <a:pPr algn="ctr"/>
          <a:r>
            <a:rPr lang="ru-RU" dirty="0"/>
            <a:t>5</a:t>
          </a:r>
        </a:p>
      </dgm:t>
    </dgm:pt>
    <dgm:pt modelId="{6376DE80-B1C2-4681-A0EC-B42E33D4AA80}" type="parTrans" cxnId="{6E56F7A0-53E8-4ADD-BC67-4568BA9DDCAF}">
      <dgm:prSet/>
      <dgm:spPr/>
      <dgm:t>
        <a:bodyPr/>
        <a:lstStyle/>
        <a:p>
          <a:endParaRPr lang="ru-RU"/>
        </a:p>
      </dgm:t>
    </dgm:pt>
    <dgm:pt modelId="{1E54E9C6-7521-4356-BE1A-D54CB2FC2126}" type="sibTrans" cxnId="{6E56F7A0-53E8-4ADD-BC67-4568BA9DDCAF}">
      <dgm:prSet/>
      <dgm:spPr/>
      <dgm:t>
        <a:bodyPr/>
        <a:lstStyle/>
        <a:p>
          <a:endParaRPr lang="ru-RU"/>
        </a:p>
      </dgm:t>
    </dgm:pt>
    <dgm:pt modelId="{379C8F4D-AFA2-476C-8AF1-01CDDBDF8AD8}">
      <dgm:prSet phldrT="[Текст]"/>
      <dgm:spPr/>
      <dgm:t>
        <a:bodyPr/>
        <a:lstStyle/>
        <a:p>
          <a:pPr algn="ctr"/>
          <a:r>
            <a:rPr lang="ru-RU" dirty="0"/>
            <a:t>2 792</a:t>
          </a:r>
        </a:p>
      </dgm:t>
    </dgm:pt>
    <dgm:pt modelId="{71CFE371-2157-474A-8A76-7DF2FF5EC1D9}" type="parTrans" cxnId="{EE015853-CA13-4E36-BA3B-CB6CEC805468}">
      <dgm:prSet/>
      <dgm:spPr/>
      <dgm:t>
        <a:bodyPr/>
        <a:lstStyle/>
        <a:p>
          <a:endParaRPr lang="ru-RU"/>
        </a:p>
      </dgm:t>
    </dgm:pt>
    <dgm:pt modelId="{26FA2234-D6CA-4639-9E99-8D004D6DEE57}" type="sibTrans" cxnId="{EE015853-CA13-4E36-BA3B-CB6CEC805468}">
      <dgm:prSet/>
      <dgm:spPr/>
      <dgm:t>
        <a:bodyPr/>
        <a:lstStyle/>
        <a:p>
          <a:endParaRPr lang="ru-RU"/>
        </a:p>
      </dgm:t>
    </dgm:pt>
    <dgm:pt modelId="{0E019F62-884B-4388-AA54-0FA8C947DCE5}" type="pres">
      <dgm:prSet presAssocID="{E3A019FA-ECEE-4F55-B11F-347876FC58F3}" presName="Name0" presStyleCnt="0">
        <dgm:presLayoutVars>
          <dgm:dir/>
          <dgm:animLvl val="lvl"/>
          <dgm:resizeHandles val="exact"/>
        </dgm:presLayoutVars>
      </dgm:prSet>
      <dgm:spPr/>
    </dgm:pt>
    <dgm:pt modelId="{8211E065-4548-44A7-833F-7893C1984ED6}" type="pres">
      <dgm:prSet presAssocID="{579999BD-EA78-4417-A619-DE23C3647C58}" presName="composite" presStyleCnt="0"/>
      <dgm:spPr/>
    </dgm:pt>
    <dgm:pt modelId="{D4EAF602-EDC0-4F92-8B28-6655B05B9E1A}" type="pres">
      <dgm:prSet presAssocID="{579999BD-EA78-4417-A619-DE23C3647C5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F6B73C1-87F1-4678-8B2E-D4508657D485}" type="pres">
      <dgm:prSet presAssocID="{579999BD-EA78-4417-A619-DE23C3647C58}" presName="desTx" presStyleLbl="alignAccFollowNode1" presStyleIdx="0" presStyleCnt="3">
        <dgm:presLayoutVars>
          <dgm:bulletEnabled val="1"/>
        </dgm:presLayoutVars>
      </dgm:prSet>
      <dgm:spPr/>
    </dgm:pt>
    <dgm:pt modelId="{706D4298-83EC-4763-BF27-A6EE1FC8560E}" type="pres">
      <dgm:prSet presAssocID="{D19D1D7B-8F1A-4374-8625-6C72B11F1BB4}" presName="space" presStyleCnt="0"/>
      <dgm:spPr/>
    </dgm:pt>
    <dgm:pt modelId="{A0D2CCF9-ADF2-4CE5-B1FF-E50B68C30AC0}" type="pres">
      <dgm:prSet presAssocID="{9C1105A6-E977-47E7-B365-4CD556150570}" presName="composite" presStyleCnt="0"/>
      <dgm:spPr/>
    </dgm:pt>
    <dgm:pt modelId="{FF490804-D3BE-4E24-8E9F-9EB02D4DEAA6}" type="pres">
      <dgm:prSet presAssocID="{9C1105A6-E977-47E7-B365-4CD55615057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9B9D11E-9340-4AC2-8DF9-E6EC87D228F6}" type="pres">
      <dgm:prSet presAssocID="{9C1105A6-E977-47E7-B365-4CD556150570}" presName="desTx" presStyleLbl="alignAccFollowNode1" presStyleIdx="1" presStyleCnt="3">
        <dgm:presLayoutVars>
          <dgm:bulletEnabled val="1"/>
        </dgm:presLayoutVars>
      </dgm:prSet>
      <dgm:spPr/>
    </dgm:pt>
    <dgm:pt modelId="{13F66D2C-A2C3-44AA-AFA7-C15D51762D65}" type="pres">
      <dgm:prSet presAssocID="{C00D9514-6D34-44FD-9CEF-455E3C3A337F}" presName="space" presStyleCnt="0"/>
      <dgm:spPr/>
    </dgm:pt>
    <dgm:pt modelId="{AAD19D4B-5A9E-4971-83EF-44FC90128C35}" type="pres">
      <dgm:prSet presAssocID="{2F535198-B789-4EC0-8650-1C015D613AE8}" presName="composite" presStyleCnt="0"/>
      <dgm:spPr/>
    </dgm:pt>
    <dgm:pt modelId="{B197C424-B968-47EE-845D-25B499F47522}" type="pres">
      <dgm:prSet presAssocID="{2F535198-B789-4EC0-8650-1C015D613AE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EB4448E-7A76-4C8E-AFC0-C51FEE52CBD6}" type="pres">
      <dgm:prSet presAssocID="{2F535198-B789-4EC0-8650-1C015D613AE8}" presName="desTx" presStyleLbl="alignAccFollowNode1" presStyleIdx="2" presStyleCnt="3" custScaleX="99856" custLinFactNeighborX="-236" custLinFactNeighborY="-5025">
        <dgm:presLayoutVars>
          <dgm:bulletEnabled val="1"/>
        </dgm:presLayoutVars>
      </dgm:prSet>
      <dgm:spPr/>
    </dgm:pt>
  </dgm:ptLst>
  <dgm:cxnLst>
    <dgm:cxn modelId="{3F8B2E2A-F622-4A92-B7C5-76DD37845BEC}" type="presOf" srcId="{379C8F4D-AFA2-476C-8AF1-01CDDBDF8AD8}" destId="{7EB4448E-7A76-4C8E-AFC0-C51FEE52CBD6}" srcOrd="0" destOrd="2" presId="urn:microsoft.com/office/officeart/2005/8/layout/hList1"/>
    <dgm:cxn modelId="{AB4F8C2B-F9B7-460F-A8F2-B8D291852964}" type="presOf" srcId="{6442470C-92A0-4334-AFFD-29CBC4F1F464}" destId="{E9B9D11E-9340-4AC2-8DF9-E6EC87D228F6}" srcOrd="0" destOrd="2" presId="urn:microsoft.com/office/officeart/2005/8/layout/hList1"/>
    <dgm:cxn modelId="{E3AC322F-5619-4352-A8CB-A32341025477}" type="presOf" srcId="{2F535198-B789-4EC0-8650-1C015D613AE8}" destId="{B197C424-B968-47EE-845D-25B499F47522}" srcOrd="0" destOrd="0" presId="urn:microsoft.com/office/officeart/2005/8/layout/hList1"/>
    <dgm:cxn modelId="{B33A5533-1B43-4B36-87FC-35FD689430A8}" srcId="{2F535198-B789-4EC0-8650-1C015D613AE8}" destId="{93AE1983-FBE7-4325-AB33-0E95D8BF9DA0}" srcOrd="1" destOrd="0" parTransId="{8B2B5602-7852-476C-A5DA-3546D7224D15}" sibTransId="{5AB914BC-0A4F-43C7-B7B8-028086764197}"/>
    <dgm:cxn modelId="{849AA236-F90B-4479-B7E2-85DC479299EB}" type="presOf" srcId="{1C0AC3FA-EA2E-4795-930F-F718E1283CE9}" destId="{E9B9D11E-9340-4AC2-8DF9-E6EC87D228F6}" srcOrd="0" destOrd="0" presId="urn:microsoft.com/office/officeart/2005/8/layout/hList1"/>
    <dgm:cxn modelId="{28B2EA41-D2C7-4E07-AD98-606519014E64}" srcId="{2F535198-B789-4EC0-8650-1C015D613AE8}" destId="{C4F70E3E-A08A-4362-8B3E-D9A18B97A7B1}" srcOrd="0" destOrd="0" parTransId="{6127D2DB-AFC7-4EAE-8981-9B803469D948}" sibTransId="{A236B96C-D7EE-467C-9E9B-38B334C152E7}"/>
    <dgm:cxn modelId="{E1A52A65-5EE4-4E8C-8FF5-F14DFDC08EC3}" type="presOf" srcId="{9C1105A6-E977-47E7-B365-4CD556150570}" destId="{FF490804-D3BE-4E24-8E9F-9EB02D4DEAA6}" srcOrd="0" destOrd="0" presId="urn:microsoft.com/office/officeart/2005/8/layout/hList1"/>
    <dgm:cxn modelId="{925C9F4E-FF1F-4E87-8B53-C223B046A5AD}" type="presOf" srcId="{C4F70E3E-A08A-4362-8B3E-D9A18B97A7B1}" destId="{7EB4448E-7A76-4C8E-AFC0-C51FEE52CBD6}" srcOrd="0" destOrd="0" presId="urn:microsoft.com/office/officeart/2005/8/layout/hList1"/>
    <dgm:cxn modelId="{EE015853-CA13-4E36-BA3B-CB6CEC805468}" srcId="{2F535198-B789-4EC0-8650-1C015D613AE8}" destId="{379C8F4D-AFA2-476C-8AF1-01CDDBDF8AD8}" srcOrd="2" destOrd="0" parTransId="{71CFE371-2157-474A-8A76-7DF2FF5EC1D9}" sibTransId="{26FA2234-D6CA-4639-9E99-8D004D6DEE57}"/>
    <dgm:cxn modelId="{83BF2C88-9709-4494-8698-06F88492E5BD}" srcId="{579999BD-EA78-4417-A619-DE23C3647C58}" destId="{DD181E92-5CA1-49D1-8C74-02F26D7674EE}" srcOrd="2" destOrd="0" parTransId="{EA9FCFFF-BEEE-4607-BD11-ED521D7DCF72}" sibTransId="{9D5212A8-3B2B-4BF0-A36B-58DD3AB14576}"/>
    <dgm:cxn modelId="{D94D2F90-587E-449B-9A0F-BA0E8FFE31F8}" srcId="{E3A019FA-ECEE-4F55-B11F-347876FC58F3}" destId="{2F535198-B789-4EC0-8650-1C015D613AE8}" srcOrd="2" destOrd="0" parTransId="{CFD5B75F-1B67-4119-8107-401996EEC96A}" sibTransId="{BA0157FF-C43E-49B8-AB37-CFE1DA1C1483}"/>
    <dgm:cxn modelId="{634AE7A0-0DD6-40C0-BB21-906B7EA753DE}" type="presOf" srcId="{AFA2A8E5-6282-46B0-83EC-4F77E0F45B59}" destId="{E9B9D11E-9340-4AC2-8DF9-E6EC87D228F6}" srcOrd="0" destOrd="1" presId="urn:microsoft.com/office/officeart/2005/8/layout/hList1"/>
    <dgm:cxn modelId="{6E56F7A0-53E8-4ADD-BC67-4568BA9DDCAF}" srcId="{9C1105A6-E977-47E7-B365-4CD556150570}" destId="{6442470C-92A0-4334-AFFD-29CBC4F1F464}" srcOrd="2" destOrd="0" parTransId="{6376DE80-B1C2-4681-A0EC-B42E33D4AA80}" sibTransId="{1E54E9C6-7521-4356-BE1A-D54CB2FC2126}"/>
    <dgm:cxn modelId="{205973A6-B4BC-4A9E-9C3A-2EFEBB1218F3}" type="presOf" srcId="{579999BD-EA78-4417-A619-DE23C3647C58}" destId="{D4EAF602-EDC0-4F92-8B28-6655B05B9E1A}" srcOrd="0" destOrd="0" presId="urn:microsoft.com/office/officeart/2005/8/layout/hList1"/>
    <dgm:cxn modelId="{E5FDBFA6-2B9D-46CD-8F4B-F703D3F49B4E}" type="presOf" srcId="{ED84EE29-2699-49B8-92AB-41F61AC71C62}" destId="{3F6B73C1-87F1-4678-8B2E-D4508657D485}" srcOrd="0" destOrd="0" presId="urn:microsoft.com/office/officeart/2005/8/layout/hList1"/>
    <dgm:cxn modelId="{EF0A7BB2-28EA-476A-A2DA-C69E654DA680}" type="presOf" srcId="{E3A019FA-ECEE-4F55-B11F-347876FC58F3}" destId="{0E019F62-884B-4388-AA54-0FA8C947DCE5}" srcOrd="0" destOrd="0" presId="urn:microsoft.com/office/officeart/2005/8/layout/hList1"/>
    <dgm:cxn modelId="{8922E8BC-5EDD-488B-A9D4-73DD96B2BE81}" type="presOf" srcId="{DD181E92-5CA1-49D1-8C74-02F26D7674EE}" destId="{3F6B73C1-87F1-4678-8B2E-D4508657D485}" srcOrd="0" destOrd="2" presId="urn:microsoft.com/office/officeart/2005/8/layout/hList1"/>
    <dgm:cxn modelId="{08A9EAC2-8EF2-4A79-B983-58018DA234F8}" type="presOf" srcId="{93AE1983-FBE7-4325-AB33-0E95D8BF9DA0}" destId="{7EB4448E-7A76-4C8E-AFC0-C51FEE52CBD6}" srcOrd="0" destOrd="1" presId="urn:microsoft.com/office/officeart/2005/8/layout/hList1"/>
    <dgm:cxn modelId="{237C33C5-90D9-4719-B51F-A28FB6555293}" srcId="{579999BD-EA78-4417-A619-DE23C3647C58}" destId="{BAD6547F-70B3-4774-844F-D91D98C2388F}" srcOrd="1" destOrd="0" parTransId="{53D592BA-203D-40FE-8FEF-CEB4242A717B}" sibTransId="{3F309EF3-9959-4718-AB5F-A721D41BCA7B}"/>
    <dgm:cxn modelId="{841BF8C6-FA88-4C47-8012-8F24F2649748}" type="presOf" srcId="{BAD6547F-70B3-4774-844F-D91D98C2388F}" destId="{3F6B73C1-87F1-4678-8B2E-D4508657D485}" srcOrd="0" destOrd="1" presId="urn:microsoft.com/office/officeart/2005/8/layout/hList1"/>
    <dgm:cxn modelId="{FE3324CD-A031-4FA5-8C3F-EAAE7B12D33E}" srcId="{9C1105A6-E977-47E7-B365-4CD556150570}" destId="{1C0AC3FA-EA2E-4795-930F-F718E1283CE9}" srcOrd="0" destOrd="0" parTransId="{5640B4D0-F833-44C9-A84A-C0419E917D28}" sibTransId="{250112D3-CD74-43AB-859D-CF6DB873348F}"/>
    <dgm:cxn modelId="{660247D6-9F6F-4374-AD9F-B108AD5913B8}" srcId="{E3A019FA-ECEE-4F55-B11F-347876FC58F3}" destId="{9C1105A6-E977-47E7-B365-4CD556150570}" srcOrd="1" destOrd="0" parTransId="{1DAA88D1-4F25-465E-AF26-00E9E2FCBB87}" sibTransId="{C00D9514-6D34-44FD-9CEF-455E3C3A337F}"/>
    <dgm:cxn modelId="{68DFF2E9-D417-4CAA-9293-BDC200327D74}" srcId="{579999BD-EA78-4417-A619-DE23C3647C58}" destId="{ED84EE29-2699-49B8-92AB-41F61AC71C62}" srcOrd="0" destOrd="0" parTransId="{43B2C6B7-842E-435F-B6D7-39D25CAFC997}" sibTransId="{DB514DD3-FCE8-4C63-B60C-A001220CAF24}"/>
    <dgm:cxn modelId="{1C7ACDFC-F26D-4B2A-B897-0ABFAB6EA4C4}" srcId="{E3A019FA-ECEE-4F55-B11F-347876FC58F3}" destId="{579999BD-EA78-4417-A619-DE23C3647C58}" srcOrd="0" destOrd="0" parTransId="{4BF60D6A-9694-41D0-B380-5C4099F7BFE1}" sibTransId="{D19D1D7B-8F1A-4374-8625-6C72B11F1BB4}"/>
    <dgm:cxn modelId="{653790FE-E8F8-4E5C-987A-46420CB67855}" srcId="{9C1105A6-E977-47E7-B365-4CD556150570}" destId="{AFA2A8E5-6282-46B0-83EC-4F77E0F45B59}" srcOrd="1" destOrd="0" parTransId="{EF6BB017-472F-4EB2-92D1-3BE6041A6BCD}" sibTransId="{AD63D1CC-0875-4A1E-9A7E-C7C4C1F6878A}"/>
    <dgm:cxn modelId="{9863B08E-DD7F-46FF-8088-F6F200639DD8}" type="presParOf" srcId="{0E019F62-884B-4388-AA54-0FA8C947DCE5}" destId="{8211E065-4548-44A7-833F-7893C1984ED6}" srcOrd="0" destOrd="0" presId="urn:microsoft.com/office/officeart/2005/8/layout/hList1"/>
    <dgm:cxn modelId="{82E0C134-DADA-4205-8B2C-4C5193AD017C}" type="presParOf" srcId="{8211E065-4548-44A7-833F-7893C1984ED6}" destId="{D4EAF602-EDC0-4F92-8B28-6655B05B9E1A}" srcOrd="0" destOrd="0" presId="urn:microsoft.com/office/officeart/2005/8/layout/hList1"/>
    <dgm:cxn modelId="{1F94FB15-4190-43DF-8CB5-88F93009428E}" type="presParOf" srcId="{8211E065-4548-44A7-833F-7893C1984ED6}" destId="{3F6B73C1-87F1-4678-8B2E-D4508657D485}" srcOrd="1" destOrd="0" presId="urn:microsoft.com/office/officeart/2005/8/layout/hList1"/>
    <dgm:cxn modelId="{8B0BFEA9-45CE-4CD5-A967-42EF8291B418}" type="presParOf" srcId="{0E019F62-884B-4388-AA54-0FA8C947DCE5}" destId="{706D4298-83EC-4763-BF27-A6EE1FC8560E}" srcOrd="1" destOrd="0" presId="urn:microsoft.com/office/officeart/2005/8/layout/hList1"/>
    <dgm:cxn modelId="{8374C20B-51FB-47AD-B138-E4B31CDF990A}" type="presParOf" srcId="{0E019F62-884B-4388-AA54-0FA8C947DCE5}" destId="{A0D2CCF9-ADF2-4CE5-B1FF-E50B68C30AC0}" srcOrd="2" destOrd="0" presId="urn:microsoft.com/office/officeart/2005/8/layout/hList1"/>
    <dgm:cxn modelId="{0C5D5AE9-4A10-4AD7-9908-DC491FA517DD}" type="presParOf" srcId="{A0D2CCF9-ADF2-4CE5-B1FF-E50B68C30AC0}" destId="{FF490804-D3BE-4E24-8E9F-9EB02D4DEAA6}" srcOrd="0" destOrd="0" presId="urn:microsoft.com/office/officeart/2005/8/layout/hList1"/>
    <dgm:cxn modelId="{E7FF260E-0B21-446A-A00B-51E87FDEBB3C}" type="presParOf" srcId="{A0D2CCF9-ADF2-4CE5-B1FF-E50B68C30AC0}" destId="{E9B9D11E-9340-4AC2-8DF9-E6EC87D228F6}" srcOrd="1" destOrd="0" presId="urn:microsoft.com/office/officeart/2005/8/layout/hList1"/>
    <dgm:cxn modelId="{73884F21-3276-4C89-B5AB-E34D6C5552BF}" type="presParOf" srcId="{0E019F62-884B-4388-AA54-0FA8C947DCE5}" destId="{13F66D2C-A2C3-44AA-AFA7-C15D51762D65}" srcOrd="3" destOrd="0" presId="urn:microsoft.com/office/officeart/2005/8/layout/hList1"/>
    <dgm:cxn modelId="{9236B43A-4D3A-4AAC-A4B6-2DA70D26FC66}" type="presParOf" srcId="{0E019F62-884B-4388-AA54-0FA8C947DCE5}" destId="{AAD19D4B-5A9E-4971-83EF-44FC90128C35}" srcOrd="4" destOrd="0" presId="urn:microsoft.com/office/officeart/2005/8/layout/hList1"/>
    <dgm:cxn modelId="{6A72AA88-392F-46E0-807F-1D3BEC987B4E}" type="presParOf" srcId="{AAD19D4B-5A9E-4971-83EF-44FC90128C35}" destId="{B197C424-B968-47EE-845D-25B499F47522}" srcOrd="0" destOrd="0" presId="urn:microsoft.com/office/officeart/2005/8/layout/hList1"/>
    <dgm:cxn modelId="{0971C8E3-E10C-4A97-9F86-E2E278C5D206}" type="presParOf" srcId="{AAD19D4B-5A9E-4971-83EF-44FC90128C35}" destId="{7EB4448E-7A76-4C8E-AFC0-C51FEE52CB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9C80E0-2FFA-4858-95AE-B9120945995F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8620589-6866-4F49-A3E6-E28BE917AC95}">
      <dgm:prSet phldrT="[Текст]" custT="1"/>
      <dgm:spPr/>
      <dgm:t>
        <a:bodyPr/>
        <a:lstStyle/>
        <a:p>
          <a:r>
            <a:rPr lang="ru-RU" sz="9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учреждения</a:t>
          </a:r>
          <a:endParaRPr lang="ru-RU" sz="9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CC3C84-28B1-4367-9A08-ABC0D4975E03}" type="parTrans" cxnId="{5DFBDB36-061E-4374-BAD8-8BD67C2B4EB1}">
      <dgm:prSet/>
      <dgm:spPr/>
      <dgm:t>
        <a:bodyPr/>
        <a:lstStyle/>
        <a:p>
          <a:endParaRPr lang="ru-RU"/>
        </a:p>
      </dgm:t>
    </dgm:pt>
    <dgm:pt modelId="{C50ADDDD-FA8F-4919-A666-5DA5033CC551}" type="sibTrans" cxnId="{5DFBDB36-061E-4374-BAD8-8BD67C2B4EB1}">
      <dgm:prSet/>
      <dgm:spPr/>
      <dgm:t>
        <a:bodyPr/>
        <a:lstStyle/>
        <a:p>
          <a:endParaRPr lang="ru-RU"/>
        </a:p>
      </dgm:t>
    </dgm:pt>
    <dgm:pt modelId="{B5B4003A-2B7E-405C-9E56-0BC4FE624771}">
      <dgm:prSet phldrT="[Текст]" custT="1"/>
      <dgm:spPr/>
      <dgm:t>
        <a:bodyPr/>
        <a:lstStyle/>
        <a:p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</a:t>
          </a:r>
        </a:p>
      </dgm:t>
    </dgm:pt>
    <dgm:pt modelId="{C7F436A2-DE01-43DF-93D0-C24B2BC6E199}" type="parTrans" cxnId="{2AEDDCDC-16CE-4AAB-ABE3-A011AFBC1B9D}">
      <dgm:prSet/>
      <dgm:spPr/>
      <dgm:t>
        <a:bodyPr/>
        <a:lstStyle/>
        <a:p>
          <a:endParaRPr lang="ru-RU"/>
        </a:p>
      </dgm:t>
    </dgm:pt>
    <dgm:pt modelId="{5BB24043-DE66-4D82-BE4D-E4AB60770859}" type="sibTrans" cxnId="{2AEDDCDC-16CE-4AAB-ABE3-A011AFBC1B9D}">
      <dgm:prSet/>
      <dgm:spPr/>
      <dgm:t>
        <a:bodyPr/>
        <a:lstStyle/>
        <a:p>
          <a:endParaRPr lang="ru-RU"/>
        </a:p>
      </dgm:t>
    </dgm:pt>
    <dgm:pt modelId="{66151806-637F-41E1-8DCC-3E590A543434}">
      <dgm:prSet phldrT="[Текст]" custT="1"/>
      <dgm:spPr/>
      <dgm:t>
        <a:bodyPr/>
        <a:lstStyle/>
        <a:p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название</a:t>
          </a:r>
        </a:p>
      </dgm:t>
    </dgm:pt>
    <dgm:pt modelId="{61171D8F-EEC8-46F1-A2F0-23A3B3429992}" type="parTrans" cxnId="{0280AED5-F83C-4368-AEC6-448C4562225B}">
      <dgm:prSet/>
      <dgm:spPr/>
      <dgm:t>
        <a:bodyPr/>
        <a:lstStyle/>
        <a:p>
          <a:endParaRPr lang="ru-RU"/>
        </a:p>
      </dgm:t>
    </dgm:pt>
    <dgm:pt modelId="{D8FBA3FC-1495-426B-B0BA-31C6E118A0A9}" type="sibTrans" cxnId="{0280AED5-F83C-4368-AEC6-448C4562225B}">
      <dgm:prSet/>
      <dgm:spPr/>
      <dgm:t>
        <a:bodyPr/>
        <a:lstStyle/>
        <a:p>
          <a:endParaRPr lang="ru-RU"/>
        </a:p>
      </dgm:t>
    </dgm:pt>
    <dgm:pt modelId="{04AFBCB0-977A-4065-A644-42C324F768E3}">
      <dgm:prSet phldrT="[Текст]" custT="1"/>
      <dgm:spPr/>
      <dgm:t>
        <a:bodyPr/>
        <a:lstStyle/>
        <a:p>
          <a:r>
            <a:rPr lang="ru-RU" sz="600"/>
            <a:t>Комитет жилищно-коммунальной сферы</a:t>
          </a:r>
          <a:endParaRPr lang="ru-RU" sz="600" dirty="0"/>
        </a:p>
      </dgm:t>
    </dgm:pt>
    <dgm:pt modelId="{CB8D7BAE-7832-41EC-AC06-6D74E1BC001D}" type="parTrans" cxnId="{D40CC66E-2F71-41CF-9858-1AA6BC9D1B0F}">
      <dgm:prSet/>
      <dgm:spPr/>
      <dgm:t>
        <a:bodyPr/>
        <a:lstStyle/>
        <a:p>
          <a:endParaRPr lang="ru-RU"/>
        </a:p>
      </dgm:t>
    </dgm:pt>
    <dgm:pt modelId="{3E342B34-A5AD-4598-A1B1-10471FEE986E}" type="sibTrans" cxnId="{D40CC66E-2F71-41CF-9858-1AA6BC9D1B0F}">
      <dgm:prSet/>
      <dgm:spPr/>
      <dgm:t>
        <a:bodyPr/>
        <a:lstStyle/>
        <a:p>
          <a:endParaRPr lang="ru-RU"/>
        </a:p>
      </dgm:t>
    </dgm:pt>
    <dgm:pt modelId="{18686489-0F9E-4F58-BACD-54043551161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культуры</a:t>
          </a:r>
        </a:p>
      </dgm:t>
    </dgm:pt>
    <dgm:pt modelId="{BB1ECAAC-782E-4804-A672-9BD0859C8570}" type="parTrans" cxnId="{1354BE4E-D587-4BDC-BE1F-EFEF1D17AE72}">
      <dgm:prSet/>
      <dgm:spPr/>
      <dgm:t>
        <a:bodyPr/>
        <a:lstStyle/>
        <a:p>
          <a:endParaRPr lang="ru-RU"/>
        </a:p>
      </dgm:t>
    </dgm:pt>
    <dgm:pt modelId="{71011395-EC3D-45BF-8F9A-A44FD7B32783}" type="sibTrans" cxnId="{1354BE4E-D587-4BDC-BE1F-EFEF1D17AE72}">
      <dgm:prSet/>
      <dgm:spPr/>
      <dgm:t>
        <a:bodyPr/>
        <a:lstStyle/>
        <a:p>
          <a:endParaRPr lang="ru-RU"/>
        </a:p>
      </dgm:t>
    </dgm:pt>
    <dgm:pt modelId="{9D37769E-8FDB-459E-AEB2-2911D33EBC8D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Казенные</a:t>
          </a:r>
        </a:p>
      </dgm:t>
    </dgm:pt>
    <dgm:pt modelId="{973DEC53-D8EF-40FF-9388-4DA3246455BA}" type="parTrans" cxnId="{A8A4EA18-A9BA-4C43-94DB-C10E44ED0450}">
      <dgm:prSet/>
      <dgm:spPr/>
      <dgm:t>
        <a:bodyPr/>
        <a:lstStyle/>
        <a:p>
          <a:endParaRPr lang="ru-RU"/>
        </a:p>
      </dgm:t>
    </dgm:pt>
    <dgm:pt modelId="{F124E490-7C8B-4AC3-83A8-3EA7EE14D10D}" type="sibTrans" cxnId="{A8A4EA18-A9BA-4C43-94DB-C10E44ED0450}">
      <dgm:prSet/>
      <dgm:spPr/>
      <dgm:t>
        <a:bodyPr/>
        <a:lstStyle/>
        <a:p>
          <a:endParaRPr lang="ru-RU"/>
        </a:p>
      </dgm:t>
    </dgm:pt>
    <dgm:pt modelId="{FB292A49-6337-4882-881B-BC4F38A83E41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506A7E-5CB4-42AB-A741-667AB9BBF3FB}" type="parTrans" cxnId="{89D00F2B-8EBB-4ECA-BD4F-79F434BF4723}">
      <dgm:prSet/>
      <dgm:spPr/>
      <dgm:t>
        <a:bodyPr/>
        <a:lstStyle/>
        <a:p>
          <a:endParaRPr lang="ru-RU"/>
        </a:p>
      </dgm:t>
    </dgm:pt>
    <dgm:pt modelId="{8883240B-EC3E-4D3B-943D-012D4A2294B6}" type="sibTrans" cxnId="{89D00F2B-8EBB-4ECA-BD4F-79F434BF4723}">
      <dgm:prSet/>
      <dgm:spPr/>
      <dgm:t>
        <a:bodyPr/>
        <a:lstStyle/>
        <a:p>
          <a:endParaRPr lang="ru-RU"/>
        </a:p>
      </dgm:t>
    </dgm:pt>
    <dgm:pt modelId="{E470A9CD-63DD-46C2-BFE9-865C370E6666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1DFE30-B7D3-49E5-B414-668961B4D68C}" type="parTrans" cxnId="{E2E29E9A-07A6-4B56-A359-CC84EB1A8B46}">
      <dgm:prSet/>
      <dgm:spPr/>
      <dgm:t>
        <a:bodyPr/>
        <a:lstStyle/>
        <a:p>
          <a:endParaRPr lang="ru-RU"/>
        </a:p>
      </dgm:t>
    </dgm:pt>
    <dgm:pt modelId="{FD5DCE82-FF2E-497B-B128-FE8FA97A7334}" type="sibTrans" cxnId="{E2E29E9A-07A6-4B56-A359-CC84EB1A8B46}">
      <dgm:prSet/>
      <dgm:spPr/>
      <dgm:t>
        <a:bodyPr/>
        <a:lstStyle/>
        <a:p>
          <a:endParaRPr lang="ru-RU"/>
        </a:p>
      </dgm:t>
    </dgm:pt>
    <dgm:pt modelId="{29DC3E19-5BAD-47C9-B586-9740021BBD3B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B31B-73F7-495A-A59E-E2174D750A45}" type="parTrans" cxnId="{C4460596-5794-42B5-8189-AD7713B9875E}">
      <dgm:prSet/>
      <dgm:spPr/>
      <dgm:t>
        <a:bodyPr/>
        <a:lstStyle/>
        <a:p>
          <a:endParaRPr lang="ru-RU"/>
        </a:p>
      </dgm:t>
    </dgm:pt>
    <dgm:pt modelId="{53A6C6DF-1640-4671-99A8-31FBF1BDC5A7}" type="sibTrans" cxnId="{C4460596-5794-42B5-8189-AD7713B9875E}">
      <dgm:prSet/>
      <dgm:spPr/>
      <dgm:t>
        <a:bodyPr/>
        <a:lstStyle/>
        <a:p>
          <a:endParaRPr lang="ru-RU"/>
        </a:p>
      </dgm:t>
    </dgm:pt>
    <dgm:pt modelId="{E406882C-B66D-4A0E-B089-EAE714E19EB3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F6A7C2-23CE-4B90-8AE3-28C73E8EE31D}" type="parTrans" cxnId="{2B493DB6-A451-4CA6-B4FA-02B27297A4ED}">
      <dgm:prSet/>
      <dgm:spPr/>
      <dgm:t>
        <a:bodyPr/>
        <a:lstStyle/>
        <a:p>
          <a:endParaRPr lang="ru-RU"/>
        </a:p>
      </dgm:t>
    </dgm:pt>
    <dgm:pt modelId="{BF1A9B49-2BE5-4AB6-BFC4-1DDD60E1D81F}" type="sibTrans" cxnId="{2B493DB6-A451-4CA6-B4FA-02B27297A4ED}">
      <dgm:prSet/>
      <dgm:spPr/>
      <dgm:t>
        <a:bodyPr/>
        <a:lstStyle/>
        <a:p>
          <a:endParaRPr lang="ru-RU"/>
        </a:p>
      </dgm:t>
    </dgm:pt>
    <dgm:pt modelId="{CD7BA866-BDF1-47FA-A144-CDDAEC84833C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</dgm:t>
    </dgm:pt>
    <dgm:pt modelId="{63819C2B-E795-4109-8073-22D0E0B11164}" type="parTrans" cxnId="{E433318F-FADE-4862-95AF-A82FFDB36D39}">
      <dgm:prSet/>
      <dgm:spPr/>
      <dgm:t>
        <a:bodyPr/>
        <a:lstStyle/>
        <a:p>
          <a:endParaRPr lang="ru-RU"/>
        </a:p>
      </dgm:t>
    </dgm:pt>
    <dgm:pt modelId="{C1FA79A2-0AB0-4141-B410-B1C1C94CBDF6}" type="sibTrans" cxnId="{E433318F-FADE-4862-95AF-A82FFDB36D39}">
      <dgm:prSet/>
      <dgm:spPr/>
      <dgm:t>
        <a:bodyPr/>
        <a:lstStyle/>
        <a:p>
          <a:endParaRPr lang="ru-RU"/>
        </a:p>
      </dgm:t>
    </dgm:pt>
    <dgm:pt modelId="{034A22A4-0814-4E79-B00F-87509590A9DD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0BD34E-74C8-4B3A-BCBD-8B0890522CA8}" type="parTrans" cxnId="{DDC1282C-A35D-44FE-9F7F-7D1C361F8A05}">
      <dgm:prSet/>
      <dgm:spPr/>
      <dgm:t>
        <a:bodyPr/>
        <a:lstStyle/>
        <a:p>
          <a:endParaRPr lang="ru-RU"/>
        </a:p>
      </dgm:t>
    </dgm:pt>
    <dgm:pt modelId="{8D928D84-7E95-42B9-B7D6-02A0B6D987F3}" type="sibTrans" cxnId="{DDC1282C-A35D-44FE-9F7F-7D1C361F8A05}">
      <dgm:prSet/>
      <dgm:spPr/>
      <dgm:t>
        <a:bodyPr/>
        <a:lstStyle/>
        <a:p>
          <a:endParaRPr lang="ru-RU"/>
        </a:p>
      </dgm:t>
    </dgm:pt>
    <dgm:pt modelId="{73C7ED77-F028-49EB-B9FD-FDDEE8612F4C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E7817D-F38D-491F-9A11-D8A8842DE6DB}" type="parTrans" cxnId="{852A6FCB-684F-40CF-9F49-C8AFC45508CA}">
      <dgm:prSet/>
      <dgm:spPr/>
      <dgm:t>
        <a:bodyPr/>
        <a:lstStyle/>
        <a:p>
          <a:endParaRPr lang="ru-RU"/>
        </a:p>
      </dgm:t>
    </dgm:pt>
    <dgm:pt modelId="{37057EC3-08F1-48AB-A79C-0E1B42C13B52}" type="sibTrans" cxnId="{852A6FCB-684F-40CF-9F49-C8AFC45508CA}">
      <dgm:prSet/>
      <dgm:spPr/>
      <dgm:t>
        <a:bodyPr/>
        <a:lstStyle/>
        <a:p>
          <a:endParaRPr lang="ru-RU"/>
        </a:p>
      </dgm:t>
    </dgm:pt>
    <dgm:pt modelId="{0F4C79E2-4ABA-470F-8ED5-060ABD6BA42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физической культуры и спорта</a:t>
          </a:r>
        </a:p>
      </dgm:t>
    </dgm:pt>
    <dgm:pt modelId="{C85883E4-4C17-4800-A811-B198F736FA88}" type="parTrans" cxnId="{45D9C93E-E787-4709-9121-1420699A7908}">
      <dgm:prSet/>
      <dgm:spPr/>
      <dgm:t>
        <a:bodyPr/>
        <a:lstStyle/>
        <a:p>
          <a:endParaRPr lang="ru-RU"/>
        </a:p>
      </dgm:t>
    </dgm:pt>
    <dgm:pt modelId="{1F4FEACA-52C0-4470-BC0B-A081078CC722}" type="sibTrans" cxnId="{45D9C93E-E787-4709-9121-1420699A7908}">
      <dgm:prSet/>
      <dgm:spPr/>
      <dgm:t>
        <a:bodyPr/>
        <a:lstStyle/>
        <a:p>
          <a:endParaRPr lang="ru-RU"/>
        </a:p>
      </dgm:t>
    </dgm:pt>
    <dgm:pt modelId="{CD8F4B18-059D-492E-AB7E-B5CA6CAC4B6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образования</a:t>
          </a:r>
        </a:p>
      </dgm:t>
    </dgm:pt>
    <dgm:pt modelId="{3E8B949C-F68A-4D64-89E3-640852C9B53E}" type="parTrans" cxnId="{F5ACB74E-AE7A-41D2-B445-7A393A9E2204}">
      <dgm:prSet/>
      <dgm:spPr/>
      <dgm:t>
        <a:bodyPr/>
        <a:lstStyle/>
        <a:p>
          <a:endParaRPr lang="ru-RU"/>
        </a:p>
      </dgm:t>
    </dgm:pt>
    <dgm:pt modelId="{861DEB95-A04C-4749-80FD-539F23AA2E7E}" type="sibTrans" cxnId="{F5ACB74E-AE7A-41D2-B445-7A393A9E2204}">
      <dgm:prSet/>
      <dgm:spPr/>
      <dgm:t>
        <a:bodyPr/>
        <a:lstStyle/>
        <a:p>
          <a:endParaRPr lang="ru-RU"/>
        </a:p>
      </dgm:t>
    </dgm:pt>
    <dgm:pt modelId="{B98028F7-2FB8-445B-BADC-7956834DC08A}">
      <dgm:prSet phldrT="[Текст]" custT="1"/>
      <dgm:spPr/>
      <dgm:t>
        <a:bodyPr/>
        <a:lstStyle/>
        <a:p>
          <a:r>
            <a:rPr lang="ru-RU" sz="600" dirty="0"/>
            <a:t>Детская музыкальная школа</a:t>
          </a:r>
        </a:p>
      </dgm:t>
    </dgm:pt>
    <dgm:pt modelId="{6185B840-9B54-4CFF-9CF6-1A1FA898D379}" type="sibTrans" cxnId="{E2131C27-0C56-4778-9C56-607AE9A2B7E4}">
      <dgm:prSet/>
      <dgm:spPr/>
      <dgm:t>
        <a:bodyPr/>
        <a:lstStyle/>
        <a:p>
          <a:endParaRPr lang="ru-RU"/>
        </a:p>
      </dgm:t>
    </dgm:pt>
    <dgm:pt modelId="{98230091-BDB6-4057-9EE1-A3A0C3233762}" type="parTrans" cxnId="{E2131C27-0C56-4778-9C56-607AE9A2B7E4}">
      <dgm:prSet/>
      <dgm:spPr/>
      <dgm:t>
        <a:bodyPr/>
        <a:lstStyle/>
        <a:p>
          <a:endParaRPr lang="ru-RU"/>
        </a:p>
      </dgm:t>
    </dgm:pt>
    <dgm:pt modelId="{6A9EB1B7-31D9-47AD-B524-EBBB62F9DC2F}">
      <dgm:prSet phldrT="[Текст]" custT="1"/>
      <dgm:spPr/>
      <dgm:t>
        <a:bodyPr/>
        <a:lstStyle/>
        <a:p>
          <a:r>
            <a:rPr lang="ru-RU" sz="600" dirty="0"/>
            <a:t>Телерадиокомитет</a:t>
          </a:r>
        </a:p>
      </dgm:t>
    </dgm:pt>
    <dgm:pt modelId="{F511FE20-5F4C-4E71-9C18-128681481FC1}" type="sibTrans" cxnId="{EDBBF83B-13E8-4671-91BF-92F8D8B5D7AD}">
      <dgm:prSet/>
      <dgm:spPr/>
      <dgm:t>
        <a:bodyPr/>
        <a:lstStyle/>
        <a:p>
          <a:endParaRPr lang="ru-RU"/>
        </a:p>
      </dgm:t>
    </dgm:pt>
    <dgm:pt modelId="{3A370AC8-023F-443D-B532-C986B63D0D6E}" type="parTrans" cxnId="{EDBBF83B-13E8-4671-91BF-92F8D8B5D7AD}">
      <dgm:prSet/>
      <dgm:spPr/>
      <dgm:t>
        <a:bodyPr/>
        <a:lstStyle/>
        <a:p>
          <a:endParaRPr lang="ru-RU"/>
        </a:p>
      </dgm:t>
    </dgm:pt>
    <dgm:pt modelId="{20974B79-03C4-42EA-9276-8BD0D4C93408}">
      <dgm:prSet phldrT="[Текст]" custT="1"/>
      <dgm:spPr/>
      <dgm:t>
        <a:bodyPr/>
        <a:lstStyle/>
        <a:p>
          <a:r>
            <a:rPr lang="ru-RU" sz="600" dirty="0"/>
            <a:t>Ресурсный центр</a:t>
          </a:r>
        </a:p>
      </dgm:t>
    </dgm:pt>
    <dgm:pt modelId="{33C9E930-AC5D-49B9-AEA5-F1BA7A3153B5}" type="sibTrans" cxnId="{70C2D547-F242-4497-8616-2A9F13F2B70A}">
      <dgm:prSet/>
      <dgm:spPr/>
      <dgm:t>
        <a:bodyPr/>
        <a:lstStyle/>
        <a:p>
          <a:endParaRPr lang="ru-RU"/>
        </a:p>
      </dgm:t>
    </dgm:pt>
    <dgm:pt modelId="{88C4D024-3BBA-4D1F-AFDC-8908A17FE7DA}" type="parTrans" cxnId="{70C2D547-F242-4497-8616-2A9F13F2B70A}">
      <dgm:prSet/>
      <dgm:spPr/>
      <dgm:t>
        <a:bodyPr/>
        <a:lstStyle/>
        <a:p>
          <a:endParaRPr lang="ru-RU"/>
        </a:p>
      </dgm:t>
    </dgm:pt>
    <dgm:pt modelId="{D609F671-3437-44FF-93C0-4AF3D9BCFC82}">
      <dgm:prSet phldrT="[Текст]" custT="1"/>
      <dgm:spPr/>
      <dgm:t>
        <a:bodyPr/>
        <a:lstStyle/>
        <a:p>
          <a:r>
            <a:rPr lang="ru-RU" sz="600" dirty="0"/>
            <a:t>Центр финансового и административного обеспечения деятельности Управления культуры</a:t>
          </a:r>
        </a:p>
      </dgm:t>
    </dgm:pt>
    <dgm:pt modelId="{78220466-13B7-4009-893A-C5AAF3FBA97D}" type="sibTrans" cxnId="{68968619-676D-4C29-80C0-F392BBF8FA00}">
      <dgm:prSet/>
      <dgm:spPr/>
      <dgm:t>
        <a:bodyPr/>
        <a:lstStyle/>
        <a:p>
          <a:endParaRPr lang="ru-RU"/>
        </a:p>
      </dgm:t>
    </dgm:pt>
    <dgm:pt modelId="{773EA7F6-C01D-4AC7-91FC-4D4CB8C042F9}" type="parTrans" cxnId="{68968619-676D-4C29-80C0-F392BBF8FA00}">
      <dgm:prSet/>
      <dgm:spPr/>
      <dgm:t>
        <a:bodyPr/>
        <a:lstStyle/>
        <a:p>
          <a:endParaRPr lang="ru-RU"/>
        </a:p>
      </dgm:t>
    </dgm:pt>
    <dgm:pt modelId="{3B098A1B-D71B-4208-9E63-11464354F6B4}">
      <dgm:prSet phldrT="[Текст]" custT="1"/>
      <dgm:spPr/>
      <dgm:t>
        <a:bodyPr/>
        <a:lstStyle/>
        <a:p>
          <a:r>
            <a:rPr lang="ru-RU" sz="600" dirty="0"/>
            <a:t>Центр учета и обеспечения деятельности Управления физической культуры и спорта</a:t>
          </a:r>
        </a:p>
      </dgm:t>
    </dgm:pt>
    <dgm:pt modelId="{11D883EF-EE3F-4978-ACF6-F1AF8E6BA616}" type="sibTrans" cxnId="{8C59C535-E3DD-44BB-A8B3-4D498C3BB289}">
      <dgm:prSet/>
      <dgm:spPr/>
      <dgm:t>
        <a:bodyPr/>
        <a:lstStyle/>
        <a:p>
          <a:endParaRPr lang="ru-RU"/>
        </a:p>
      </dgm:t>
    </dgm:pt>
    <dgm:pt modelId="{65845C80-C8B1-45FF-8E34-58F15FE20A3C}" type="parTrans" cxnId="{8C59C535-E3DD-44BB-A8B3-4D498C3BB289}">
      <dgm:prSet/>
      <dgm:spPr/>
      <dgm:t>
        <a:bodyPr/>
        <a:lstStyle/>
        <a:p>
          <a:endParaRPr lang="ru-RU"/>
        </a:p>
      </dgm:t>
    </dgm:pt>
    <dgm:pt modelId="{5BAC1EBC-F441-4E70-BF51-D19E056BE163}">
      <dgm:prSet phldrT="[Текст]" custT="1"/>
      <dgm:spPr/>
      <dgm:t>
        <a:bodyPr/>
        <a:lstStyle/>
        <a:p>
          <a:endParaRPr lang="ru-RU" sz="600" dirty="0"/>
        </a:p>
      </dgm:t>
    </dgm:pt>
    <dgm:pt modelId="{793FF317-5AE1-4541-99C4-622248ED7D57}" type="sibTrans" cxnId="{D2C16FB7-1A32-43AE-9D44-673DCD4E6ACA}">
      <dgm:prSet/>
      <dgm:spPr/>
      <dgm:t>
        <a:bodyPr/>
        <a:lstStyle/>
        <a:p>
          <a:endParaRPr lang="ru-RU"/>
        </a:p>
      </dgm:t>
    </dgm:pt>
    <dgm:pt modelId="{5E79D439-B6F5-496F-B719-FA909013829D}" type="parTrans" cxnId="{D2C16FB7-1A32-43AE-9D44-673DCD4E6ACA}">
      <dgm:prSet/>
      <dgm:spPr/>
      <dgm:t>
        <a:bodyPr/>
        <a:lstStyle/>
        <a:p>
          <a:endParaRPr lang="ru-RU"/>
        </a:p>
      </dgm:t>
    </dgm:pt>
    <dgm:pt modelId="{DE903F21-106B-4263-94F2-6CDB8C7B276B}">
      <dgm:prSet phldrT="[Текст]" custT="1"/>
      <dgm:spPr/>
      <dgm:t>
        <a:bodyPr/>
        <a:lstStyle/>
        <a:p>
          <a:r>
            <a:rPr lang="ru-RU" sz="600" dirty="0"/>
            <a:t>Кушвинский дворец культуры</a:t>
          </a:r>
        </a:p>
      </dgm:t>
    </dgm:pt>
    <dgm:pt modelId="{199D26CA-2A11-44FD-B910-C8C1FF745D83}" type="sibTrans" cxnId="{3BD5AD7C-97C1-499B-9B94-8D3DD72D03D9}">
      <dgm:prSet/>
      <dgm:spPr/>
      <dgm:t>
        <a:bodyPr/>
        <a:lstStyle/>
        <a:p>
          <a:endParaRPr lang="ru-RU"/>
        </a:p>
      </dgm:t>
    </dgm:pt>
    <dgm:pt modelId="{430A75B0-A198-4C46-99C8-D60FC46B57C3}" type="parTrans" cxnId="{3BD5AD7C-97C1-499B-9B94-8D3DD72D03D9}">
      <dgm:prSet/>
      <dgm:spPr/>
      <dgm:t>
        <a:bodyPr/>
        <a:lstStyle/>
        <a:p>
          <a:endParaRPr lang="ru-RU"/>
        </a:p>
      </dgm:t>
    </dgm:pt>
    <dgm:pt modelId="{B44D58E1-68C8-4F71-A619-D39573E3F922}">
      <dgm:prSet phldrT="[Текст]" custT="1"/>
      <dgm:spPr/>
      <dgm:t>
        <a:bodyPr/>
        <a:lstStyle/>
        <a:p>
          <a:r>
            <a:rPr lang="ru-RU" sz="600" dirty="0"/>
            <a:t>Центр культуры и досуга пос. Баранчинский</a:t>
          </a:r>
        </a:p>
      </dgm:t>
    </dgm:pt>
    <dgm:pt modelId="{A684D991-2977-4781-A14B-604545445E4D}" type="sibTrans" cxnId="{6086BE00-869E-4412-9E14-D25AE0790265}">
      <dgm:prSet/>
      <dgm:spPr/>
      <dgm:t>
        <a:bodyPr/>
        <a:lstStyle/>
        <a:p>
          <a:endParaRPr lang="ru-RU"/>
        </a:p>
      </dgm:t>
    </dgm:pt>
    <dgm:pt modelId="{693812F4-E3A4-49D0-86E8-BCB1DF9E25DB}" type="parTrans" cxnId="{6086BE00-869E-4412-9E14-D25AE0790265}">
      <dgm:prSet/>
      <dgm:spPr/>
      <dgm:t>
        <a:bodyPr/>
        <a:lstStyle/>
        <a:p>
          <a:endParaRPr lang="ru-RU"/>
        </a:p>
      </dgm:t>
    </dgm:pt>
    <dgm:pt modelId="{71A0B929-6C8D-4DB9-954E-0EBDCA3AB5FE}">
      <dgm:prSet phldrT="[Текст]" custT="1"/>
      <dgm:spPr/>
      <dgm:t>
        <a:bodyPr/>
        <a:lstStyle/>
        <a:p>
          <a:r>
            <a:rPr lang="ru-RU" sz="600" dirty="0"/>
            <a:t>Кинотеатр «Феникс»</a:t>
          </a:r>
        </a:p>
      </dgm:t>
    </dgm:pt>
    <dgm:pt modelId="{519C2B68-0454-46D8-8DB8-68786472D318}" type="sibTrans" cxnId="{2F126C7B-93EB-4FF4-8D2B-C7A7DC5CF194}">
      <dgm:prSet/>
      <dgm:spPr/>
      <dgm:t>
        <a:bodyPr/>
        <a:lstStyle/>
        <a:p>
          <a:endParaRPr lang="ru-RU"/>
        </a:p>
      </dgm:t>
    </dgm:pt>
    <dgm:pt modelId="{4482C738-14F3-4D4D-97ED-C0FFFDD04206}" type="parTrans" cxnId="{2F126C7B-93EB-4FF4-8D2B-C7A7DC5CF194}">
      <dgm:prSet/>
      <dgm:spPr/>
      <dgm:t>
        <a:bodyPr/>
        <a:lstStyle/>
        <a:p>
          <a:endParaRPr lang="ru-RU"/>
        </a:p>
      </dgm:t>
    </dgm:pt>
    <dgm:pt modelId="{CBCD1365-412B-4E9F-9235-72C4818D4FE2}">
      <dgm:prSet phldrT="[Текст]" custT="1"/>
      <dgm:spPr/>
      <dgm:t>
        <a:bodyPr/>
        <a:lstStyle/>
        <a:p>
          <a:r>
            <a:rPr lang="ru-RU" sz="600" dirty="0"/>
            <a:t>Библиотека</a:t>
          </a:r>
        </a:p>
      </dgm:t>
    </dgm:pt>
    <dgm:pt modelId="{0C20BFBB-5279-44DE-98B0-D2535C015478}" type="sibTrans" cxnId="{EA908A92-D141-46F1-80E8-B12D339624CA}">
      <dgm:prSet/>
      <dgm:spPr/>
      <dgm:t>
        <a:bodyPr/>
        <a:lstStyle/>
        <a:p>
          <a:endParaRPr lang="ru-RU"/>
        </a:p>
      </dgm:t>
    </dgm:pt>
    <dgm:pt modelId="{29D9298C-FFB7-4787-B8B9-06B572C49BE3}" type="parTrans" cxnId="{EA908A92-D141-46F1-80E8-B12D339624CA}">
      <dgm:prSet/>
      <dgm:spPr/>
      <dgm:t>
        <a:bodyPr/>
        <a:lstStyle/>
        <a:p>
          <a:endParaRPr lang="ru-RU"/>
        </a:p>
      </dgm:t>
    </dgm:pt>
    <dgm:pt modelId="{4B83CA60-0399-4311-AD82-DC8CB7C19D35}">
      <dgm:prSet phldrT="[Текст]" custT="1"/>
      <dgm:spPr/>
      <dgm:t>
        <a:bodyPr/>
        <a:lstStyle/>
        <a:p>
          <a:r>
            <a:rPr lang="ru-RU" sz="600" dirty="0"/>
            <a:t>Кушвинский краеведческий музей</a:t>
          </a:r>
        </a:p>
      </dgm:t>
    </dgm:pt>
    <dgm:pt modelId="{BAF154DE-7396-4B0E-8C2C-BE53775F794C}" type="sibTrans" cxnId="{2710508B-5941-48E0-8C67-EBF499B82A18}">
      <dgm:prSet/>
      <dgm:spPr/>
      <dgm:t>
        <a:bodyPr/>
        <a:lstStyle/>
        <a:p>
          <a:endParaRPr lang="ru-RU"/>
        </a:p>
      </dgm:t>
    </dgm:pt>
    <dgm:pt modelId="{87A15A35-E1F9-44DC-A76B-EF6495D4C2E1}" type="parTrans" cxnId="{2710508B-5941-48E0-8C67-EBF499B82A18}">
      <dgm:prSet/>
      <dgm:spPr/>
      <dgm:t>
        <a:bodyPr/>
        <a:lstStyle/>
        <a:p>
          <a:endParaRPr lang="ru-RU"/>
        </a:p>
      </dgm:t>
    </dgm:pt>
    <dgm:pt modelId="{69DF80AA-DC04-4841-9C24-7BD8D45C1CE6}">
      <dgm:prSet phldrT="[Текст]" custT="1"/>
      <dgm:spPr/>
      <dgm:t>
        <a:bodyPr/>
        <a:lstStyle/>
        <a:p>
          <a:endParaRPr lang="ru-RU" sz="600" dirty="0"/>
        </a:p>
      </dgm:t>
    </dgm:pt>
    <dgm:pt modelId="{7582CB87-47C5-49A9-8A4E-3FB464ADD741}" type="sibTrans" cxnId="{E35E0946-037A-4503-87E7-AB5D19E1EEED}">
      <dgm:prSet/>
      <dgm:spPr/>
      <dgm:t>
        <a:bodyPr/>
        <a:lstStyle/>
        <a:p>
          <a:endParaRPr lang="ru-RU"/>
        </a:p>
      </dgm:t>
    </dgm:pt>
    <dgm:pt modelId="{EF82A885-038B-4725-980D-BC5404281713}" type="parTrans" cxnId="{E35E0946-037A-4503-87E7-AB5D19E1EEED}">
      <dgm:prSet/>
      <dgm:spPr/>
      <dgm:t>
        <a:bodyPr/>
        <a:lstStyle/>
        <a:p>
          <a:endParaRPr lang="ru-RU"/>
        </a:p>
      </dgm:t>
    </dgm:pt>
    <dgm:pt modelId="{47062692-6170-4FE4-928E-833E4DFC874A}">
      <dgm:prSet phldrT="[Текст]" custT="1"/>
      <dgm:spPr/>
      <dgm:t>
        <a:bodyPr/>
        <a:lstStyle/>
        <a:p>
          <a:r>
            <a:rPr lang="ru-RU" sz="600" dirty="0"/>
            <a:t>Центр по физической культуре, спорту и туризму «Горняк»</a:t>
          </a:r>
        </a:p>
      </dgm:t>
    </dgm:pt>
    <dgm:pt modelId="{C5D6F305-9970-4141-B659-D8071B7F865A}" type="sibTrans" cxnId="{1F804E08-6F39-44DC-A497-6DA46C223C1E}">
      <dgm:prSet/>
      <dgm:spPr/>
      <dgm:t>
        <a:bodyPr/>
        <a:lstStyle/>
        <a:p>
          <a:endParaRPr lang="ru-RU"/>
        </a:p>
      </dgm:t>
    </dgm:pt>
    <dgm:pt modelId="{8C81DA63-EA3D-49C2-AA7A-2BB8CC7A3AE1}" type="parTrans" cxnId="{1F804E08-6F39-44DC-A497-6DA46C223C1E}">
      <dgm:prSet/>
      <dgm:spPr/>
      <dgm:t>
        <a:bodyPr/>
        <a:lstStyle/>
        <a:p>
          <a:endParaRPr lang="ru-RU"/>
        </a:p>
      </dgm:t>
    </dgm:pt>
    <dgm:pt modelId="{86AC5824-6A9A-4240-AFB8-C58715FF8A70}">
      <dgm:prSet phldrT="[Текст]" custT="1"/>
      <dgm:spPr/>
      <dgm:t>
        <a:bodyPr/>
        <a:lstStyle/>
        <a:p>
          <a:r>
            <a:rPr lang="ru-RU" sz="600" dirty="0"/>
            <a:t>Спортивная школа</a:t>
          </a:r>
        </a:p>
      </dgm:t>
    </dgm:pt>
    <dgm:pt modelId="{000E9994-DB38-42AE-8600-495140487384}" type="sibTrans" cxnId="{827A76D1-2C5D-4C6E-AE66-1B23D8854B07}">
      <dgm:prSet/>
      <dgm:spPr/>
      <dgm:t>
        <a:bodyPr/>
        <a:lstStyle/>
        <a:p>
          <a:endParaRPr lang="ru-RU"/>
        </a:p>
      </dgm:t>
    </dgm:pt>
    <dgm:pt modelId="{BCB2DC1F-A0F4-41BD-91ED-6FF24513A952}" type="parTrans" cxnId="{827A76D1-2C5D-4C6E-AE66-1B23D8854B07}">
      <dgm:prSet/>
      <dgm:spPr/>
      <dgm:t>
        <a:bodyPr/>
        <a:lstStyle/>
        <a:p>
          <a:endParaRPr lang="ru-RU"/>
        </a:p>
      </dgm:t>
    </dgm:pt>
    <dgm:pt modelId="{0C2260A7-7A22-4DEF-B49D-DE249E5A2F69}">
      <dgm:prSet phldrT="[Текст]" custT="1"/>
      <dgm:spPr/>
      <dgm:t>
        <a:bodyPr/>
        <a:lstStyle/>
        <a:p>
          <a:r>
            <a:rPr lang="ru-RU" sz="600" dirty="0"/>
            <a:t>Спортивная школа «Синегорец» пос. Баранчинский</a:t>
          </a:r>
        </a:p>
      </dgm:t>
    </dgm:pt>
    <dgm:pt modelId="{1F37A0FD-FCA4-4CB4-B6BF-C1B05E394A7E}" type="sibTrans" cxnId="{2A440DDB-E693-4381-B5CD-9A5AABBE596E}">
      <dgm:prSet/>
      <dgm:spPr/>
      <dgm:t>
        <a:bodyPr/>
        <a:lstStyle/>
        <a:p>
          <a:endParaRPr lang="ru-RU"/>
        </a:p>
      </dgm:t>
    </dgm:pt>
    <dgm:pt modelId="{439E6E08-A3E4-42EF-8EFB-FCE21D90B196}" type="parTrans" cxnId="{2A440DDB-E693-4381-B5CD-9A5AABBE596E}">
      <dgm:prSet/>
      <dgm:spPr/>
      <dgm:t>
        <a:bodyPr/>
        <a:lstStyle/>
        <a:p>
          <a:endParaRPr lang="ru-RU"/>
        </a:p>
      </dgm:t>
    </dgm:pt>
    <dgm:pt modelId="{D71F808E-CB4F-44C3-BC31-48046FD14963}">
      <dgm:prSet phldrT="[Текст]" custT="1"/>
      <dgm:spPr/>
      <dgm:t>
        <a:bodyPr/>
        <a:lstStyle/>
        <a:p>
          <a:endParaRPr lang="ru-RU" sz="600" dirty="0"/>
        </a:p>
      </dgm:t>
    </dgm:pt>
    <dgm:pt modelId="{1124C563-ABFF-4C1D-B136-EC8656811AC0}" type="sibTrans" cxnId="{B445FF5F-CBFC-49E4-9124-460CA4A4C95B}">
      <dgm:prSet/>
      <dgm:spPr/>
      <dgm:t>
        <a:bodyPr/>
        <a:lstStyle/>
        <a:p>
          <a:endParaRPr lang="ru-RU"/>
        </a:p>
      </dgm:t>
    </dgm:pt>
    <dgm:pt modelId="{5C3A5641-96F8-43C7-8565-236152A5FBEA}" type="parTrans" cxnId="{B445FF5F-CBFC-49E4-9124-460CA4A4C95B}">
      <dgm:prSet/>
      <dgm:spPr/>
      <dgm:t>
        <a:bodyPr/>
        <a:lstStyle/>
        <a:p>
          <a:endParaRPr lang="ru-RU"/>
        </a:p>
      </dgm:t>
    </dgm:pt>
    <dgm:pt modelId="{65C6FD66-AEE8-400C-AB3E-894594D7FB6A}">
      <dgm:prSet phldrT="[Текст]" custT="1"/>
      <dgm:spPr/>
      <dgm:t>
        <a:bodyPr/>
        <a:lstStyle/>
        <a:p>
          <a:r>
            <a:rPr lang="ru-RU" sz="600" dirty="0"/>
            <a:t>Средняя общеобразовательная школа</a:t>
          </a:r>
        </a:p>
      </dgm:t>
    </dgm:pt>
    <dgm:pt modelId="{71CCB4E2-0706-4A1B-8ADC-9F0D07DC9C0D}" type="sibTrans" cxnId="{26AB01EE-1B5E-4473-B0C6-72688EA4076D}">
      <dgm:prSet/>
      <dgm:spPr/>
      <dgm:t>
        <a:bodyPr/>
        <a:lstStyle/>
        <a:p>
          <a:endParaRPr lang="ru-RU"/>
        </a:p>
      </dgm:t>
    </dgm:pt>
    <dgm:pt modelId="{CDC8B25D-69F9-4681-B091-BB985FB485CF}" type="parTrans" cxnId="{26AB01EE-1B5E-4473-B0C6-72688EA4076D}">
      <dgm:prSet/>
      <dgm:spPr/>
      <dgm:t>
        <a:bodyPr/>
        <a:lstStyle/>
        <a:p>
          <a:endParaRPr lang="ru-RU"/>
        </a:p>
      </dgm:t>
    </dgm:pt>
    <dgm:pt modelId="{C9529A3C-EAA8-484E-8255-A81D320B719E}">
      <dgm:prSet phldrT="[Текст]" custT="1"/>
      <dgm:spPr/>
      <dgm:t>
        <a:bodyPr/>
        <a:lstStyle/>
        <a:p>
          <a:r>
            <a:rPr lang="ru-RU" sz="6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Дошкольное</a:t>
          </a:r>
          <a:r>
            <a:rPr lang="ru-RU" sz="600" dirty="0"/>
            <a:t> образовательное учреждение детский сад</a:t>
          </a:r>
        </a:p>
      </dgm:t>
    </dgm:pt>
    <dgm:pt modelId="{0552CFC5-96A7-4564-B254-B17054EB6076}" type="sibTrans" cxnId="{098C6FEA-133E-4029-BE49-ABA3475EB405}">
      <dgm:prSet/>
      <dgm:spPr/>
      <dgm:t>
        <a:bodyPr/>
        <a:lstStyle/>
        <a:p>
          <a:endParaRPr lang="ru-RU"/>
        </a:p>
      </dgm:t>
    </dgm:pt>
    <dgm:pt modelId="{EA794505-7494-4A5A-94F8-22A65B67E31C}" type="parTrans" cxnId="{098C6FEA-133E-4029-BE49-ABA3475EB405}">
      <dgm:prSet/>
      <dgm:spPr/>
      <dgm:t>
        <a:bodyPr/>
        <a:lstStyle/>
        <a:p>
          <a:endParaRPr lang="ru-RU"/>
        </a:p>
      </dgm:t>
    </dgm:pt>
    <dgm:pt modelId="{FF29B9C2-5F95-40F1-9A1F-420AAB4D41AA}">
      <dgm:prSet phldrT="[Текст]" custT="1"/>
      <dgm:spPr/>
      <dgm:t>
        <a:bodyPr/>
        <a:lstStyle/>
        <a:p>
          <a:r>
            <a:rPr lang="ru-RU" sz="600" dirty="0"/>
            <a:t>"Центр внешкольной работы "Факел"</a:t>
          </a:r>
        </a:p>
      </dgm:t>
    </dgm:pt>
    <dgm:pt modelId="{3FD15809-D58A-4335-9659-3D0BCBA6F0F2}" type="sibTrans" cxnId="{82D2277B-D745-465D-8AF1-99548EA6E40C}">
      <dgm:prSet/>
      <dgm:spPr/>
      <dgm:t>
        <a:bodyPr/>
        <a:lstStyle/>
        <a:p>
          <a:endParaRPr lang="ru-RU"/>
        </a:p>
      </dgm:t>
    </dgm:pt>
    <dgm:pt modelId="{D90B528F-85AE-4ACC-BCC8-4B36F123A3AC}" type="parTrans" cxnId="{82D2277B-D745-465D-8AF1-99548EA6E40C}">
      <dgm:prSet/>
      <dgm:spPr/>
      <dgm:t>
        <a:bodyPr/>
        <a:lstStyle/>
        <a:p>
          <a:endParaRPr lang="ru-RU"/>
        </a:p>
      </dgm:t>
    </dgm:pt>
    <dgm:pt modelId="{C81F0985-4EC5-4C6E-8076-7DD34351B2A4}">
      <dgm:prSet phldrT="[Текст]" custT="1"/>
      <dgm:spPr/>
      <dgm:t>
        <a:bodyPr/>
        <a:lstStyle/>
        <a:p>
          <a:r>
            <a:rPr lang="ru-RU" sz="600" dirty="0"/>
            <a:t>Дом детского творчества</a:t>
          </a:r>
        </a:p>
      </dgm:t>
    </dgm:pt>
    <dgm:pt modelId="{09463513-FF3B-48C8-91B2-0A2230CD9329}" type="sibTrans" cxnId="{970251B6-11BA-4D6B-BC31-D625DDD70E69}">
      <dgm:prSet/>
      <dgm:spPr/>
      <dgm:t>
        <a:bodyPr/>
        <a:lstStyle/>
        <a:p>
          <a:endParaRPr lang="ru-RU"/>
        </a:p>
      </dgm:t>
    </dgm:pt>
    <dgm:pt modelId="{D6C6BA18-D71A-476B-B8A7-F814CAB5864B}" type="parTrans" cxnId="{970251B6-11BA-4D6B-BC31-D625DDD70E69}">
      <dgm:prSet/>
      <dgm:spPr/>
      <dgm:t>
        <a:bodyPr/>
        <a:lstStyle/>
        <a:p>
          <a:endParaRPr lang="ru-RU"/>
        </a:p>
      </dgm:t>
    </dgm:pt>
    <dgm:pt modelId="{E4D9C996-1369-4818-949D-9284C0D60CCB}">
      <dgm:prSet phldrT="[Текст]" custT="1"/>
      <dgm:spPr/>
      <dgm:t>
        <a:bodyPr/>
        <a:lstStyle/>
        <a:p>
          <a:r>
            <a:rPr lang="ru-RU" sz="600" dirty="0"/>
            <a:t>Детская художественная школа</a:t>
          </a:r>
        </a:p>
      </dgm:t>
    </dgm:pt>
    <dgm:pt modelId="{7DA8142D-98DC-4CEA-9883-76055E200C9C}" type="sibTrans" cxnId="{97A479E6-195D-449B-BD57-E50C6D9714A2}">
      <dgm:prSet/>
      <dgm:spPr/>
      <dgm:t>
        <a:bodyPr/>
        <a:lstStyle/>
        <a:p>
          <a:endParaRPr lang="ru-RU"/>
        </a:p>
      </dgm:t>
    </dgm:pt>
    <dgm:pt modelId="{49221B03-CA68-41D6-AD9D-B1223FA7070C}" type="parTrans" cxnId="{97A479E6-195D-449B-BD57-E50C6D9714A2}">
      <dgm:prSet/>
      <dgm:spPr/>
      <dgm:t>
        <a:bodyPr/>
        <a:lstStyle/>
        <a:p>
          <a:endParaRPr lang="ru-RU"/>
        </a:p>
      </dgm:t>
    </dgm:pt>
    <dgm:pt modelId="{9A1847B4-2DB5-4208-A2C4-8F7F458B5B3D}">
      <dgm:prSet phldrT="[Текст]" custT="1"/>
      <dgm:spPr/>
      <dgm:t>
        <a:bodyPr/>
        <a:lstStyle/>
        <a:p>
          <a:r>
            <a:rPr lang="ru-RU" sz="600" dirty="0"/>
            <a:t>Баранчинская детская школа искусств</a:t>
          </a:r>
        </a:p>
      </dgm:t>
    </dgm:pt>
    <dgm:pt modelId="{2E52D955-4CB1-4710-9EA7-38F0F73F9553}" type="sibTrans" cxnId="{E71AD9C4-BC9B-40DC-80D8-8ED03553916C}">
      <dgm:prSet/>
      <dgm:spPr/>
      <dgm:t>
        <a:bodyPr/>
        <a:lstStyle/>
        <a:p>
          <a:endParaRPr lang="ru-RU"/>
        </a:p>
      </dgm:t>
    </dgm:pt>
    <dgm:pt modelId="{AAA7CD2B-8F70-410D-B4CE-A4A090AB6E33}" type="parTrans" cxnId="{E71AD9C4-BC9B-40DC-80D8-8ED03553916C}">
      <dgm:prSet/>
      <dgm:spPr/>
      <dgm:t>
        <a:bodyPr/>
        <a:lstStyle/>
        <a:p>
          <a:endParaRPr lang="ru-RU"/>
        </a:p>
      </dgm:t>
    </dgm:pt>
    <dgm:pt modelId="{5FB715CA-F3CC-42C3-A860-698CC3E83AEA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661BF8-FC6F-4B2C-857F-32422401CC7E}" type="parTrans" cxnId="{06724AD7-2F52-408A-BF9D-DE086F912A48}">
      <dgm:prSet/>
      <dgm:spPr/>
      <dgm:t>
        <a:bodyPr/>
        <a:lstStyle/>
        <a:p>
          <a:endParaRPr lang="ru-RU"/>
        </a:p>
      </dgm:t>
    </dgm:pt>
    <dgm:pt modelId="{D0E3ADE1-8882-4A8F-8B4D-80DEE3093011}" type="sibTrans" cxnId="{06724AD7-2F52-408A-BF9D-DE086F912A48}">
      <dgm:prSet/>
      <dgm:spPr/>
      <dgm:t>
        <a:bodyPr/>
        <a:lstStyle/>
        <a:p>
          <a:endParaRPr lang="ru-RU"/>
        </a:p>
      </dgm:t>
    </dgm:pt>
    <dgm:pt modelId="{B90732E9-615C-4FAE-A77F-3996319DBFDE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63582-7D5E-415C-B1E4-74D8F96E0F82}" type="parTrans" cxnId="{092D411A-2184-4BFC-A75A-7AD045BFB59F}">
      <dgm:prSet/>
      <dgm:spPr/>
      <dgm:t>
        <a:bodyPr/>
        <a:lstStyle/>
        <a:p>
          <a:endParaRPr lang="ru-RU"/>
        </a:p>
      </dgm:t>
    </dgm:pt>
    <dgm:pt modelId="{F76B9338-2771-457D-819D-924CD85F4175}" type="sibTrans" cxnId="{092D411A-2184-4BFC-A75A-7AD045BFB59F}">
      <dgm:prSet/>
      <dgm:spPr/>
      <dgm:t>
        <a:bodyPr/>
        <a:lstStyle/>
        <a:p>
          <a:endParaRPr lang="ru-RU"/>
        </a:p>
      </dgm:t>
    </dgm:pt>
    <dgm:pt modelId="{B28816C8-C8DE-40FB-941A-C89FD2C0F1E4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</dgm:t>
    </dgm:pt>
    <dgm:pt modelId="{A8F28113-7C54-416D-AF4F-3994733B96A1}" type="parTrans" cxnId="{21FA8C94-E1AD-4830-B3DA-D415EB6BD2D4}">
      <dgm:prSet/>
      <dgm:spPr/>
      <dgm:t>
        <a:bodyPr/>
        <a:lstStyle/>
        <a:p>
          <a:endParaRPr lang="ru-RU"/>
        </a:p>
      </dgm:t>
    </dgm:pt>
    <dgm:pt modelId="{094751BA-AE1E-4B7F-890E-B9B2F2481BC1}" type="sibTrans" cxnId="{21FA8C94-E1AD-4830-B3DA-D415EB6BD2D4}">
      <dgm:prSet/>
      <dgm:spPr/>
      <dgm:t>
        <a:bodyPr/>
        <a:lstStyle/>
        <a:p>
          <a:endParaRPr lang="ru-RU"/>
        </a:p>
      </dgm:t>
    </dgm:pt>
    <dgm:pt modelId="{A89B6040-A7BB-464E-A434-255A076206CC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B03410-462B-409F-8AF9-3563BBC81801}" type="parTrans" cxnId="{D9496160-E075-455F-B9F6-E9ABFD7AA1C1}">
      <dgm:prSet/>
      <dgm:spPr/>
      <dgm:t>
        <a:bodyPr/>
        <a:lstStyle/>
        <a:p>
          <a:endParaRPr lang="ru-RU"/>
        </a:p>
      </dgm:t>
    </dgm:pt>
    <dgm:pt modelId="{58DF28F8-C172-4CA4-9CC5-0D7BFE4D6D7A}" type="sibTrans" cxnId="{D9496160-E075-455F-B9F6-E9ABFD7AA1C1}">
      <dgm:prSet/>
      <dgm:spPr/>
      <dgm:t>
        <a:bodyPr/>
        <a:lstStyle/>
        <a:p>
          <a:endParaRPr lang="ru-RU"/>
        </a:p>
      </dgm:t>
    </dgm:pt>
    <dgm:pt modelId="{7D9C2701-0131-4639-A187-03D6C19B9F65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4BEE61-9D78-4C30-A917-100E19786DC7}" type="parTrans" cxnId="{B637A088-6C4E-48E6-A6CA-477F2205EAC2}">
      <dgm:prSet/>
      <dgm:spPr/>
      <dgm:t>
        <a:bodyPr/>
        <a:lstStyle/>
        <a:p>
          <a:endParaRPr lang="ru-RU"/>
        </a:p>
      </dgm:t>
    </dgm:pt>
    <dgm:pt modelId="{3C51523B-D8C7-4C71-987C-E140CD0B636B}" type="sibTrans" cxnId="{B637A088-6C4E-48E6-A6CA-477F2205EAC2}">
      <dgm:prSet/>
      <dgm:spPr/>
      <dgm:t>
        <a:bodyPr/>
        <a:lstStyle/>
        <a:p>
          <a:endParaRPr lang="ru-RU"/>
        </a:p>
      </dgm:t>
    </dgm:pt>
    <dgm:pt modelId="{B285C334-10CD-488B-A644-311B3DFAA296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32D223AE-E7D1-4F55-BCA1-B99EDD0F5940}" type="parTrans" cxnId="{BB7A9F16-84F7-49A5-910D-A900E37FCED1}">
      <dgm:prSet/>
      <dgm:spPr/>
      <dgm:t>
        <a:bodyPr/>
        <a:lstStyle/>
        <a:p>
          <a:endParaRPr lang="ru-RU"/>
        </a:p>
      </dgm:t>
    </dgm:pt>
    <dgm:pt modelId="{1B297A55-49D8-46E5-BF6C-1FED816D02A7}" type="sibTrans" cxnId="{BB7A9F16-84F7-49A5-910D-A900E37FCED1}">
      <dgm:prSet/>
      <dgm:spPr/>
      <dgm:t>
        <a:bodyPr/>
        <a:lstStyle/>
        <a:p>
          <a:endParaRPr lang="ru-RU"/>
        </a:p>
      </dgm:t>
    </dgm:pt>
    <dgm:pt modelId="{FF48FBCF-B940-46ED-82F1-DFF84A0F2D4B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B300FC-F7F4-40AD-AD12-9F6EEAD93741}" type="parTrans" cxnId="{8A9CFA49-95D5-49EA-8E1A-E21EBEBCB30C}">
      <dgm:prSet/>
      <dgm:spPr/>
      <dgm:t>
        <a:bodyPr/>
        <a:lstStyle/>
        <a:p>
          <a:endParaRPr lang="ru-RU"/>
        </a:p>
      </dgm:t>
    </dgm:pt>
    <dgm:pt modelId="{D48EAD9F-6887-4B0F-99AA-E4E3F8EB8684}" type="sibTrans" cxnId="{8A9CFA49-95D5-49EA-8E1A-E21EBEBCB30C}">
      <dgm:prSet/>
      <dgm:spPr/>
      <dgm:t>
        <a:bodyPr/>
        <a:lstStyle/>
        <a:p>
          <a:endParaRPr lang="ru-RU"/>
        </a:p>
      </dgm:t>
    </dgm:pt>
    <dgm:pt modelId="{CDE45148-C0F9-4254-A0B9-C2E857682B83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36B88-DC2D-4F8D-8965-7E9224694990}" type="parTrans" cxnId="{028A9F3D-7650-4275-9428-1B094F5CE605}">
      <dgm:prSet/>
      <dgm:spPr/>
      <dgm:t>
        <a:bodyPr/>
        <a:lstStyle/>
        <a:p>
          <a:endParaRPr lang="ru-RU"/>
        </a:p>
      </dgm:t>
    </dgm:pt>
    <dgm:pt modelId="{A1F42B60-4A29-4ACF-9DA5-476FDE206D43}" type="sibTrans" cxnId="{028A9F3D-7650-4275-9428-1B094F5CE605}">
      <dgm:prSet/>
      <dgm:spPr/>
      <dgm:t>
        <a:bodyPr/>
        <a:lstStyle/>
        <a:p>
          <a:endParaRPr lang="ru-RU"/>
        </a:p>
      </dgm:t>
    </dgm:pt>
    <dgm:pt modelId="{373B842F-404F-4117-A570-C0D9E522CBC4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27</a:t>
          </a:r>
        </a:p>
      </dgm:t>
    </dgm:pt>
    <dgm:pt modelId="{7184BA2A-17A9-445D-8AB4-9BFC99C507EC}" type="parTrans" cxnId="{3E6EE4BA-D1FC-4ABC-97F4-91811993E48D}">
      <dgm:prSet/>
      <dgm:spPr/>
      <dgm:t>
        <a:bodyPr/>
        <a:lstStyle/>
        <a:p>
          <a:endParaRPr lang="ru-RU"/>
        </a:p>
      </dgm:t>
    </dgm:pt>
    <dgm:pt modelId="{4877F048-C1A5-4F25-ADE3-BEC335724789}" type="sibTrans" cxnId="{3E6EE4BA-D1FC-4ABC-97F4-91811993E48D}">
      <dgm:prSet/>
      <dgm:spPr/>
      <dgm:t>
        <a:bodyPr/>
        <a:lstStyle/>
        <a:p>
          <a:endParaRPr lang="ru-RU"/>
        </a:p>
      </dgm:t>
    </dgm:pt>
    <dgm:pt modelId="{B8D7A397-452C-4BDF-BFC3-522BECAC6819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093C5-AAA7-4D14-8F02-4274207C3365}" type="parTrans" cxnId="{BA83F01E-7E68-457C-A893-08B412C43D73}">
      <dgm:prSet/>
      <dgm:spPr/>
      <dgm:t>
        <a:bodyPr/>
        <a:lstStyle/>
        <a:p>
          <a:endParaRPr lang="ru-RU"/>
        </a:p>
      </dgm:t>
    </dgm:pt>
    <dgm:pt modelId="{061064A3-0F42-4B24-AA2F-93C899040D06}" type="sibTrans" cxnId="{BA83F01E-7E68-457C-A893-08B412C43D73}">
      <dgm:prSet/>
      <dgm:spPr/>
      <dgm:t>
        <a:bodyPr/>
        <a:lstStyle/>
        <a:p>
          <a:endParaRPr lang="ru-RU"/>
        </a:p>
      </dgm:t>
    </dgm:pt>
    <dgm:pt modelId="{CB927348-7BCC-430F-AF30-0E034E387F1D}" type="pres">
      <dgm:prSet presAssocID="{5C9C80E0-2FFA-4858-95AE-B9120945995F}" presName="Name0" presStyleCnt="0">
        <dgm:presLayoutVars>
          <dgm:dir/>
          <dgm:animLvl val="lvl"/>
          <dgm:resizeHandles val="exact"/>
        </dgm:presLayoutVars>
      </dgm:prSet>
      <dgm:spPr/>
    </dgm:pt>
    <dgm:pt modelId="{4C326E1B-E575-42D7-927F-91070E4ED921}" type="pres">
      <dgm:prSet presAssocID="{38620589-6866-4F49-A3E6-E28BE917AC95}" presName="composite" presStyleCnt="0"/>
      <dgm:spPr/>
    </dgm:pt>
    <dgm:pt modelId="{246F8C78-FFE7-4FDA-A85B-152FE41AC1F0}" type="pres">
      <dgm:prSet presAssocID="{38620589-6866-4F49-A3E6-E28BE917AC95}" presName="parTx" presStyleLbl="alignNode1" presStyleIdx="0" presStyleCnt="3" custScaleX="65986" custScaleY="264969" custLinFactNeighborX="3000" custLinFactNeighborY="-5403">
        <dgm:presLayoutVars>
          <dgm:chMax val="0"/>
          <dgm:chPref val="0"/>
          <dgm:bulletEnabled val="1"/>
        </dgm:presLayoutVars>
      </dgm:prSet>
      <dgm:spPr/>
    </dgm:pt>
    <dgm:pt modelId="{99058E4B-AE9C-4202-92DD-1BC58E93EEA1}" type="pres">
      <dgm:prSet presAssocID="{38620589-6866-4F49-A3E6-E28BE917AC95}" presName="desTx" presStyleLbl="alignAccFollowNode1" presStyleIdx="0" presStyleCnt="3" custScaleX="65986" custLinFactNeighborX="3000" custLinFactNeighborY="-566">
        <dgm:presLayoutVars>
          <dgm:bulletEnabled val="1"/>
        </dgm:presLayoutVars>
      </dgm:prSet>
      <dgm:spPr/>
    </dgm:pt>
    <dgm:pt modelId="{0D23490E-6845-49CC-AD57-5BC486B4D282}" type="pres">
      <dgm:prSet presAssocID="{C50ADDDD-FA8F-4919-A666-5DA5033CC551}" presName="space" presStyleCnt="0"/>
      <dgm:spPr/>
    </dgm:pt>
    <dgm:pt modelId="{05CC35D5-72E7-4894-9B6E-8D7187F50214}" type="pres">
      <dgm:prSet presAssocID="{B5B4003A-2B7E-405C-9E56-0BC4FE624771}" presName="composite" presStyleCnt="0"/>
      <dgm:spPr/>
    </dgm:pt>
    <dgm:pt modelId="{9E8152CB-3FB9-4E7E-B059-D2CABC532102}" type="pres">
      <dgm:prSet presAssocID="{B5B4003A-2B7E-405C-9E56-0BC4FE624771}" presName="parTx" presStyleLbl="alignNode1" presStyleIdx="1" presStyleCnt="3" custScaleX="29437" custScaleY="164826" custLinFactNeighborX="-8349" custLinFactNeighborY="-20155">
        <dgm:presLayoutVars>
          <dgm:chMax val="0"/>
          <dgm:chPref val="0"/>
          <dgm:bulletEnabled val="1"/>
        </dgm:presLayoutVars>
      </dgm:prSet>
      <dgm:spPr/>
    </dgm:pt>
    <dgm:pt modelId="{8CD35385-BE50-4FFE-8942-1D0BF758A983}" type="pres">
      <dgm:prSet presAssocID="{B5B4003A-2B7E-405C-9E56-0BC4FE624771}" presName="desTx" presStyleLbl="alignAccFollowNode1" presStyleIdx="1" presStyleCnt="3" custScaleX="29437" custLinFactNeighborX="-8349" custLinFactNeighborY="1465">
        <dgm:presLayoutVars>
          <dgm:bulletEnabled val="1"/>
        </dgm:presLayoutVars>
      </dgm:prSet>
      <dgm:spPr/>
    </dgm:pt>
    <dgm:pt modelId="{BFFC5BB0-1989-494A-97E5-9A721D3E8D73}" type="pres">
      <dgm:prSet presAssocID="{5BB24043-DE66-4D82-BE4D-E4AB60770859}" presName="space" presStyleCnt="0"/>
      <dgm:spPr/>
    </dgm:pt>
    <dgm:pt modelId="{AF7B7F0C-E992-4B02-A11B-39933AB938A2}" type="pres">
      <dgm:prSet presAssocID="{66151806-637F-41E1-8DCC-3E590A543434}" presName="composite" presStyleCnt="0"/>
      <dgm:spPr/>
    </dgm:pt>
    <dgm:pt modelId="{DD5F967C-A6FF-4E8C-97BE-4E50D3B6B9ED}" type="pres">
      <dgm:prSet presAssocID="{66151806-637F-41E1-8DCC-3E590A543434}" presName="parTx" presStyleLbl="alignNode1" presStyleIdx="2" presStyleCnt="3" custScaleX="125989" custScaleY="215668" custLinFactNeighborX="-20119">
        <dgm:presLayoutVars>
          <dgm:chMax val="0"/>
          <dgm:chPref val="0"/>
          <dgm:bulletEnabled val="1"/>
        </dgm:presLayoutVars>
      </dgm:prSet>
      <dgm:spPr/>
    </dgm:pt>
    <dgm:pt modelId="{DC286E5C-7FEA-467F-9BAF-3F7EBB724236}" type="pres">
      <dgm:prSet presAssocID="{66151806-637F-41E1-8DCC-3E590A543434}" presName="desTx" presStyleLbl="alignAccFollowNode1" presStyleIdx="2" presStyleCnt="3" custScaleX="126269" custLinFactNeighborX="-19880" custLinFactNeighborY="981">
        <dgm:presLayoutVars>
          <dgm:bulletEnabled val="1"/>
        </dgm:presLayoutVars>
      </dgm:prSet>
      <dgm:spPr/>
    </dgm:pt>
  </dgm:ptLst>
  <dgm:cxnLst>
    <dgm:cxn modelId="{6086BE00-869E-4412-9E14-D25AE0790265}" srcId="{66151806-637F-41E1-8DCC-3E590A543434}" destId="{B44D58E1-68C8-4F71-A619-D39573E3F922}" srcOrd="7" destOrd="0" parTransId="{693812F4-E3A4-49D0-86E8-BCB1DF9E25DB}" sibTransId="{A684D991-2977-4781-A14B-604545445E4D}"/>
    <dgm:cxn modelId="{38AC7603-E85A-423A-A0E7-C07912D85985}" type="presOf" srcId="{E406882C-B66D-4A0E-B089-EAE714E19EB3}" destId="{8CD35385-BE50-4FFE-8942-1D0BF758A983}" srcOrd="0" destOrd="0" presId="urn:microsoft.com/office/officeart/2005/8/layout/hList1"/>
    <dgm:cxn modelId="{1F804E08-6F39-44DC-A497-6DA46C223C1E}" srcId="{66151806-637F-41E1-8DCC-3E590A543434}" destId="{47062692-6170-4FE4-928E-833E4DFC874A}" srcOrd="12" destOrd="0" parTransId="{8C81DA63-EA3D-49C2-AA7A-2BB8CC7A3AE1}" sibTransId="{C5D6F305-9970-4141-B659-D8071B7F865A}"/>
    <dgm:cxn modelId="{49975B09-817E-4586-855F-26D5DF867C6C}" type="presOf" srcId="{034A22A4-0814-4E79-B00F-87509590A9DD}" destId="{99058E4B-AE9C-4202-92DD-1BC58E93EEA1}" srcOrd="0" destOrd="5" presId="urn:microsoft.com/office/officeart/2005/8/layout/hList1"/>
    <dgm:cxn modelId="{14B04409-8763-45E6-BA1E-63E4166AE933}" type="presOf" srcId="{373B842F-404F-4117-A570-C0D9E522CBC4}" destId="{8CD35385-BE50-4FFE-8942-1D0BF758A983}" srcOrd="0" destOrd="10" presId="urn:microsoft.com/office/officeart/2005/8/layout/hList1"/>
    <dgm:cxn modelId="{F8086B0C-FC86-4D67-8F25-DF8A623401A3}" type="presOf" srcId="{71A0B929-6C8D-4DB9-954E-0EBDCA3AB5FE}" destId="{DC286E5C-7FEA-467F-9BAF-3F7EBB724236}" srcOrd="0" destOrd="8" presId="urn:microsoft.com/office/officeart/2005/8/layout/hList1"/>
    <dgm:cxn modelId="{8B818613-84A3-4C44-AC41-80F3B21CA360}" type="presOf" srcId="{4B83CA60-0399-4311-AD82-DC8CB7C19D35}" destId="{DC286E5C-7FEA-467F-9BAF-3F7EBB724236}" srcOrd="0" destOrd="10" presId="urn:microsoft.com/office/officeart/2005/8/layout/hList1"/>
    <dgm:cxn modelId="{BB7A9F16-84F7-49A5-910D-A900E37FCED1}" srcId="{B5B4003A-2B7E-405C-9E56-0BC4FE624771}" destId="{B285C334-10CD-488B-A644-311B3DFAA296}" srcOrd="7" destOrd="0" parTransId="{32D223AE-E7D1-4F55-BCA1-B99EDD0F5940}" sibTransId="{1B297A55-49D8-46E5-BF6C-1FED816D02A7}"/>
    <dgm:cxn modelId="{A8A4EA18-A9BA-4C43-94DB-C10E44ED0450}" srcId="{38620589-6866-4F49-A3E6-E28BE917AC95}" destId="{9D37769E-8FDB-459E-AEB2-2911D33EBC8D}" srcOrd="1" destOrd="0" parTransId="{973DEC53-D8EF-40FF-9388-4DA3246455BA}" sibTransId="{F124E490-7C8B-4AC3-83A8-3EA7EE14D10D}"/>
    <dgm:cxn modelId="{68968619-676D-4C29-80C0-F392BBF8FA00}" srcId="{66151806-637F-41E1-8DCC-3E590A543434}" destId="{D609F671-3437-44FF-93C0-4AF3D9BCFC82}" srcOrd="3" destOrd="0" parTransId="{773EA7F6-C01D-4AC7-91FC-4D4CB8C042F9}" sibTransId="{78220466-13B7-4009-893A-C5AAF3FBA97D}"/>
    <dgm:cxn modelId="{092D411A-2184-4BFC-A75A-7AD045BFB59F}" srcId="{B5B4003A-2B7E-405C-9E56-0BC4FE624771}" destId="{B90732E9-615C-4FAE-A77F-3996319DBFDE}" srcOrd="3" destOrd="0" parTransId="{7B163582-7D5E-415C-B1E4-74D8F96E0F82}" sibTransId="{F76B9338-2771-457D-819D-924CD85F4175}"/>
    <dgm:cxn modelId="{421F1B1B-ADF6-4312-992B-17EA060F1A0D}" type="presOf" srcId="{38620589-6866-4F49-A3E6-E28BE917AC95}" destId="{246F8C78-FFE7-4FDA-A85B-152FE41AC1F0}" srcOrd="0" destOrd="0" presId="urn:microsoft.com/office/officeart/2005/8/layout/hList1"/>
    <dgm:cxn modelId="{BA83F01E-7E68-457C-A893-08B412C43D73}" srcId="{38620589-6866-4F49-A3E6-E28BE917AC95}" destId="{B8D7A397-452C-4BDF-BFC3-522BECAC6819}" srcOrd="8" destOrd="0" parTransId="{314093C5-AAA7-4D14-8F02-4274207C3365}" sibTransId="{061064A3-0F42-4B24-AA2F-93C899040D06}"/>
    <dgm:cxn modelId="{E2131C27-0C56-4778-9C56-607AE9A2B7E4}" srcId="{66151806-637F-41E1-8DCC-3E590A543434}" destId="{B98028F7-2FB8-445B-BADC-7956834DC08A}" srcOrd="22" destOrd="0" parTransId="{98230091-BDB6-4057-9EE1-A3A0C3233762}" sibTransId="{6185B840-9B54-4CFF-9CF6-1A1FA898D379}"/>
    <dgm:cxn modelId="{89D00F2B-8EBB-4ECA-BD4F-79F434BF4723}" srcId="{38620589-6866-4F49-A3E6-E28BE917AC95}" destId="{FB292A49-6337-4882-881B-BC4F38A83E41}" srcOrd="0" destOrd="0" parTransId="{22506A7E-5CB4-42AB-A741-667AB9BBF3FB}" sibTransId="{8883240B-EC3E-4D3B-943D-012D4A2294B6}"/>
    <dgm:cxn modelId="{DDC1282C-A35D-44FE-9F7F-7D1C361F8A05}" srcId="{38620589-6866-4F49-A3E6-E28BE917AC95}" destId="{034A22A4-0814-4E79-B00F-87509590A9DD}" srcOrd="5" destOrd="0" parTransId="{980BD34E-74C8-4B3A-BCBD-8B0890522CA8}" sibTransId="{8D928D84-7E95-42B9-B7D6-02A0B6D987F3}"/>
    <dgm:cxn modelId="{8C59C535-E3DD-44BB-A8B3-4D498C3BB289}" srcId="{66151806-637F-41E1-8DCC-3E590A543434}" destId="{3B098A1B-D71B-4208-9E63-11464354F6B4}" srcOrd="4" destOrd="0" parTransId="{65845C80-C8B1-45FF-8E34-58F15FE20A3C}" sibTransId="{11D883EF-EE3F-4978-ACF6-F1AF8E6BA616}"/>
    <dgm:cxn modelId="{5DFBDB36-061E-4374-BAD8-8BD67C2B4EB1}" srcId="{5C9C80E0-2FFA-4858-95AE-B9120945995F}" destId="{38620589-6866-4F49-A3E6-E28BE917AC95}" srcOrd="0" destOrd="0" parTransId="{99CC3C84-28B1-4367-9A08-ABC0D4975E03}" sibTransId="{C50ADDDD-FA8F-4919-A666-5DA5033CC551}"/>
    <dgm:cxn modelId="{C9882D37-A126-46B9-BACE-80E2CD5AA0BB}" type="presOf" srcId="{CBCD1365-412B-4E9F-9235-72C4818D4FE2}" destId="{DC286E5C-7FEA-467F-9BAF-3F7EBB724236}" srcOrd="0" destOrd="9" presId="urn:microsoft.com/office/officeart/2005/8/layout/hList1"/>
    <dgm:cxn modelId="{35970F39-EA7D-4320-BA57-E8E121ADF405}" type="presOf" srcId="{18686489-0F9E-4F58-BACD-54043551161B}" destId="{99058E4B-AE9C-4202-92DD-1BC58E93EEA1}" srcOrd="0" destOrd="4" presId="urn:microsoft.com/office/officeart/2005/8/layout/hList1"/>
    <dgm:cxn modelId="{EDBBF83B-13E8-4671-91BF-92F8D8B5D7AD}" srcId="{66151806-637F-41E1-8DCC-3E590A543434}" destId="{6A9EB1B7-31D9-47AD-B524-EBBB62F9DC2F}" srcOrd="1" destOrd="0" parTransId="{3A370AC8-023F-443D-B532-C986B63D0D6E}" sibTransId="{F511FE20-5F4C-4E71-9C18-128681481FC1}"/>
    <dgm:cxn modelId="{B278A53C-F62E-447D-AA6C-AB0E0BF25AEA}" type="presOf" srcId="{B5B4003A-2B7E-405C-9E56-0BC4FE624771}" destId="{9E8152CB-3FB9-4E7E-B059-D2CABC532102}" srcOrd="0" destOrd="0" presId="urn:microsoft.com/office/officeart/2005/8/layout/hList1"/>
    <dgm:cxn modelId="{028A9F3D-7650-4275-9428-1B094F5CE605}" srcId="{B5B4003A-2B7E-405C-9E56-0BC4FE624771}" destId="{CDE45148-C0F9-4254-A0B9-C2E857682B83}" srcOrd="9" destOrd="0" parTransId="{22D36B88-DC2D-4F8D-8965-7E9224694990}" sibTransId="{A1F42B60-4A29-4ACF-9DA5-476FDE206D43}"/>
    <dgm:cxn modelId="{45D9C93E-E787-4709-9121-1420699A7908}" srcId="{38620589-6866-4F49-A3E6-E28BE917AC95}" destId="{0F4C79E2-4ABA-470F-8ED5-060ABD6BA425}" srcOrd="7" destOrd="0" parTransId="{C85883E4-4C17-4800-A811-B198F736FA88}" sibTransId="{1F4FEACA-52C0-4470-BC0B-A081078CC722}"/>
    <dgm:cxn modelId="{9124775D-4265-40DB-BABC-A26EA01F8231}" type="presOf" srcId="{D71F808E-CB4F-44C3-BC31-48046FD14963}" destId="{DC286E5C-7FEA-467F-9BAF-3F7EBB724236}" srcOrd="0" destOrd="15" presId="urn:microsoft.com/office/officeart/2005/8/layout/hList1"/>
    <dgm:cxn modelId="{B445FF5F-CBFC-49E4-9124-460CA4A4C95B}" srcId="{66151806-637F-41E1-8DCC-3E590A543434}" destId="{D71F808E-CB4F-44C3-BC31-48046FD14963}" srcOrd="15" destOrd="0" parTransId="{5C3A5641-96F8-43C7-8565-236152A5FBEA}" sibTransId="{1124C563-ABFF-4C1D-B136-EC8656811AC0}"/>
    <dgm:cxn modelId="{D9496160-E075-455F-B9F6-E9ABFD7AA1C1}" srcId="{B5B4003A-2B7E-405C-9E56-0BC4FE624771}" destId="{A89B6040-A7BB-464E-A434-255A076206CC}" srcOrd="5" destOrd="0" parTransId="{3EB03410-462B-409F-8AF9-3563BBC81801}" sibTransId="{58DF28F8-C172-4CA4-9CC5-0D7BFE4D6D7A}"/>
    <dgm:cxn modelId="{DCAC1843-FD9D-490E-9DBD-9D25749845F8}" type="presOf" srcId="{9A1847B4-2DB5-4208-A2C4-8F7F458B5B3D}" destId="{DC286E5C-7FEA-467F-9BAF-3F7EBB724236}" srcOrd="0" destOrd="21" presId="urn:microsoft.com/office/officeart/2005/8/layout/hList1"/>
    <dgm:cxn modelId="{065F1F63-6E18-4EE9-9BCC-7F42B11149E5}" type="presOf" srcId="{B98028F7-2FB8-445B-BADC-7956834DC08A}" destId="{DC286E5C-7FEA-467F-9BAF-3F7EBB724236}" srcOrd="0" destOrd="22" presId="urn:microsoft.com/office/officeart/2005/8/layout/hList1"/>
    <dgm:cxn modelId="{DA733C45-E20B-4405-9513-DEF4CF8D51CE}" type="presOf" srcId="{C9529A3C-EAA8-484E-8255-A81D320B719E}" destId="{DC286E5C-7FEA-467F-9BAF-3F7EBB724236}" srcOrd="0" destOrd="17" presId="urn:microsoft.com/office/officeart/2005/8/layout/hList1"/>
    <dgm:cxn modelId="{6DA5C865-E984-4D1B-BEED-168FFCF86604}" type="presOf" srcId="{CD7BA866-BDF1-47FA-A144-CDDAEC84833C}" destId="{8CD35385-BE50-4FFE-8942-1D0BF758A983}" srcOrd="0" destOrd="1" presId="urn:microsoft.com/office/officeart/2005/8/layout/hList1"/>
    <dgm:cxn modelId="{E35E0946-037A-4503-87E7-AB5D19E1EEED}" srcId="{66151806-637F-41E1-8DCC-3E590A543434}" destId="{69DF80AA-DC04-4841-9C24-7BD8D45C1CE6}" srcOrd="11" destOrd="0" parTransId="{EF82A885-038B-4725-980D-BC5404281713}" sibTransId="{7582CB87-47C5-49A9-8A4E-3FB464ADD741}"/>
    <dgm:cxn modelId="{70C2D547-F242-4497-8616-2A9F13F2B70A}" srcId="{66151806-637F-41E1-8DCC-3E590A543434}" destId="{20974B79-03C4-42EA-9276-8BD0D4C93408}" srcOrd="2" destOrd="0" parTransId="{88C4D024-3BBA-4D1F-AFDC-8908A17FE7DA}" sibTransId="{33C9E930-AC5D-49B9-AEA5-F1BA7A3153B5}"/>
    <dgm:cxn modelId="{8A9CFA49-95D5-49EA-8E1A-E21EBEBCB30C}" srcId="{B5B4003A-2B7E-405C-9E56-0BC4FE624771}" destId="{FF48FBCF-B940-46ED-82F1-DFF84A0F2D4B}" srcOrd="8" destOrd="0" parTransId="{4EB300FC-F7F4-40AD-AD12-9F6EEAD93741}" sibTransId="{D48EAD9F-6887-4B0F-99AA-E4E3F8EB8684}"/>
    <dgm:cxn modelId="{1B12504A-4667-4730-9191-5209F6E22788}" type="presOf" srcId="{A89B6040-A7BB-464E-A434-255A076206CC}" destId="{8CD35385-BE50-4FFE-8942-1D0BF758A983}" srcOrd="0" destOrd="5" presId="urn:microsoft.com/office/officeart/2005/8/layout/hList1"/>
    <dgm:cxn modelId="{E391906C-3DBB-4A2D-8173-5A5886E9054D}" type="presOf" srcId="{5BAC1EBC-F441-4E70-BF51-D19E056BE163}" destId="{DC286E5C-7FEA-467F-9BAF-3F7EBB724236}" srcOrd="0" destOrd="5" presId="urn:microsoft.com/office/officeart/2005/8/layout/hList1"/>
    <dgm:cxn modelId="{D577386E-E26B-493F-A227-D9DDCE59325B}" type="presOf" srcId="{6A9EB1B7-31D9-47AD-B524-EBBB62F9DC2F}" destId="{DC286E5C-7FEA-467F-9BAF-3F7EBB724236}" srcOrd="0" destOrd="1" presId="urn:microsoft.com/office/officeart/2005/8/layout/hList1"/>
    <dgm:cxn modelId="{F5ACB74E-AE7A-41D2-B445-7A393A9E2204}" srcId="{38620589-6866-4F49-A3E6-E28BE917AC95}" destId="{CD8F4B18-059D-492E-AB7E-B5CA6CAC4B63}" srcOrd="9" destOrd="0" parTransId="{3E8B949C-F68A-4D64-89E3-640852C9B53E}" sibTransId="{861DEB95-A04C-4749-80FD-539F23AA2E7E}"/>
    <dgm:cxn modelId="{1354BE4E-D587-4BDC-BE1F-EFEF1D17AE72}" srcId="{38620589-6866-4F49-A3E6-E28BE917AC95}" destId="{18686489-0F9E-4F58-BACD-54043551161B}" srcOrd="4" destOrd="0" parTransId="{BB1ECAAC-782E-4804-A672-9BD0859C8570}" sibTransId="{71011395-EC3D-45BF-8F9A-A44FD7B32783}"/>
    <dgm:cxn modelId="{D40CC66E-2F71-41CF-9858-1AA6BC9D1B0F}" srcId="{66151806-637F-41E1-8DCC-3E590A543434}" destId="{04AFBCB0-977A-4065-A644-42C324F768E3}" srcOrd="0" destOrd="0" parTransId="{CB8D7BAE-7832-41EC-AC06-6D74E1BC001D}" sibTransId="{3E342B34-A5AD-4598-A1B1-10471FEE986E}"/>
    <dgm:cxn modelId="{8290F26E-62F7-4FCC-8F9A-288E85F5CABE}" type="presOf" srcId="{04AFBCB0-977A-4065-A644-42C324F768E3}" destId="{DC286E5C-7FEA-467F-9BAF-3F7EBB724236}" srcOrd="0" destOrd="0" presId="urn:microsoft.com/office/officeart/2005/8/layout/hList1"/>
    <dgm:cxn modelId="{0E11C170-F7EC-46C5-8F34-B8F6D470AED6}" type="presOf" srcId="{B44D58E1-68C8-4F71-A619-D39573E3F922}" destId="{DC286E5C-7FEA-467F-9BAF-3F7EBB724236}" srcOrd="0" destOrd="7" presId="urn:microsoft.com/office/officeart/2005/8/layout/hList1"/>
    <dgm:cxn modelId="{8C8DB652-AD16-473A-B3BD-48D9CE7FED77}" type="presOf" srcId="{FB292A49-6337-4882-881B-BC4F38A83E41}" destId="{99058E4B-AE9C-4202-92DD-1BC58E93EEA1}" srcOrd="0" destOrd="0" presId="urn:microsoft.com/office/officeart/2005/8/layout/hList1"/>
    <dgm:cxn modelId="{EBBC7E54-0A72-4E0A-BB16-5671671E83FE}" type="presOf" srcId="{73C7ED77-F028-49EB-B9FD-FDDEE8612F4C}" destId="{99058E4B-AE9C-4202-92DD-1BC58E93EEA1}" srcOrd="0" destOrd="6" presId="urn:microsoft.com/office/officeart/2005/8/layout/hList1"/>
    <dgm:cxn modelId="{C04B1A55-6BB1-4128-B7EB-A01B73C43923}" type="presOf" srcId="{5FB715CA-F3CC-42C3-A860-698CC3E83AEA}" destId="{8CD35385-BE50-4FFE-8942-1D0BF758A983}" srcOrd="0" destOrd="2" presId="urn:microsoft.com/office/officeart/2005/8/layout/hList1"/>
    <dgm:cxn modelId="{ECBDB875-0B51-4D4C-8E84-02BC957E1AE8}" type="presOf" srcId="{66151806-637F-41E1-8DCC-3E590A543434}" destId="{DD5F967C-A6FF-4E8C-97BE-4E50D3B6B9ED}" srcOrd="0" destOrd="0" presId="urn:microsoft.com/office/officeart/2005/8/layout/hList1"/>
    <dgm:cxn modelId="{988B2156-9D30-4BA4-8D9C-7AF54EAE0EB6}" type="presOf" srcId="{E4D9C996-1369-4818-949D-9284C0D60CCB}" destId="{DC286E5C-7FEA-467F-9BAF-3F7EBB724236}" srcOrd="0" destOrd="20" presId="urn:microsoft.com/office/officeart/2005/8/layout/hList1"/>
    <dgm:cxn modelId="{F2D47C56-D2C6-4BB2-8CB9-2491CB56F477}" type="presOf" srcId="{B28816C8-C8DE-40FB-941A-C89FD2C0F1E4}" destId="{8CD35385-BE50-4FFE-8942-1D0BF758A983}" srcOrd="0" destOrd="4" presId="urn:microsoft.com/office/officeart/2005/8/layout/hList1"/>
    <dgm:cxn modelId="{DC27F277-07D9-4F3D-9FF4-44B7311B2F9A}" type="presOf" srcId="{29DC3E19-5BAD-47C9-B586-9740021BBD3B}" destId="{99058E4B-AE9C-4202-92DD-1BC58E93EEA1}" srcOrd="0" destOrd="3" presId="urn:microsoft.com/office/officeart/2005/8/layout/hList1"/>
    <dgm:cxn modelId="{3DC6E558-764C-4C4E-9F55-2726AA6D1415}" type="presOf" srcId="{65C6FD66-AEE8-400C-AB3E-894594D7FB6A}" destId="{DC286E5C-7FEA-467F-9BAF-3F7EBB724236}" srcOrd="0" destOrd="16" presId="urn:microsoft.com/office/officeart/2005/8/layout/hList1"/>
    <dgm:cxn modelId="{82D2277B-D745-465D-8AF1-99548EA6E40C}" srcId="{66151806-637F-41E1-8DCC-3E590A543434}" destId="{FF29B9C2-5F95-40F1-9A1F-420AAB4D41AA}" srcOrd="18" destOrd="0" parTransId="{D90B528F-85AE-4ACC-BCC8-4B36F123A3AC}" sibTransId="{3FD15809-D58A-4335-9659-3D0BCBA6F0F2}"/>
    <dgm:cxn modelId="{2F126C7B-93EB-4FF4-8D2B-C7A7DC5CF194}" srcId="{66151806-637F-41E1-8DCC-3E590A543434}" destId="{71A0B929-6C8D-4DB9-954E-0EBDCA3AB5FE}" srcOrd="8" destOrd="0" parTransId="{4482C738-14F3-4D4D-97ED-C0FFFDD04206}" sibTransId="{519C2B68-0454-46D8-8DB8-68786472D318}"/>
    <dgm:cxn modelId="{3BD5AD7C-97C1-499B-9B94-8D3DD72D03D9}" srcId="{66151806-637F-41E1-8DCC-3E590A543434}" destId="{DE903F21-106B-4263-94F2-6CDB8C7B276B}" srcOrd="6" destOrd="0" parTransId="{430A75B0-A198-4C46-99C8-D60FC46B57C3}" sibTransId="{199D26CA-2A11-44FD-B910-C8C1FF745D83}"/>
    <dgm:cxn modelId="{4F36A17E-386D-4AD4-9339-8A39EF370C09}" type="presOf" srcId="{0C2260A7-7A22-4DEF-B49D-DE249E5A2F69}" destId="{DC286E5C-7FEA-467F-9BAF-3F7EBB724236}" srcOrd="0" destOrd="14" presId="urn:microsoft.com/office/officeart/2005/8/layout/hList1"/>
    <dgm:cxn modelId="{9510CF86-582E-4511-AFA2-73A6E36A6900}" type="presOf" srcId="{47062692-6170-4FE4-928E-833E4DFC874A}" destId="{DC286E5C-7FEA-467F-9BAF-3F7EBB724236}" srcOrd="0" destOrd="12" presId="urn:microsoft.com/office/officeart/2005/8/layout/hList1"/>
    <dgm:cxn modelId="{B637A088-6C4E-48E6-A6CA-477F2205EAC2}" srcId="{B5B4003A-2B7E-405C-9E56-0BC4FE624771}" destId="{7D9C2701-0131-4639-A187-03D6C19B9F65}" srcOrd="6" destOrd="0" parTransId="{E64BEE61-9D78-4C30-A917-100E19786DC7}" sibTransId="{3C51523B-D8C7-4C71-987C-E140CD0B636B}"/>
    <dgm:cxn modelId="{2710508B-5941-48E0-8C67-EBF499B82A18}" srcId="{66151806-637F-41E1-8DCC-3E590A543434}" destId="{4B83CA60-0399-4311-AD82-DC8CB7C19D35}" srcOrd="10" destOrd="0" parTransId="{87A15A35-E1F9-44DC-A76B-EF6495D4C2E1}" sibTransId="{BAF154DE-7396-4B0E-8C2C-BE53775F794C}"/>
    <dgm:cxn modelId="{E433318F-FADE-4862-95AF-A82FFDB36D39}" srcId="{B5B4003A-2B7E-405C-9E56-0BC4FE624771}" destId="{CD7BA866-BDF1-47FA-A144-CDDAEC84833C}" srcOrd="1" destOrd="0" parTransId="{63819C2B-E795-4109-8073-22D0E0B11164}" sibTransId="{C1FA79A2-0AB0-4141-B410-B1C1C94CBDF6}"/>
    <dgm:cxn modelId="{EA908A92-D141-46F1-80E8-B12D339624CA}" srcId="{66151806-637F-41E1-8DCC-3E590A543434}" destId="{CBCD1365-412B-4E9F-9235-72C4818D4FE2}" srcOrd="9" destOrd="0" parTransId="{29D9298C-FFB7-4787-B8B9-06B572C49BE3}" sibTransId="{0C20BFBB-5279-44DE-98B0-D2535C015478}"/>
    <dgm:cxn modelId="{DCB16794-6268-4DB8-917D-1A3688F92FC8}" type="presOf" srcId="{CD8F4B18-059D-492E-AB7E-B5CA6CAC4B63}" destId="{99058E4B-AE9C-4202-92DD-1BC58E93EEA1}" srcOrd="0" destOrd="9" presId="urn:microsoft.com/office/officeart/2005/8/layout/hList1"/>
    <dgm:cxn modelId="{21FA8C94-E1AD-4830-B3DA-D415EB6BD2D4}" srcId="{B5B4003A-2B7E-405C-9E56-0BC4FE624771}" destId="{B28816C8-C8DE-40FB-941A-C89FD2C0F1E4}" srcOrd="4" destOrd="0" parTransId="{A8F28113-7C54-416D-AF4F-3994733B96A1}" sibTransId="{094751BA-AE1E-4B7F-890E-B9B2F2481BC1}"/>
    <dgm:cxn modelId="{C4460596-5794-42B5-8189-AD7713B9875E}" srcId="{38620589-6866-4F49-A3E6-E28BE917AC95}" destId="{29DC3E19-5BAD-47C9-B586-9740021BBD3B}" srcOrd="3" destOrd="0" parTransId="{4510B31B-73F7-495A-A59E-E2174D750A45}" sibTransId="{53A6C6DF-1640-4671-99A8-31FBF1BDC5A7}"/>
    <dgm:cxn modelId="{E2E29E9A-07A6-4B56-A359-CC84EB1A8B46}" srcId="{38620589-6866-4F49-A3E6-E28BE917AC95}" destId="{E470A9CD-63DD-46C2-BFE9-865C370E6666}" srcOrd="2" destOrd="0" parTransId="{911DFE30-B7D3-49E5-B414-668961B4D68C}" sibTransId="{FD5DCE82-FF2E-497B-B128-FE8FA97A7334}"/>
    <dgm:cxn modelId="{093541A0-3ED1-4E2B-8AE9-6CD171F3CDF3}" type="presOf" srcId="{C81F0985-4EC5-4C6E-8076-7DD34351B2A4}" destId="{DC286E5C-7FEA-467F-9BAF-3F7EBB724236}" srcOrd="0" destOrd="19" presId="urn:microsoft.com/office/officeart/2005/8/layout/hList1"/>
    <dgm:cxn modelId="{384FBDA5-2A08-4C8F-8A48-F6EB61FB9A37}" type="presOf" srcId="{3B098A1B-D71B-4208-9E63-11464354F6B4}" destId="{DC286E5C-7FEA-467F-9BAF-3F7EBB724236}" srcOrd="0" destOrd="4" presId="urn:microsoft.com/office/officeart/2005/8/layout/hList1"/>
    <dgm:cxn modelId="{C9568DA6-3851-4258-B55F-4FF454A79021}" type="presOf" srcId="{CDE45148-C0F9-4254-A0B9-C2E857682B83}" destId="{8CD35385-BE50-4FFE-8942-1D0BF758A983}" srcOrd="0" destOrd="9" presId="urn:microsoft.com/office/officeart/2005/8/layout/hList1"/>
    <dgm:cxn modelId="{B5873FAD-B49A-4A0B-B9E5-B8D1A13D08B0}" type="presOf" srcId="{5C9C80E0-2FFA-4858-95AE-B9120945995F}" destId="{CB927348-7BCC-430F-AF30-0E034E387F1D}" srcOrd="0" destOrd="0" presId="urn:microsoft.com/office/officeart/2005/8/layout/hList1"/>
    <dgm:cxn modelId="{4092E4B1-33A4-416E-AA09-698E657B5DD2}" type="presOf" srcId="{69DF80AA-DC04-4841-9C24-7BD8D45C1CE6}" destId="{DC286E5C-7FEA-467F-9BAF-3F7EBB724236}" srcOrd="0" destOrd="11" presId="urn:microsoft.com/office/officeart/2005/8/layout/hList1"/>
    <dgm:cxn modelId="{2B493DB6-A451-4CA6-B4FA-02B27297A4ED}" srcId="{B5B4003A-2B7E-405C-9E56-0BC4FE624771}" destId="{E406882C-B66D-4A0E-B089-EAE714E19EB3}" srcOrd="0" destOrd="0" parTransId="{54F6A7C2-23CE-4B90-8AE3-28C73E8EE31D}" sibTransId="{BF1A9B49-2BE5-4AB6-BFC4-1DDD60E1D81F}"/>
    <dgm:cxn modelId="{970251B6-11BA-4D6B-BC31-D625DDD70E69}" srcId="{66151806-637F-41E1-8DCC-3E590A543434}" destId="{C81F0985-4EC5-4C6E-8076-7DD34351B2A4}" srcOrd="19" destOrd="0" parTransId="{D6C6BA18-D71A-476B-B8A7-F814CAB5864B}" sibTransId="{09463513-FF3B-48C8-91B2-0A2230CD9329}"/>
    <dgm:cxn modelId="{D2C16FB7-1A32-43AE-9D44-673DCD4E6ACA}" srcId="{66151806-637F-41E1-8DCC-3E590A543434}" destId="{5BAC1EBC-F441-4E70-BF51-D19E056BE163}" srcOrd="5" destOrd="0" parTransId="{5E79D439-B6F5-496F-B719-FA909013829D}" sibTransId="{793FF317-5AE1-4541-99C4-622248ED7D57}"/>
    <dgm:cxn modelId="{3E6EE4BA-D1FC-4ABC-97F4-91811993E48D}" srcId="{B5B4003A-2B7E-405C-9E56-0BC4FE624771}" destId="{373B842F-404F-4117-A570-C0D9E522CBC4}" srcOrd="10" destOrd="0" parTransId="{7184BA2A-17A9-445D-8AB4-9BFC99C507EC}" sibTransId="{4877F048-C1A5-4F25-ADE3-BEC335724789}"/>
    <dgm:cxn modelId="{E71AD9C4-BC9B-40DC-80D8-8ED03553916C}" srcId="{66151806-637F-41E1-8DCC-3E590A543434}" destId="{9A1847B4-2DB5-4208-A2C4-8F7F458B5B3D}" srcOrd="21" destOrd="0" parTransId="{AAA7CD2B-8F70-410D-B4CE-A4A090AB6E33}" sibTransId="{2E52D955-4CB1-4710-9EA7-38F0F73F9553}"/>
    <dgm:cxn modelId="{A974E8C7-DC58-46EC-8929-6655214F61A7}" type="presOf" srcId="{7D9C2701-0131-4639-A187-03D6C19B9F65}" destId="{8CD35385-BE50-4FFE-8942-1D0BF758A983}" srcOrd="0" destOrd="6" presId="urn:microsoft.com/office/officeart/2005/8/layout/hList1"/>
    <dgm:cxn modelId="{EB638AC9-83FE-45CC-8960-87992B3DB286}" type="presOf" srcId="{FF29B9C2-5F95-40F1-9A1F-420AAB4D41AA}" destId="{DC286E5C-7FEA-467F-9BAF-3F7EBB724236}" srcOrd="0" destOrd="18" presId="urn:microsoft.com/office/officeart/2005/8/layout/hList1"/>
    <dgm:cxn modelId="{852A6FCB-684F-40CF-9F49-C8AFC45508CA}" srcId="{38620589-6866-4F49-A3E6-E28BE917AC95}" destId="{73C7ED77-F028-49EB-B9FD-FDDEE8612F4C}" srcOrd="6" destOrd="0" parTransId="{CBE7817D-F38D-491F-9A11-D8A8842DE6DB}" sibTransId="{37057EC3-08F1-48AB-A79C-0E1B42C13B52}"/>
    <dgm:cxn modelId="{A683EDCC-2A22-48DD-8975-BA039789991F}" type="presOf" srcId="{86AC5824-6A9A-4240-AFB8-C58715FF8A70}" destId="{DC286E5C-7FEA-467F-9BAF-3F7EBB724236}" srcOrd="0" destOrd="13" presId="urn:microsoft.com/office/officeart/2005/8/layout/hList1"/>
    <dgm:cxn modelId="{BD6C1FD0-4249-480F-85BA-0A1DF7667E96}" type="presOf" srcId="{DE903F21-106B-4263-94F2-6CDB8C7B276B}" destId="{DC286E5C-7FEA-467F-9BAF-3F7EBB724236}" srcOrd="0" destOrd="6" presId="urn:microsoft.com/office/officeart/2005/8/layout/hList1"/>
    <dgm:cxn modelId="{827A76D1-2C5D-4C6E-AE66-1B23D8854B07}" srcId="{66151806-637F-41E1-8DCC-3E590A543434}" destId="{86AC5824-6A9A-4240-AFB8-C58715FF8A70}" srcOrd="13" destOrd="0" parTransId="{BCB2DC1F-A0F4-41BD-91ED-6FF24513A952}" sibTransId="{000E9994-DB38-42AE-8600-495140487384}"/>
    <dgm:cxn modelId="{0280AED5-F83C-4368-AEC6-448C4562225B}" srcId="{5C9C80E0-2FFA-4858-95AE-B9120945995F}" destId="{66151806-637F-41E1-8DCC-3E590A543434}" srcOrd="2" destOrd="0" parTransId="{61171D8F-EEC8-46F1-A2F0-23A3B3429992}" sibTransId="{D8FBA3FC-1495-426B-B0BA-31C6E118A0A9}"/>
    <dgm:cxn modelId="{06724AD7-2F52-408A-BF9D-DE086F912A48}" srcId="{B5B4003A-2B7E-405C-9E56-0BC4FE624771}" destId="{5FB715CA-F3CC-42C3-A860-698CC3E83AEA}" srcOrd="2" destOrd="0" parTransId="{6B661BF8-FC6F-4B2C-857F-32422401CC7E}" sibTransId="{D0E3ADE1-8882-4A8F-8B4D-80DEE3093011}"/>
    <dgm:cxn modelId="{572656D7-6BEF-4EF0-BF46-931257E1E310}" type="presOf" srcId="{0F4C79E2-4ABA-470F-8ED5-060ABD6BA425}" destId="{99058E4B-AE9C-4202-92DD-1BC58E93EEA1}" srcOrd="0" destOrd="7" presId="urn:microsoft.com/office/officeart/2005/8/layout/hList1"/>
    <dgm:cxn modelId="{2A440DDB-E693-4381-B5CD-9A5AABBE596E}" srcId="{66151806-637F-41E1-8DCC-3E590A543434}" destId="{0C2260A7-7A22-4DEF-B49D-DE249E5A2F69}" srcOrd="14" destOrd="0" parTransId="{439E6E08-A3E4-42EF-8EFB-FCE21D90B196}" sibTransId="{1F37A0FD-FCA4-4CB4-B6BF-C1B05E394A7E}"/>
    <dgm:cxn modelId="{988281DB-168D-4596-A205-458978D84D26}" type="presOf" srcId="{FF48FBCF-B940-46ED-82F1-DFF84A0F2D4B}" destId="{8CD35385-BE50-4FFE-8942-1D0BF758A983}" srcOrd="0" destOrd="8" presId="urn:microsoft.com/office/officeart/2005/8/layout/hList1"/>
    <dgm:cxn modelId="{2AEDDCDC-16CE-4AAB-ABE3-A011AFBC1B9D}" srcId="{5C9C80E0-2FFA-4858-95AE-B9120945995F}" destId="{B5B4003A-2B7E-405C-9E56-0BC4FE624771}" srcOrd="1" destOrd="0" parTransId="{C7F436A2-DE01-43DF-93D0-C24B2BC6E199}" sibTransId="{5BB24043-DE66-4D82-BE4D-E4AB60770859}"/>
    <dgm:cxn modelId="{97B261E0-C186-4975-837A-60CC1BF49A9C}" type="presOf" srcId="{D609F671-3437-44FF-93C0-4AF3D9BCFC82}" destId="{DC286E5C-7FEA-467F-9BAF-3F7EBB724236}" srcOrd="0" destOrd="3" presId="urn:microsoft.com/office/officeart/2005/8/layout/hList1"/>
    <dgm:cxn modelId="{C7D5F2E0-4FC5-41E6-9EF4-3418C43CC26F}" type="presOf" srcId="{E470A9CD-63DD-46C2-BFE9-865C370E6666}" destId="{99058E4B-AE9C-4202-92DD-1BC58E93EEA1}" srcOrd="0" destOrd="2" presId="urn:microsoft.com/office/officeart/2005/8/layout/hList1"/>
    <dgm:cxn modelId="{97A479E6-195D-449B-BD57-E50C6D9714A2}" srcId="{66151806-637F-41E1-8DCC-3E590A543434}" destId="{E4D9C996-1369-4818-949D-9284C0D60CCB}" srcOrd="20" destOrd="0" parTransId="{49221B03-CA68-41D6-AD9D-B1223FA7070C}" sibTransId="{7DA8142D-98DC-4CEA-9883-76055E200C9C}"/>
    <dgm:cxn modelId="{0C301BE8-C2EA-471E-AFD5-EFF0EFD0E300}" type="presOf" srcId="{20974B79-03C4-42EA-9276-8BD0D4C93408}" destId="{DC286E5C-7FEA-467F-9BAF-3F7EBB724236}" srcOrd="0" destOrd="2" presId="urn:microsoft.com/office/officeart/2005/8/layout/hList1"/>
    <dgm:cxn modelId="{098C6FEA-133E-4029-BE49-ABA3475EB405}" srcId="{66151806-637F-41E1-8DCC-3E590A543434}" destId="{C9529A3C-EAA8-484E-8255-A81D320B719E}" srcOrd="17" destOrd="0" parTransId="{EA794505-7494-4A5A-94F8-22A65B67E31C}" sibTransId="{0552CFC5-96A7-4564-B254-B17054EB6076}"/>
    <dgm:cxn modelId="{7AE0F0ED-BBC7-48B1-AF77-E1CB07160E2C}" type="presOf" srcId="{B8D7A397-452C-4BDF-BFC3-522BECAC6819}" destId="{99058E4B-AE9C-4202-92DD-1BC58E93EEA1}" srcOrd="0" destOrd="8" presId="urn:microsoft.com/office/officeart/2005/8/layout/hList1"/>
    <dgm:cxn modelId="{26AB01EE-1B5E-4473-B0C6-72688EA4076D}" srcId="{66151806-637F-41E1-8DCC-3E590A543434}" destId="{65C6FD66-AEE8-400C-AB3E-894594D7FB6A}" srcOrd="16" destOrd="0" parTransId="{CDC8B25D-69F9-4681-B091-BB985FB485CF}" sibTransId="{71CCB4E2-0706-4A1B-8ADC-9F0D07DC9C0D}"/>
    <dgm:cxn modelId="{1A1610EE-C8B0-4497-BE2B-FD59844F159A}" type="presOf" srcId="{B285C334-10CD-488B-A644-311B3DFAA296}" destId="{8CD35385-BE50-4FFE-8942-1D0BF758A983}" srcOrd="0" destOrd="7" presId="urn:microsoft.com/office/officeart/2005/8/layout/hList1"/>
    <dgm:cxn modelId="{71FFF2F7-C89A-4000-9C22-0E50CEE4D7C6}" type="presOf" srcId="{B90732E9-615C-4FAE-A77F-3996319DBFDE}" destId="{8CD35385-BE50-4FFE-8942-1D0BF758A983}" srcOrd="0" destOrd="3" presId="urn:microsoft.com/office/officeart/2005/8/layout/hList1"/>
    <dgm:cxn modelId="{1A7664FA-6153-45D0-9755-4F9286DA9583}" type="presOf" srcId="{9D37769E-8FDB-459E-AEB2-2911D33EBC8D}" destId="{99058E4B-AE9C-4202-92DD-1BC58E93EEA1}" srcOrd="0" destOrd="1" presId="urn:microsoft.com/office/officeart/2005/8/layout/hList1"/>
    <dgm:cxn modelId="{6055FAC2-E0C3-472F-813D-6AF224F4CC47}" type="presParOf" srcId="{CB927348-7BCC-430F-AF30-0E034E387F1D}" destId="{4C326E1B-E575-42D7-927F-91070E4ED921}" srcOrd="0" destOrd="0" presId="urn:microsoft.com/office/officeart/2005/8/layout/hList1"/>
    <dgm:cxn modelId="{B0BF10FE-DDFA-4ADB-BC39-6250A969C333}" type="presParOf" srcId="{4C326E1B-E575-42D7-927F-91070E4ED921}" destId="{246F8C78-FFE7-4FDA-A85B-152FE41AC1F0}" srcOrd="0" destOrd="0" presId="urn:microsoft.com/office/officeart/2005/8/layout/hList1"/>
    <dgm:cxn modelId="{9A01F901-246C-4F26-BE41-98716E7C69FA}" type="presParOf" srcId="{4C326E1B-E575-42D7-927F-91070E4ED921}" destId="{99058E4B-AE9C-4202-92DD-1BC58E93EEA1}" srcOrd="1" destOrd="0" presId="urn:microsoft.com/office/officeart/2005/8/layout/hList1"/>
    <dgm:cxn modelId="{B4958D33-298B-42B3-BF2B-F026E78DA579}" type="presParOf" srcId="{CB927348-7BCC-430F-AF30-0E034E387F1D}" destId="{0D23490E-6845-49CC-AD57-5BC486B4D282}" srcOrd="1" destOrd="0" presId="urn:microsoft.com/office/officeart/2005/8/layout/hList1"/>
    <dgm:cxn modelId="{28318EF6-E259-4A1D-8713-0E2584228E62}" type="presParOf" srcId="{CB927348-7BCC-430F-AF30-0E034E387F1D}" destId="{05CC35D5-72E7-4894-9B6E-8D7187F50214}" srcOrd="2" destOrd="0" presId="urn:microsoft.com/office/officeart/2005/8/layout/hList1"/>
    <dgm:cxn modelId="{990533DA-5290-485E-8FAF-DDD2887FCC9C}" type="presParOf" srcId="{05CC35D5-72E7-4894-9B6E-8D7187F50214}" destId="{9E8152CB-3FB9-4E7E-B059-D2CABC532102}" srcOrd="0" destOrd="0" presId="urn:microsoft.com/office/officeart/2005/8/layout/hList1"/>
    <dgm:cxn modelId="{05EAB580-E59D-458A-B932-559E82E252D8}" type="presParOf" srcId="{05CC35D5-72E7-4894-9B6E-8D7187F50214}" destId="{8CD35385-BE50-4FFE-8942-1D0BF758A983}" srcOrd="1" destOrd="0" presId="urn:microsoft.com/office/officeart/2005/8/layout/hList1"/>
    <dgm:cxn modelId="{D23312D0-FC63-451E-AAAF-2C42166A1BEE}" type="presParOf" srcId="{CB927348-7BCC-430F-AF30-0E034E387F1D}" destId="{BFFC5BB0-1989-494A-97E5-9A721D3E8D73}" srcOrd="3" destOrd="0" presId="urn:microsoft.com/office/officeart/2005/8/layout/hList1"/>
    <dgm:cxn modelId="{3358C431-A09E-47F2-9464-DEA381B0CC38}" type="presParOf" srcId="{CB927348-7BCC-430F-AF30-0E034E387F1D}" destId="{AF7B7F0C-E992-4B02-A11B-39933AB938A2}" srcOrd="4" destOrd="0" presId="urn:microsoft.com/office/officeart/2005/8/layout/hList1"/>
    <dgm:cxn modelId="{8025CB36-B678-48AA-A740-FFC6157679E4}" type="presParOf" srcId="{AF7B7F0C-E992-4B02-A11B-39933AB938A2}" destId="{DD5F967C-A6FF-4E8C-97BE-4E50D3B6B9ED}" srcOrd="0" destOrd="0" presId="urn:microsoft.com/office/officeart/2005/8/layout/hList1"/>
    <dgm:cxn modelId="{17E3F7CD-58F5-4584-9AD3-EC285C053948}" type="presParOf" srcId="{AF7B7F0C-E992-4B02-A11B-39933AB938A2}" destId="{DC286E5C-7FEA-467F-9BAF-3F7EBB72423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8F3AF-9970-4C6D-9154-B53D1160FCFC}">
      <dsp:nvSpPr>
        <dsp:cNvPr id="0" name=""/>
        <dsp:cNvSpPr/>
      </dsp:nvSpPr>
      <dsp:spPr>
        <a:xfrm rot="2535532">
          <a:off x="3422775" y="4074581"/>
          <a:ext cx="877893" cy="51064"/>
        </a:xfrm>
        <a:custGeom>
          <a:avLst/>
          <a:gdLst/>
          <a:ahLst/>
          <a:cxnLst/>
          <a:rect l="0" t="0" r="0" b="0"/>
          <a:pathLst>
            <a:path>
              <a:moveTo>
                <a:pt x="0" y="25532"/>
              </a:moveTo>
              <a:lnTo>
                <a:pt x="877893" y="25532"/>
              </a:lnTo>
            </a:path>
          </a:pathLst>
        </a:custGeom>
        <a:noFill/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E51FD-80B7-41A1-9CED-FB61C9C8F439}">
      <dsp:nvSpPr>
        <dsp:cNvPr id="0" name=""/>
        <dsp:cNvSpPr/>
      </dsp:nvSpPr>
      <dsp:spPr>
        <a:xfrm>
          <a:off x="3536851" y="2854333"/>
          <a:ext cx="1556858" cy="51064"/>
        </a:xfrm>
        <a:custGeom>
          <a:avLst/>
          <a:gdLst/>
          <a:ahLst/>
          <a:cxnLst/>
          <a:rect l="0" t="0" r="0" b="0"/>
          <a:pathLst>
            <a:path>
              <a:moveTo>
                <a:pt x="0" y="25532"/>
              </a:moveTo>
              <a:lnTo>
                <a:pt x="1556858" y="25532"/>
              </a:lnTo>
            </a:path>
          </a:pathLst>
        </a:custGeom>
        <a:noFill/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DA1D01-19B2-47D7-AAC5-78CDDD7883EA}">
      <dsp:nvSpPr>
        <dsp:cNvPr id="0" name=""/>
        <dsp:cNvSpPr/>
      </dsp:nvSpPr>
      <dsp:spPr>
        <a:xfrm rot="19059784">
          <a:off x="3424983" y="1637850"/>
          <a:ext cx="857868" cy="51064"/>
        </a:xfrm>
        <a:custGeom>
          <a:avLst/>
          <a:gdLst/>
          <a:ahLst/>
          <a:cxnLst/>
          <a:rect l="0" t="0" r="0" b="0"/>
          <a:pathLst>
            <a:path>
              <a:moveTo>
                <a:pt x="0" y="25532"/>
              </a:moveTo>
              <a:lnTo>
                <a:pt x="857868" y="25532"/>
              </a:lnTo>
            </a:path>
          </a:pathLst>
        </a:custGeom>
        <a:noFill/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B1B7F-11AA-45A9-A323-1C1566773BA2}">
      <dsp:nvSpPr>
        <dsp:cNvPr id="0" name=""/>
        <dsp:cNvSpPr/>
      </dsp:nvSpPr>
      <dsp:spPr>
        <a:xfrm>
          <a:off x="1357318" y="1630904"/>
          <a:ext cx="2425491" cy="230907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159DA-BC88-4B25-8369-38F8A0902BF3}">
      <dsp:nvSpPr>
        <dsp:cNvPr id="0" name=""/>
        <dsp:cNvSpPr/>
      </dsp:nvSpPr>
      <dsp:spPr>
        <a:xfrm>
          <a:off x="3943962" y="1772"/>
          <a:ext cx="1678049" cy="1630255"/>
        </a:xfrm>
        <a:prstGeom prst="ellipse">
          <a:avLst/>
        </a:prstGeom>
        <a:solidFill>
          <a:schemeClr val="accent2">
            <a:hueOff val="-2540250"/>
            <a:satOff val="15385"/>
            <a:lumOff val="-2092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Бюджеты семей</a:t>
          </a:r>
        </a:p>
      </dsp:txBody>
      <dsp:txXfrm>
        <a:off x="4189707" y="240517"/>
        <a:ext cx="1186559" cy="1152765"/>
      </dsp:txXfrm>
    </dsp:sp>
    <dsp:sp modelId="{EEF42204-2AB9-4839-8EAD-377D6F34B40F}">
      <dsp:nvSpPr>
        <dsp:cNvPr id="0" name=""/>
        <dsp:cNvSpPr/>
      </dsp:nvSpPr>
      <dsp:spPr>
        <a:xfrm>
          <a:off x="5093709" y="1899919"/>
          <a:ext cx="1925973" cy="1959892"/>
        </a:xfrm>
        <a:prstGeom prst="ellipse">
          <a:avLst/>
        </a:prstGeom>
        <a:solidFill>
          <a:schemeClr val="accent2">
            <a:hueOff val="-5080500"/>
            <a:satOff val="30771"/>
            <a:lumOff val="-4183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Бюджеты публично – правовых образований</a:t>
          </a:r>
        </a:p>
      </dsp:txBody>
      <dsp:txXfrm>
        <a:off x="5375761" y="2186939"/>
        <a:ext cx="1361869" cy="1385852"/>
      </dsp:txXfrm>
    </dsp:sp>
    <dsp:sp modelId="{CF0A2F5D-0CE7-4FCE-BD53-5E60302E80A7}">
      <dsp:nvSpPr>
        <dsp:cNvPr id="0" name=""/>
        <dsp:cNvSpPr/>
      </dsp:nvSpPr>
      <dsp:spPr>
        <a:xfrm>
          <a:off x="6810555" y="1899919"/>
          <a:ext cx="2888959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u="sng" kern="1200" dirty="0"/>
            <a:t>Российской Федерации </a:t>
          </a:r>
          <a:r>
            <a:rPr lang="ru-RU" sz="1200" b="1" u="none" kern="1200" dirty="0"/>
            <a:t>                              </a:t>
          </a:r>
          <a:r>
            <a:rPr lang="ru-RU" sz="1200" kern="1200" dirty="0"/>
            <a:t>(</a:t>
          </a:r>
          <a:r>
            <a:rPr lang="ru-RU" sz="1200" i="1" kern="1200" dirty="0"/>
            <a:t>федеральный бюджет,         бюджеты государственных внебюджетных фондов)</a:t>
          </a:r>
          <a:endParaRPr lang="ru-RU" sz="1200" b="1" i="1" u="sng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b="1" i="1" u="sng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u="sng" kern="1200" dirty="0"/>
            <a:t>Субъектов Российской Федерации                   </a:t>
          </a:r>
          <a:r>
            <a:rPr lang="ru-RU" sz="1200" kern="1200" dirty="0"/>
            <a:t>(</a:t>
          </a:r>
          <a:r>
            <a:rPr lang="ru-RU" sz="1200" i="1" kern="1200" dirty="0"/>
            <a:t>региональные бюджеты,       бюджеты территориальных  фондов обязательного    медицинского страхования)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u="sng" kern="1200" dirty="0"/>
            <a:t>Муниципальных образований </a:t>
          </a:r>
          <a:r>
            <a:rPr lang="ru-RU" sz="1200" b="1" u="none" kern="1200" dirty="0"/>
            <a:t>                       </a:t>
          </a:r>
          <a:r>
            <a:rPr lang="ru-RU" sz="1200" kern="1200" dirty="0"/>
            <a:t>(</a:t>
          </a:r>
          <a:r>
            <a:rPr lang="ru-RU" sz="1200" i="1" kern="1200" dirty="0"/>
            <a:t>местные бюджеты</a:t>
          </a:r>
          <a:r>
            <a:rPr lang="ru-RU" sz="1200" kern="1200" dirty="0"/>
            <a:t>)</a:t>
          </a:r>
        </a:p>
      </dsp:txBody>
      <dsp:txXfrm>
        <a:off x="6810555" y="1899919"/>
        <a:ext cx="2888959" cy="1959892"/>
      </dsp:txXfrm>
    </dsp:sp>
    <dsp:sp modelId="{42CBD319-D456-477A-A6F6-C8203C0AF849}">
      <dsp:nvSpPr>
        <dsp:cNvPr id="0" name=""/>
        <dsp:cNvSpPr/>
      </dsp:nvSpPr>
      <dsp:spPr>
        <a:xfrm>
          <a:off x="3974993" y="4128631"/>
          <a:ext cx="1628399" cy="1628399"/>
        </a:xfrm>
        <a:prstGeom prst="ellipse">
          <a:avLst/>
        </a:prstGeom>
        <a:solidFill>
          <a:schemeClr val="accent2">
            <a:hueOff val="-7620750"/>
            <a:satOff val="46156"/>
            <a:lumOff val="-6275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Бюджеты организаций</a:t>
          </a:r>
        </a:p>
      </dsp:txBody>
      <dsp:txXfrm>
        <a:off x="4213467" y="4367105"/>
        <a:ext cx="1151451" cy="11514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BEF44-329D-4402-8B29-4F6D7E57D6C8}">
      <dsp:nvSpPr>
        <dsp:cNvPr id="0" name=""/>
        <dsp:cNvSpPr/>
      </dsp:nvSpPr>
      <dsp:spPr>
        <a:xfrm rot="4310128">
          <a:off x="591089" y="2361498"/>
          <a:ext cx="171560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71560" y="32607"/>
              </a:lnTo>
            </a:path>
          </a:pathLst>
        </a:custGeom>
        <a:noFill/>
        <a:ln w="1397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2FA40-5FC5-4D03-9F38-7AFE5A33B801}">
      <dsp:nvSpPr>
        <dsp:cNvPr id="0" name=""/>
        <dsp:cNvSpPr/>
      </dsp:nvSpPr>
      <dsp:spPr>
        <a:xfrm rot="155628">
          <a:off x="959745" y="1843731"/>
          <a:ext cx="16757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67573" y="32607"/>
              </a:lnTo>
            </a:path>
          </a:pathLst>
        </a:custGeom>
        <a:noFill/>
        <a:ln w="1397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1C3F9-78CF-420A-992E-EFA5476FFFA2}">
      <dsp:nvSpPr>
        <dsp:cNvPr id="0" name=""/>
        <dsp:cNvSpPr/>
      </dsp:nvSpPr>
      <dsp:spPr>
        <a:xfrm rot="18100432">
          <a:off x="777520" y="1347793"/>
          <a:ext cx="2427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24278" y="32607"/>
              </a:lnTo>
            </a:path>
          </a:pathLst>
        </a:custGeom>
        <a:noFill/>
        <a:ln w="1397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0361D3-03D7-42D8-90AE-308F45DDC58C}">
      <dsp:nvSpPr>
        <dsp:cNvPr id="0" name=""/>
        <dsp:cNvSpPr/>
      </dsp:nvSpPr>
      <dsp:spPr>
        <a:xfrm>
          <a:off x="0" y="1423089"/>
          <a:ext cx="866451" cy="8116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1000" r="-21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FD9BC-42D0-4508-A6EC-75C3B47500BD}">
      <dsp:nvSpPr>
        <dsp:cNvPr id="0" name=""/>
        <dsp:cNvSpPr/>
      </dsp:nvSpPr>
      <dsp:spPr>
        <a:xfrm>
          <a:off x="554685" y="427341"/>
          <a:ext cx="1017434" cy="1018754"/>
        </a:xfrm>
        <a:prstGeom prst="ellipse">
          <a:avLst/>
        </a:prstGeom>
        <a:solidFill>
          <a:schemeClr val="accent4">
            <a:hueOff val="2720005"/>
            <a:satOff val="0"/>
            <a:lumOff val="-98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органа местного </a:t>
          </a:r>
          <a:r>
            <a:rPr lang="ru-RU" sz="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самоуправления</a:t>
          </a:r>
        </a:p>
      </dsp:txBody>
      <dsp:txXfrm>
        <a:off x="703685" y="576534"/>
        <a:ext cx="719434" cy="720368"/>
      </dsp:txXfrm>
    </dsp:sp>
    <dsp:sp modelId="{2F61541A-D063-4480-B300-D760A71DCE60}">
      <dsp:nvSpPr>
        <dsp:cNvPr id="0" name=""/>
        <dsp:cNvSpPr/>
      </dsp:nvSpPr>
      <dsp:spPr>
        <a:xfrm>
          <a:off x="1126735" y="1404519"/>
          <a:ext cx="987787" cy="995926"/>
        </a:xfrm>
        <a:prstGeom prst="ellipse">
          <a:avLst/>
        </a:prstGeom>
        <a:solidFill>
          <a:schemeClr val="accent4">
            <a:hueOff val="5440009"/>
            <a:satOff val="0"/>
            <a:lumOff val="-1961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отраслевых (функциональных) органов </a:t>
          </a:r>
          <a:r>
            <a:rPr lang="ru-RU" sz="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администрации</a:t>
          </a:r>
          <a:endParaRPr lang="ru-RU" sz="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1393" y="1550369"/>
        <a:ext cx="698471" cy="704226"/>
      </dsp:txXfrm>
    </dsp:sp>
    <dsp:sp modelId="{682C18F7-A747-4858-A07E-AFF3256C12FC}">
      <dsp:nvSpPr>
        <dsp:cNvPr id="0" name=""/>
        <dsp:cNvSpPr/>
      </dsp:nvSpPr>
      <dsp:spPr>
        <a:xfrm>
          <a:off x="331291" y="2447889"/>
          <a:ext cx="1085737" cy="1095069"/>
        </a:xfrm>
        <a:prstGeom prst="ellipse">
          <a:avLst/>
        </a:prstGeom>
        <a:solidFill>
          <a:schemeClr val="accent4">
            <a:hueOff val="8160014"/>
            <a:satOff val="0"/>
            <a:lumOff val="-2941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6893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3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 муниципальных учреждений</a:t>
          </a:r>
        </a:p>
      </dsp:txBody>
      <dsp:txXfrm>
        <a:off x="490294" y="2608258"/>
        <a:ext cx="767731" cy="7743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30D6F-F0C0-4EAC-8E16-CF7DD9D190F2}">
      <dsp:nvSpPr>
        <dsp:cNvPr id="0" name=""/>
        <dsp:cNvSpPr/>
      </dsp:nvSpPr>
      <dsp:spPr>
        <a:xfrm>
          <a:off x="3410704" y="4046830"/>
          <a:ext cx="235614" cy="1118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807" y="0"/>
              </a:lnTo>
              <a:lnTo>
                <a:pt x="117807" y="1118106"/>
              </a:lnTo>
              <a:lnTo>
                <a:pt x="235614" y="1118106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42CD2E6F-E837-4149-87F0-F31597ECA16C}">
      <dsp:nvSpPr>
        <dsp:cNvPr id="0" name=""/>
        <dsp:cNvSpPr/>
      </dsp:nvSpPr>
      <dsp:spPr>
        <a:xfrm>
          <a:off x="3410704" y="4046830"/>
          <a:ext cx="235614" cy="611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807" y="0"/>
              </a:lnTo>
              <a:lnTo>
                <a:pt x="117807" y="611534"/>
              </a:lnTo>
              <a:lnTo>
                <a:pt x="235614" y="611534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0DFFE0C8-1881-410A-AAD8-C1AE13344701}">
      <dsp:nvSpPr>
        <dsp:cNvPr id="0" name=""/>
        <dsp:cNvSpPr/>
      </dsp:nvSpPr>
      <dsp:spPr>
        <a:xfrm>
          <a:off x="3410704" y="4046830"/>
          <a:ext cx="235614" cy="104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807" y="0"/>
              </a:lnTo>
              <a:lnTo>
                <a:pt x="117807" y="104962"/>
              </a:lnTo>
              <a:lnTo>
                <a:pt x="235614" y="104962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D0BC4E8A-25F4-4119-A342-33FE7F91DC4B}">
      <dsp:nvSpPr>
        <dsp:cNvPr id="0" name=""/>
        <dsp:cNvSpPr/>
      </dsp:nvSpPr>
      <dsp:spPr>
        <a:xfrm>
          <a:off x="3410704" y="3540257"/>
          <a:ext cx="235614" cy="506572"/>
        </a:xfrm>
        <a:custGeom>
          <a:avLst/>
          <a:gdLst/>
          <a:ahLst/>
          <a:cxnLst/>
          <a:rect l="0" t="0" r="0" b="0"/>
          <a:pathLst>
            <a:path>
              <a:moveTo>
                <a:pt x="0" y="506572"/>
              </a:moveTo>
              <a:lnTo>
                <a:pt x="117807" y="506572"/>
              </a:lnTo>
              <a:lnTo>
                <a:pt x="117807" y="0"/>
              </a:lnTo>
              <a:lnTo>
                <a:pt x="235614" y="0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0AE1154C-B01B-4BDF-A068-9E931C46343C}">
      <dsp:nvSpPr>
        <dsp:cNvPr id="0" name=""/>
        <dsp:cNvSpPr/>
      </dsp:nvSpPr>
      <dsp:spPr>
        <a:xfrm>
          <a:off x="3410704" y="2893025"/>
          <a:ext cx="235614" cy="1153804"/>
        </a:xfrm>
        <a:custGeom>
          <a:avLst/>
          <a:gdLst/>
          <a:ahLst/>
          <a:cxnLst/>
          <a:rect l="0" t="0" r="0" b="0"/>
          <a:pathLst>
            <a:path>
              <a:moveTo>
                <a:pt x="0" y="1153804"/>
              </a:moveTo>
              <a:lnTo>
                <a:pt x="117807" y="1153804"/>
              </a:lnTo>
              <a:lnTo>
                <a:pt x="117807" y="0"/>
              </a:lnTo>
              <a:lnTo>
                <a:pt x="235614" y="0"/>
              </a:lnTo>
            </a:path>
          </a:pathLst>
        </a:custGeom>
        <a:noFill/>
        <a:ln w="1397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583FE-1C88-4A3F-A6A5-B51D52DFDF71}">
      <dsp:nvSpPr>
        <dsp:cNvPr id="0" name=""/>
        <dsp:cNvSpPr/>
      </dsp:nvSpPr>
      <dsp:spPr>
        <a:xfrm>
          <a:off x="1393780" y="2486002"/>
          <a:ext cx="267954" cy="1560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147" y="0"/>
              </a:lnTo>
              <a:lnTo>
                <a:pt x="150147" y="1560827"/>
              </a:lnTo>
              <a:lnTo>
                <a:pt x="267954" y="1560827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6F9DC-6BC0-4DF6-8D77-C513CB64F0E5}">
      <dsp:nvSpPr>
        <dsp:cNvPr id="0" name=""/>
        <dsp:cNvSpPr/>
      </dsp:nvSpPr>
      <dsp:spPr>
        <a:xfrm>
          <a:off x="3306221" y="1301906"/>
          <a:ext cx="235614" cy="1120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807" y="0"/>
              </a:lnTo>
              <a:lnTo>
                <a:pt x="117807" y="1120244"/>
              </a:lnTo>
              <a:lnTo>
                <a:pt x="235614" y="1120244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4B5CFE86-1A51-4FCA-B501-63ECA92CEB8F}">
      <dsp:nvSpPr>
        <dsp:cNvPr id="0" name=""/>
        <dsp:cNvSpPr/>
      </dsp:nvSpPr>
      <dsp:spPr>
        <a:xfrm>
          <a:off x="3306221" y="1301906"/>
          <a:ext cx="235614" cy="613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807" y="0"/>
              </a:lnTo>
              <a:lnTo>
                <a:pt x="117807" y="613672"/>
              </a:lnTo>
              <a:lnTo>
                <a:pt x="235614" y="613672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7D0393AE-79C9-4B75-AA4C-E0F84C1CC40F}">
      <dsp:nvSpPr>
        <dsp:cNvPr id="0" name=""/>
        <dsp:cNvSpPr/>
      </dsp:nvSpPr>
      <dsp:spPr>
        <a:xfrm>
          <a:off x="3306221" y="1301906"/>
          <a:ext cx="235614" cy="107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807" y="0"/>
              </a:lnTo>
              <a:lnTo>
                <a:pt x="117807" y="107100"/>
              </a:lnTo>
              <a:lnTo>
                <a:pt x="235614" y="107100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7B191BBC-8F28-49F4-9B8A-9AFD17F0E626}">
      <dsp:nvSpPr>
        <dsp:cNvPr id="0" name=""/>
        <dsp:cNvSpPr/>
      </dsp:nvSpPr>
      <dsp:spPr>
        <a:xfrm>
          <a:off x="3306221" y="795334"/>
          <a:ext cx="235614" cy="506572"/>
        </a:xfrm>
        <a:custGeom>
          <a:avLst/>
          <a:gdLst/>
          <a:ahLst/>
          <a:cxnLst/>
          <a:rect l="0" t="0" r="0" b="0"/>
          <a:pathLst>
            <a:path>
              <a:moveTo>
                <a:pt x="0" y="506572"/>
              </a:moveTo>
              <a:lnTo>
                <a:pt x="117807" y="506572"/>
              </a:lnTo>
              <a:lnTo>
                <a:pt x="117807" y="0"/>
              </a:lnTo>
              <a:lnTo>
                <a:pt x="235614" y="0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655C06FB-2EA6-44D2-9C6F-30E95B787A2B}">
      <dsp:nvSpPr>
        <dsp:cNvPr id="0" name=""/>
        <dsp:cNvSpPr/>
      </dsp:nvSpPr>
      <dsp:spPr>
        <a:xfrm>
          <a:off x="3306221" y="181662"/>
          <a:ext cx="235614" cy="1120244"/>
        </a:xfrm>
        <a:custGeom>
          <a:avLst/>
          <a:gdLst/>
          <a:ahLst/>
          <a:cxnLst/>
          <a:rect l="0" t="0" r="0" b="0"/>
          <a:pathLst>
            <a:path>
              <a:moveTo>
                <a:pt x="0" y="1120244"/>
              </a:moveTo>
              <a:lnTo>
                <a:pt x="117807" y="1120244"/>
              </a:lnTo>
              <a:lnTo>
                <a:pt x="117807" y="0"/>
              </a:lnTo>
              <a:lnTo>
                <a:pt x="235614" y="0"/>
              </a:lnTo>
            </a:path>
          </a:pathLst>
        </a:custGeom>
        <a:noFill/>
        <a:ln w="1397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5DF72-BFB2-4B6A-9B8B-28AB18C98965}">
      <dsp:nvSpPr>
        <dsp:cNvPr id="0" name=""/>
        <dsp:cNvSpPr/>
      </dsp:nvSpPr>
      <dsp:spPr>
        <a:xfrm>
          <a:off x="1393780" y="1301906"/>
          <a:ext cx="267954" cy="1184095"/>
        </a:xfrm>
        <a:custGeom>
          <a:avLst/>
          <a:gdLst/>
          <a:ahLst/>
          <a:cxnLst/>
          <a:rect l="0" t="0" r="0" b="0"/>
          <a:pathLst>
            <a:path>
              <a:moveTo>
                <a:pt x="0" y="1184095"/>
              </a:moveTo>
              <a:lnTo>
                <a:pt x="150147" y="1184095"/>
              </a:lnTo>
              <a:lnTo>
                <a:pt x="150147" y="0"/>
              </a:lnTo>
              <a:lnTo>
                <a:pt x="267954" y="0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EA482-CE43-404A-A906-EC2E1B95CE99}">
      <dsp:nvSpPr>
        <dsp:cNvPr id="0" name=""/>
        <dsp:cNvSpPr/>
      </dsp:nvSpPr>
      <dsp:spPr>
        <a:xfrm>
          <a:off x="0" y="1963897"/>
          <a:ext cx="1393780" cy="1044209"/>
        </a:xfrm>
        <a:prstGeom prst="rect">
          <a:avLst/>
        </a:prstGeom>
        <a:solidFill>
          <a:schemeClr val="accent5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Дотации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бюджетам бюджетной системы РФ</a:t>
          </a:r>
        </a:p>
      </dsp:txBody>
      <dsp:txXfrm>
        <a:off x="0" y="1963897"/>
        <a:ext cx="1393780" cy="1044209"/>
      </dsp:txXfrm>
    </dsp:sp>
    <dsp:sp modelId="{69652128-8F03-4D2F-B7BF-1CAF4B839628}">
      <dsp:nvSpPr>
        <dsp:cNvPr id="0" name=""/>
        <dsp:cNvSpPr/>
      </dsp:nvSpPr>
      <dsp:spPr>
        <a:xfrm>
          <a:off x="1661735" y="487597"/>
          <a:ext cx="1644486" cy="162861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 из бюджета субъекта РФ</a:t>
          </a:r>
        </a:p>
      </dsp:txBody>
      <dsp:txXfrm>
        <a:off x="1661735" y="487597"/>
        <a:ext cx="1644486" cy="1628617"/>
      </dsp:txXfrm>
    </dsp:sp>
    <dsp:sp modelId="{34B32651-2DEA-4C13-B2FB-E81CB99E18E2}">
      <dsp:nvSpPr>
        <dsp:cNvPr id="0" name=""/>
        <dsp:cNvSpPr/>
      </dsp:nvSpPr>
      <dsp:spPr>
        <a:xfrm>
          <a:off x="3541836" y="2005"/>
          <a:ext cx="3064525" cy="359312"/>
        </a:xfrm>
        <a:prstGeom prst="rect">
          <a:avLst/>
        </a:prstGeom>
        <a:solidFill>
          <a:srgbClr val="00B0F0">
            <a:lumMod val="20000"/>
            <a:lumOff val="80000"/>
          </a:srgbClr>
        </a:solidFill>
        <a:ln w="1397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2020 год 342,8 млн. рублей  </a:t>
          </a:r>
        </a:p>
      </dsp:txBody>
      <dsp:txXfrm>
        <a:off x="3541836" y="2005"/>
        <a:ext cx="3064525" cy="359312"/>
      </dsp:txXfrm>
    </dsp:sp>
    <dsp:sp modelId="{8BF1AFD5-F59F-4E02-B4C1-5989717A5428}">
      <dsp:nvSpPr>
        <dsp:cNvPr id="0" name=""/>
        <dsp:cNvSpPr/>
      </dsp:nvSpPr>
      <dsp:spPr>
        <a:xfrm>
          <a:off x="3541836" y="508577"/>
          <a:ext cx="3114264" cy="573513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(ожидаемое) 210,8 млн. рублей</a:t>
          </a:r>
        </a:p>
      </dsp:txBody>
      <dsp:txXfrm>
        <a:off x="3541836" y="508577"/>
        <a:ext cx="3114264" cy="573513"/>
      </dsp:txXfrm>
    </dsp:sp>
    <dsp:sp modelId="{CB44C769-3D47-4245-B0C3-10E47C989D2B}">
      <dsp:nvSpPr>
        <dsp:cNvPr id="0" name=""/>
        <dsp:cNvSpPr/>
      </dsp:nvSpPr>
      <dsp:spPr>
        <a:xfrm>
          <a:off x="3541836" y="1229350"/>
          <a:ext cx="3103414" cy="35931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 297,2 млн. рублей</a:t>
          </a:r>
        </a:p>
      </dsp:txBody>
      <dsp:txXfrm>
        <a:off x="3541836" y="1229350"/>
        <a:ext cx="3103414" cy="359312"/>
      </dsp:txXfrm>
    </dsp:sp>
    <dsp:sp modelId="{0099361C-88A0-488B-9EF4-B289A3607A0A}">
      <dsp:nvSpPr>
        <dsp:cNvPr id="0" name=""/>
        <dsp:cNvSpPr/>
      </dsp:nvSpPr>
      <dsp:spPr>
        <a:xfrm>
          <a:off x="3541836" y="1735922"/>
          <a:ext cx="3093365" cy="35931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  4,8 млн. рублей</a:t>
          </a:r>
        </a:p>
      </dsp:txBody>
      <dsp:txXfrm>
        <a:off x="3541836" y="1735922"/>
        <a:ext cx="3093365" cy="359312"/>
      </dsp:txXfrm>
    </dsp:sp>
    <dsp:sp modelId="{D7EE222C-6D07-442B-BC49-96A3125EA70B}">
      <dsp:nvSpPr>
        <dsp:cNvPr id="0" name=""/>
        <dsp:cNvSpPr/>
      </dsp:nvSpPr>
      <dsp:spPr>
        <a:xfrm>
          <a:off x="3541836" y="2242494"/>
          <a:ext cx="3108102" cy="35931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год  3,0 млн. рублей</a:t>
          </a:r>
        </a:p>
      </dsp:txBody>
      <dsp:txXfrm>
        <a:off x="3541836" y="2242494"/>
        <a:ext cx="3108102" cy="359312"/>
      </dsp:txXfrm>
    </dsp:sp>
    <dsp:sp modelId="{D10FD538-103C-45F6-9586-BDD8BD09E801}">
      <dsp:nvSpPr>
        <dsp:cNvPr id="0" name=""/>
        <dsp:cNvSpPr/>
      </dsp:nvSpPr>
      <dsp:spPr>
        <a:xfrm>
          <a:off x="1661735" y="3488955"/>
          <a:ext cx="1748969" cy="1115748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поддержку мер по обеспечению </a:t>
          </a:r>
          <a:r>
            <a:rPr lang="ru-RU" sz="1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сбалансированности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бюджетов</a:t>
          </a:r>
        </a:p>
      </dsp:txBody>
      <dsp:txXfrm>
        <a:off x="1661735" y="3488955"/>
        <a:ext cx="1748969" cy="1115748"/>
      </dsp:txXfrm>
    </dsp:sp>
    <dsp:sp modelId="{7C9960CD-4A82-4993-96CC-3F98BC333CF0}">
      <dsp:nvSpPr>
        <dsp:cNvPr id="0" name=""/>
        <dsp:cNvSpPr/>
      </dsp:nvSpPr>
      <dsp:spPr>
        <a:xfrm>
          <a:off x="3646319" y="2713369"/>
          <a:ext cx="3023022" cy="35931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2020 год 0,00 млн.  рублей</a:t>
          </a:r>
          <a:r>
            <a:rPr lang="ru-RU" sz="2800" kern="1200" dirty="0"/>
            <a:t> </a:t>
          </a:r>
        </a:p>
      </dsp:txBody>
      <dsp:txXfrm>
        <a:off x="3646319" y="2713369"/>
        <a:ext cx="3023022" cy="359312"/>
      </dsp:txXfrm>
    </dsp:sp>
    <dsp:sp modelId="{54269AF4-0CE8-431F-BAB3-FA3DA47F09B2}">
      <dsp:nvSpPr>
        <dsp:cNvPr id="0" name=""/>
        <dsp:cNvSpPr/>
      </dsp:nvSpPr>
      <dsp:spPr>
        <a:xfrm>
          <a:off x="3646319" y="3255639"/>
          <a:ext cx="3015329" cy="56923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(ожидаемое) 69,1 млн. рублей</a:t>
          </a:r>
        </a:p>
      </dsp:txBody>
      <dsp:txXfrm>
        <a:off x="3646319" y="3255639"/>
        <a:ext cx="3015329" cy="569237"/>
      </dsp:txXfrm>
    </dsp:sp>
    <dsp:sp modelId="{69F2F859-8EC0-4149-B6C0-2163777F5ACF}">
      <dsp:nvSpPr>
        <dsp:cNvPr id="0" name=""/>
        <dsp:cNvSpPr/>
      </dsp:nvSpPr>
      <dsp:spPr>
        <a:xfrm>
          <a:off x="3646319" y="3972136"/>
          <a:ext cx="3032187" cy="35931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  20,1 млн. рублей</a:t>
          </a:r>
        </a:p>
      </dsp:txBody>
      <dsp:txXfrm>
        <a:off x="3646319" y="3972136"/>
        <a:ext cx="3032187" cy="359312"/>
      </dsp:txXfrm>
    </dsp:sp>
    <dsp:sp modelId="{C771BB8C-6B6D-4FD0-ABCA-CBB84EA948DC}">
      <dsp:nvSpPr>
        <dsp:cNvPr id="0" name=""/>
        <dsp:cNvSpPr/>
      </dsp:nvSpPr>
      <dsp:spPr>
        <a:xfrm>
          <a:off x="3646319" y="4478708"/>
          <a:ext cx="3053569" cy="35931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  166,4 млн. рублей</a:t>
          </a:r>
        </a:p>
      </dsp:txBody>
      <dsp:txXfrm>
        <a:off x="3646319" y="4478708"/>
        <a:ext cx="3053569" cy="359312"/>
      </dsp:txXfrm>
    </dsp:sp>
    <dsp:sp modelId="{947A0115-DF53-47F5-AB64-D54D595A7067}">
      <dsp:nvSpPr>
        <dsp:cNvPr id="0" name=""/>
        <dsp:cNvSpPr/>
      </dsp:nvSpPr>
      <dsp:spPr>
        <a:xfrm>
          <a:off x="3646319" y="4985280"/>
          <a:ext cx="3053569" cy="35931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год  119,1 млн. рублей</a:t>
          </a:r>
        </a:p>
      </dsp:txBody>
      <dsp:txXfrm>
        <a:off x="3646319" y="4985280"/>
        <a:ext cx="3053569" cy="359312"/>
      </dsp:txXfrm>
    </dsp:sp>
    <dsp:sp modelId="{02E8D503-8279-43A7-896E-7871B6EB533D}">
      <dsp:nvSpPr>
        <dsp:cNvPr id="0" name=""/>
        <dsp:cNvSpPr/>
      </dsp:nvSpPr>
      <dsp:spPr>
        <a:xfrm>
          <a:off x="0" y="5493858"/>
          <a:ext cx="10497058" cy="363153"/>
        </a:xfrm>
        <a:prstGeom prst="rect">
          <a:avLst/>
        </a:prstGeom>
        <a:noFill/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r>
            <a:rPr lang="ru-RU" sz="13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межбюджетные трансферты, предоставляемые на безвозмездной и безвозвратной основе без установления направлений и (или) условий их использования </a:t>
          </a:r>
        </a:p>
      </dsp:txBody>
      <dsp:txXfrm>
        <a:off x="0" y="5493858"/>
        <a:ext cx="10497058" cy="3631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94387-FC8B-48F5-A2D8-A472E05BC71A}">
      <dsp:nvSpPr>
        <dsp:cNvPr id="0" name=""/>
        <dsp:cNvSpPr/>
      </dsp:nvSpPr>
      <dsp:spPr>
        <a:xfrm>
          <a:off x="7327705" y="1913175"/>
          <a:ext cx="91440" cy="3560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6055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BD5A1-2658-44B9-977A-5927BE19B155}">
      <dsp:nvSpPr>
        <dsp:cNvPr id="0" name=""/>
        <dsp:cNvSpPr/>
      </dsp:nvSpPr>
      <dsp:spPr>
        <a:xfrm>
          <a:off x="6625266" y="779714"/>
          <a:ext cx="748158" cy="356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41"/>
              </a:lnTo>
              <a:lnTo>
                <a:pt x="748158" y="242641"/>
              </a:lnTo>
              <a:lnTo>
                <a:pt x="748158" y="356055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A1D8C-AAB9-4285-8B79-2EEFF101F6F0}">
      <dsp:nvSpPr>
        <dsp:cNvPr id="0" name=""/>
        <dsp:cNvSpPr/>
      </dsp:nvSpPr>
      <dsp:spPr>
        <a:xfrm>
          <a:off x="5877107" y="4180097"/>
          <a:ext cx="987636" cy="356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41"/>
              </a:lnTo>
              <a:lnTo>
                <a:pt x="987636" y="242641"/>
              </a:lnTo>
              <a:lnTo>
                <a:pt x="987636" y="356055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7761F-4189-4749-883F-4FB362530312}">
      <dsp:nvSpPr>
        <dsp:cNvPr id="0" name=""/>
        <dsp:cNvSpPr/>
      </dsp:nvSpPr>
      <dsp:spPr>
        <a:xfrm>
          <a:off x="4922023" y="4180097"/>
          <a:ext cx="955083" cy="356055"/>
        </a:xfrm>
        <a:custGeom>
          <a:avLst/>
          <a:gdLst/>
          <a:ahLst/>
          <a:cxnLst/>
          <a:rect l="0" t="0" r="0" b="0"/>
          <a:pathLst>
            <a:path>
              <a:moveTo>
                <a:pt x="955083" y="0"/>
              </a:moveTo>
              <a:lnTo>
                <a:pt x="955083" y="242641"/>
              </a:lnTo>
              <a:lnTo>
                <a:pt x="0" y="242641"/>
              </a:lnTo>
              <a:lnTo>
                <a:pt x="0" y="356055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D3D51-383B-4F45-AACB-C5AB4356BF1C}">
      <dsp:nvSpPr>
        <dsp:cNvPr id="0" name=""/>
        <dsp:cNvSpPr/>
      </dsp:nvSpPr>
      <dsp:spPr>
        <a:xfrm>
          <a:off x="5831387" y="3046636"/>
          <a:ext cx="91440" cy="3560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6055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C9DE2-D701-4E3C-8548-23AD352975C5}">
      <dsp:nvSpPr>
        <dsp:cNvPr id="0" name=""/>
        <dsp:cNvSpPr/>
      </dsp:nvSpPr>
      <dsp:spPr>
        <a:xfrm>
          <a:off x="5831387" y="1913175"/>
          <a:ext cx="91440" cy="3560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6055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96CC-871B-4F4A-AF9E-756EB33F4952}">
      <dsp:nvSpPr>
        <dsp:cNvPr id="0" name=""/>
        <dsp:cNvSpPr/>
      </dsp:nvSpPr>
      <dsp:spPr>
        <a:xfrm>
          <a:off x="5877107" y="779714"/>
          <a:ext cx="748158" cy="356055"/>
        </a:xfrm>
        <a:custGeom>
          <a:avLst/>
          <a:gdLst/>
          <a:ahLst/>
          <a:cxnLst/>
          <a:rect l="0" t="0" r="0" b="0"/>
          <a:pathLst>
            <a:path>
              <a:moveTo>
                <a:pt x="748158" y="0"/>
              </a:moveTo>
              <a:lnTo>
                <a:pt x="748158" y="242641"/>
              </a:lnTo>
              <a:lnTo>
                <a:pt x="0" y="242641"/>
              </a:lnTo>
              <a:lnTo>
                <a:pt x="0" y="356055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48ACB-1551-4713-A62E-B984D3A27720}">
      <dsp:nvSpPr>
        <dsp:cNvPr id="0" name=""/>
        <dsp:cNvSpPr/>
      </dsp:nvSpPr>
      <dsp:spPr>
        <a:xfrm>
          <a:off x="5869542" y="2309"/>
          <a:ext cx="1511447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C9329-6FE3-4C03-9AA6-21479B970493}">
      <dsp:nvSpPr>
        <dsp:cNvPr id="0" name=""/>
        <dsp:cNvSpPr/>
      </dsp:nvSpPr>
      <dsp:spPr>
        <a:xfrm>
          <a:off x="6005571" y="131536"/>
          <a:ext cx="1511447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Бюджетная система </a:t>
          </a: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РФ</a:t>
          </a:r>
        </a:p>
      </dsp:txBody>
      <dsp:txXfrm>
        <a:off x="6028340" y="154305"/>
        <a:ext cx="1465909" cy="731867"/>
      </dsp:txXfrm>
    </dsp:sp>
    <dsp:sp modelId="{9F01D318-72D6-48AB-AB38-7B722E459F82}">
      <dsp:nvSpPr>
        <dsp:cNvPr id="0" name=""/>
        <dsp:cNvSpPr/>
      </dsp:nvSpPr>
      <dsp:spPr>
        <a:xfrm>
          <a:off x="5264976" y="1135770"/>
          <a:ext cx="1224260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A22AB-17AA-469D-BE34-D338C0D238D9}">
      <dsp:nvSpPr>
        <dsp:cNvPr id="0" name=""/>
        <dsp:cNvSpPr/>
      </dsp:nvSpPr>
      <dsp:spPr>
        <a:xfrm>
          <a:off x="5401005" y="1264997"/>
          <a:ext cx="1224260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бюджет</a:t>
          </a:r>
        </a:p>
      </dsp:txBody>
      <dsp:txXfrm>
        <a:off x="5423774" y="1287766"/>
        <a:ext cx="1178722" cy="731867"/>
      </dsp:txXfrm>
    </dsp:sp>
    <dsp:sp modelId="{411889A1-FF44-4BF6-922D-9DEBEBBAC854}">
      <dsp:nvSpPr>
        <dsp:cNvPr id="0" name=""/>
        <dsp:cNvSpPr/>
      </dsp:nvSpPr>
      <dsp:spPr>
        <a:xfrm>
          <a:off x="5264976" y="2269231"/>
          <a:ext cx="1224260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A8A96-33FB-4B1D-AA94-1F3C6835CBE1}">
      <dsp:nvSpPr>
        <dsp:cNvPr id="0" name=""/>
        <dsp:cNvSpPr/>
      </dsp:nvSpPr>
      <dsp:spPr>
        <a:xfrm>
          <a:off x="5401005" y="2398458"/>
          <a:ext cx="1224260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субъектов РФ</a:t>
          </a:r>
        </a:p>
      </dsp:txBody>
      <dsp:txXfrm>
        <a:off x="5423774" y="2421227"/>
        <a:ext cx="1178722" cy="731867"/>
      </dsp:txXfrm>
    </dsp:sp>
    <dsp:sp modelId="{C25568D6-E0E0-426A-BCBE-DA1F8A91380C}">
      <dsp:nvSpPr>
        <dsp:cNvPr id="0" name=""/>
        <dsp:cNvSpPr/>
      </dsp:nvSpPr>
      <dsp:spPr>
        <a:xfrm>
          <a:off x="5264976" y="3402692"/>
          <a:ext cx="1224260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2A290-261A-48B2-8FE1-A6B81C70D492}">
      <dsp:nvSpPr>
        <dsp:cNvPr id="0" name=""/>
        <dsp:cNvSpPr/>
      </dsp:nvSpPr>
      <dsp:spPr>
        <a:xfrm>
          <a:off x="5401005" y="3531919"/>
          <a:ext cx="1224260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Местные бюджеты:</a:t>
          </a:r>
        </a:p>
      </dsp:txBody>
      <dsp:txXfrm>
        <a:off x="5423774" y="3554688"/>
        <a:ext cx="1178722" cy="731867"/>
      </dsp:txXfrm>
    </dsp:sp>
    <dsp:sp modelId="{FE5393CE-27E3-47AC-BAD9-EB4ECFF2AA8C}">
      <dsp:nvSpPr>
        <dsp:cNvPr id="0" name=""/>
        <dsp:cNvSpPr/>
      </dsp:nvSpPr>
      <dsp:spPr>
        <a:xfrm>
          <a:off x="4070416" y="4536152"/>
          <a:ext cx="1703215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FD11F-D72D-4CED-BC1B-B8F1605BB05E}">
      <dsp:nvSpPr>
        <dsp:cNvPr id="0" name=""/>
        <dsp:cNvSpPr/>
      </dsp:nvSpPr>
      <dsp:spPr>
        <a:xfrm>
          <a:off x="4206444" y="4665380"/>
          <a:ext cx="1703215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муниципальных районов, бюджеты муниципальных округов, бюджеты городских округов</a:t>
          </a:r>
        </a:p>
      </dsp:txBody>
      <dsp:txXfrm>
        <a:off x="4229213" y="4688149"/>
        <a:ext cx="1657677" cy="731867"/>
      </dsp:txXfrm>
    </dsp:sp>
    <dsp:sp modelId="{29415C4E-9D85-4D25-8A57-E6EB31210E0B}">
      <dsp:nvSpPr>
        <dsp:cNvPr id="0" name=""/>
        <dsp:cNvSpPr/>
      </dsp:nvSpPr>
      <dsp:spPr>
        <a:xfrm>
          <a:off x="6045689" y="4536152"/>
          <a:ext cx="1638109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7849E-5EF9-460C-9265-75F7E4E5D6DB}">
      <dsp:nvSpPr>
        <dsp:cNvPr id="0" name=""/>
        <dsp:cNvSpPr/>
      </dsp:nvSpPr>
      <dsp:spPr>
        <a:xfrm>
          <a:off x="6181717" y="4665380"/>
          <a:ext cx="1638109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и сельских поселений, бюджеты внутригородских районов</a:t>
          </a:r>
        </a:p>
      </dsp:txBody>
      <dsp:txXfrm>
        <a:off x="6204486" y="4688149"/>
        <a:ext cx="1592571" cy="731867"/>
      </dsp:txXfrm>
    </dsp:sp>
    <dsp:sp modelId="{2F5CB695-A3A9-4CD3-80C7-CF4E48FC01EA}">
      <dsp:nvSpPr>
        <dsp:cNvPr id="0" name=""/>
        <dsp:cNvSpPr/>
      </dsp:nvSpPr>
      <dsp:spPr>
        <a:xfrm>
          <a:off x="6761294" y="1135770"/>
          <a:ext cx="1224260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FD7C5-81A9-4B56-B241-FC7FF565C97F}">
      <dsp:nvSpPr>
        <dsp:cNvPr id="0" name=""/>
        <dsp:cNvSpPr/>
      </dsp:nvSpPr>
      <dsp:spPr>
        <a:xfrm>
          <a:off x="6897323" y="1264997"/>
          <a:ext cx="1224260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государственных внебюджетных фондов РФ</a:t>
          </a:r>
        </a:p>
      </dsp:txBody>
      <dsp:txXfrm>
        <a:off x="6920092" y="1287766"/>
        <a:ext cx="1178722" cy="731867"/>
      </dsp:txXfrm>
    </dsp:sp>
    <dsp:sp modelId="{67992F97-FE40-4A7D-9E55-8483DC738309}">
      <dsp:nvSpPr>
        <dsp:cNvPr id="0" name=""/>
        <dsp:cNvSpPr/>
      </dsp:nvSpPr>
      <dsp:spPr>
        <a:xfrm>
          <a:off x="6761294" y="2269231"/>
          <a:ext cx="1224260" cy="77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D7EE9-022B-4BDA-8B4B-0D7A9CA03D80}">
      <dsp:nvSpPr>
        <dsp:cNvPr id="0" name=""/>
        <dsp:cNvSpPr/>
      </dsp:nvSpPr>
      <dsp:spPr>
        <a:xfrm>
          <a:off x="6897323" y="2398458"/>
          <a:ext cx="1224260" cy="77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Бюджеты территориальных государственных внебюджетных фондов</a:t>
          </a:r>
        </a:p>
      </dsp:txBody>
      <dsp:txXfrm>
        <a:off x="6920092" y="2421227"/>
        <a:ext cx="1178722" cy="7318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3518E-4880-4AFC-9BB8-FAE895CE3293}">
      <dsp:nvSpPr>
        <dsp:cNvPr id="0" name=""/>
        <dsp:cNvSpPr/>
      </dsp:nvSpPr>
      <dsp:spPr>
        <a:xfrm>
          <a:off x="867443" y="0"/>
          <a:ext cx="1406630" cy="703315"/>
        </a:xfrm>
        <a:prstGeom prst="roundRect">
          <a:avLst>
            <a:gd name="adj" fmla="val 10000"/>
          </a:avLst>
        </a:prstGeom>
        <a:solidFill>
          <a:srgbClr val="003399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888042" y="20599"/>
        <a:ext cx="1365432" cy="662117"/>
      </dsp:txXfrm>
    </dsp:sp>
    <dsp:sp modelId="{B8EEAD33-76BB-427B-8559-4B8F203F0911}">
      <dsp:nvSpPr>
        <dsp:cNvPr id="0" name=""/>
        <dsp:cNvSpPr/>
      </dsp:nvSpPr>
      <dsp:spPr>
        <a:xfrm>
          <a:off x="1008106" y="703315"/>
          <a:ext cx="134012" cy="266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556"/>
              </a:lnTo>
              <a:lnTo>
                <a:pt x="134012" y="266556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0EEE6-3007-4CAA-9555-18AEBA6E59CC}">
      <dsp:nvSpPr>
        <dsp:cNvPr id="0" name=""/>
        <dsp:cNvSpPr/>
      </dsp:nvSpPr>
      <dsp:spPr>
        <a:xfrm>
          <a:off x="1142119" y="797074"/>
          <a:ext cx="1131954" cy="345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Основывается на:</a:t>
          </a:r>
        </a:p>
      </dsp:txBody>
      <dsp:txXfrm>
        <a:off x="1152241" y="807196"/>
        <a:ext cx="1111710" cy="325350"/>
      </dsp:txXfrm>
    </dsp:sp>
    <dsp:sp modelId="{D2624667-0133-4E08-AE33-029685A3BBB4}">
      <dsp:nvSpPr>
        <dsp:cNvPr id="0" name=""/>
        <dsp:cNvSpPr/>
      </dsp:nvSpPr>
      <dsp:spPr>
        <a:xfrm>
          <a:off x="1008106" y="703315"/>
          <a:ext cx="140663" cy="998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095"/>
              </a:lnTo>
              <a:lnTo>
                <a:pt x="140663" y="998095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0F6F1-6560-4FCA-ACF4-0CA5E952146F}">
      <dsp:nvSpPr>
        <dsp:cNvPr id="0" name=""/>
        <dsp:cNvSpPr/>
      </dsp:nvSpPr>
      <dsp:spPr>
        <a:xfrm>
          <a:off x="1148770" y="1349753"/>
          <a:ext cx="1125304" cy="703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бюджетном послании Президента Российской Федерации</a:t>
          </a:r>
        </a:p>
      </dsp:txBody>
      <dsp:txXfrm>
        <a:off x="1169369" y="1370352"/>
        <a:ext cx="1084106" cy="662117"/>
      </dsp:txXfrm>
    </dsp:sp>
    <dsp:sp modelId="{AD2F4418-59CE-4008-90FA-A8AE49FFDB5E}">
      <dsp:nvSpPr>
        <dsp:cNvPr id="0" name=""/>
        <dsp:cNvSpPr/>
      </dsp:nvSpPr>
      <dsp:spPr>
        <a:xfrm>
          <a:off x="1008106" y="703315"/>
          <a:ext cx="157441" cy="1912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2018"/>
              </a:lnTo>
              <a:lnTo>
                <a:pt x="157441" y="1912018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2EA35-863A-47A7-A334-E3091EE9AACA}">
      <dsp:nvSpPr>
        <dsp:cNvPr id="0" name=""/>
        <dsp:cNvSpPr/>
      </dsp:nvSpPr>
      <dsp:spPr>
        <a:xfrm>
          <a:off x="1165548" y="2263676"/>
          <a:ext cx="1125304" cy="703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КГО</a:t>
          </a:r>
        </a:p>
      </dsp:txBody>
      <dsp:txXfrm>
        <a:off x="1186147" y="2284275"/>
        <a:ext cx="1084106" cy="662117"/>
      </dsp:txXfrm>
    </dsp:sp>
    <dsp:sp modelId="{6A506534-96EE-4DA3-AAD3-7D115B7BB976}">
      <dsp:nvSpPr>
        <dsp:cNvPr id="0" name=""/>
        <dsp:cNvSpPr/>
      </dsp:nvSpPr>
      <dsp:spPr>
        <a:xfrm>
          <a:off x="1008106" y="703315"/>
          <a:ext cx="140663" cy="2777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7869"/>
              </a:lnTo>
              <a:lnTo>
                <a:pt x="140663" y="2777869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F05555-D6E2-46E3-B46A-98DE62F659CA}">
      <dsp:nvSpPr>
        <dsp:cNvPr id="0" name=""/>
        <dsp:cNvSpPr/>
      </dsp:nvSpPr>
      <dsp:spPr>
        <a:xfrm>
          <a:off x="1148770" y="3129527"/>
          <a:ext cx="1125304" cy="703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и налоговой политики в КГО</a:t>
          </a:r>
        </a:p>
      </dsp:txBody>
      <dsp:txXfrm>
        <a:off x="1169369" y="3150126"/>
        <a:ext cx="1084106" cy="662117"/>
      </dsp:txXfrm>
    </dsp:sp>
    <dsp:sp modelId="{783634EF-00F8-4535-86C5-F47EF5C81B96}">
      <dsp:nvSpPr>
        <dsp:cNvPr id="0" name=""/>
        <dsp:cNvSpPr/>
      </dsp:nvSpPr>
      <dsp:spPr>
        <a:xfrm>
          <a:off x="1008106" y="703315"/>
          <a:ext cx="136150" cy="3687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7832"/>
              </a:lnTo>
              <a:lnTo>
                <a:pt x="136150" y="3687832"/>
              </a:lnTo>
            </a:path>
          </a:pathLst>
        </a:custGeom>
        <a:noFill/>
        <a:ln w="1397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716A0-8E4C-4CBE-88E1-967A504E9D96}">
      <dsp:nvSpPr>
        <dsp:cNvPr id="0" name=""/>
        <dsp:cNvSpPr/>
      </dsp:nvSpPr>
      <dsp:spPr>
        <a:xfrm>
          <a:off x="1144257" y="4039491"/>
          <a:ext cx="1125304" cy="703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муниципальных программах КГО</a:t>
          </a:r>
        </a:p>
      </dsp:txBody>
      <dsp:txXfrm>
        <a:off x="1164856" y="4060090"/>
        <a:ext cx="1084106" cy="662117"/>
      </dsp:txXfrm>
    </dsp:sp>
    <dsp:sp modelId="{39AE7341-334F-44AC-9E69-8F46A8011BEA}">
      <dsp:nvSpPr>
        <dsp:cNvPr id="0" name=""/>
        <dsp:cNvSpPr/>
      </dsp:nvSpPr>
      <dsp:spPr>
        <a:xfrm>
          <a:off x="2332632" y="0"/>
          <a:ext cx="1406630" cy="70331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2353231" y="20599"/>
        <a:ext cx="1365432" cy="662117"/>
      </dsp:txXfrm>
    </dsp:sp>
    <dsp:sp modelId="{11379488-5B48-4FD2-9D48-82AB308552A2}">
      <dsp:nvSpPr>
        <dsp:cNvPr id="0" name=""/>
        <dsp:cNvSpPr/>
      </dsp:nvSpPr>
      <dsp:spPr>
        <a:xfrm>
          <a:off x="2473295" y="703315"/>
          <a:ext cx="102079" cy="528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231"/>
              </a:lnTo>
              <a:lnTo>
                <a:pt x="102079" y="528231"/>
              </a:lnTo>
            </a:path>
          </a:pathLst>
        </a:custGeom>
        <a:noFill/>
        <a:ln w="1397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9FDAC-FE5F-4D11-B5D6-0DE8F9ACE7DF}">
      <dsp:nvSpPr>
        <dsp:cNvPr id="0" name=""/>
        <dsp:cNvSpPr/>
      </dsp:nvSpPr>
      <dsp:spPr>
        <a:xfrm>
          <a:off x="2575374" y="879890"/>
          <a:ext cx="1125304" cy="703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 момента принятия проекта решения о местном бюджете проводятся публичные слушания </a:t>
          </a:r>
        </a:p>
      </dsp:txBody>
      <dsp:txXfrm>
        <a:off x="2595973" y="900489"/>
        <a:ext cx="1084106" cy="662117"/>
      </dsp:txXfrm>
    </dsp:sp>
    <dsp:sp modelId="{42474D97-F9D2-4C05-AD2F-7F843D2EF0B7}">
      <dsp:nvSpPr>
        <dsp:cNvPr id="0" name=""/>
        <dsp:cNvSpPr/>
      </dsp:nvSpPr>
      <dsp:spPr>
        <a:xfrm>
          <a:off x="2473295" y="703315"/>
          <a:ext cx="102079" cy="1407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375"/>
              </a:lnTo>
              <a:lnTo>
                <a:pt x="102079" y="1407375"/>
              </a:lnTo>
            </a:path>
          </a:pathLst>
        </a:custGeom>
        <a:noFill/>
        <a:ln w="1397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DD0FF-50F5-4D3E-89B0-F03EFF70FEEC}">
      <dsp:nvSpPr>
        <dsp:cNvPr id="0" name=""/>
        <dsp:cNvSpPr/>
      </dsp:nvSpPr>
      <dsp:spPr>
        <a:xfrm>
          <a:off x="2575374" y="1759034"/>
          <a:ext cx="1125304" cy="703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Дума рассматривает проект решения о местном бюджете в двух чтениях</a:t>
          </a:r>
        </a:p>
      </dsp:txBody>
      <dsp:txXfrm>
        <a:off x="2595973" y="1779633"/>
        <a:ext cx="1084106" cy="662117"/>
      </dsp:txXfrm>
    </dsp:sp>
    <dsp:sp modelId="{84F40FAB-0744-40A8-8437-613F2C2E7CE9}">
      <dsp:nvSpPr>
        <dsp:cNvPr id="0" name=""/>
        <dsp:cNvSpPr/>
      </dsp:nvSpPr>
      <dsp:spPr>
        <a:xfrm>
          <a:off x="2473295" y="703315"/>
          <a:ext cx="102079" cy="2425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5529"/>
              </a:lnTo>
              <a:lnTo>
                <a:pt x="102079" y="2425529"/>
              </a:lnTo>
            </a:path>
          </a:pathLst>
        </a:custGeom>
        <a:noFill/>
        <a:ln w="1397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219DF-BE0A-4261-92A1-CCA2A53380E5}">
      <dsp:nvSpPr>
        <dsp:cNvPr id="0" name=""/>
        <dsp:cNvSpPr/>
      </dsp:nvSpPr>
      <dsp:spPr>
        <a:xfrm>
          <a:off x="2575374" y="2638177"/>
          <a:ext cx="1125304" cy="981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Сроки рассмотрения и принятия решения о местном бюджете должны обеспечивать вступление в силу решения с 1 января очередного финансового года</a:t>
          </a:r>
        </a:p>
      </dsp:txBody>
      <dsp:txXfrm>
        <a:off x="2604116" y="2666919"/>
        <a:ext cx="1067820" cy="9238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3518E-4880-4AFC-9BB8-FAE895CE3293}">
      <dsp:nvSpPr>
        <dsp:cNvPr id="0" name=""/>
        <dsp:cNvSpPr/>
      </dsp:nvSpPr>
      <dsp:spPr>
        <a:xfrm>
          <a:off x="317388" y="210628"/>
          <a:ext cx="1402794" cy="701397"/>
        </a:xfrm>
        <a:prstGeom prst="roundRect">
          <a:avLst>
            <a:gd name="adj" fmla="val 10000"/>
          </a:avLst>
        </a:prstGeom>
        <a:solidFill>
          <a:srgbClr val="008080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337931" y="231171"/>
        <a:ext cx="1361708" cy="660311"/>
      </dsp:txXfrm>
    </dsp:sp>
    <dsp:sp modelId="{B8EEAD33-76BB-427B-8559-4B8F203F0911}">
      <dsp:nvSpPr>
        <dsp:cNvPr id="0" name=""/>
        <dsp:cNvSpPr/>
      </dsp:nvSpPr>
      <dsp:spPr>
        <a:xfrm>
          <a:off x="457668" y="912026"/>
          <a:ext cx="112913" cy="48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838"/>
              </a:lnTo>
              <a:lnTo>
                <a:pt x="112913" y="488838"/>
              </a:lnTo>
            </a:path>
          </a:pathLst>
        </a:custGeom>
        <a:noFill/>
        <a:ln w="1397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0EEE6-3007-4CAA-9555-18AEBA6E59CC}">
      <dsp:nvSpPr>
        <dsp:cNvPr id="0" name=""/>
        <dsp:cNvSpPr/>
      </dsp:nvSpPr>
      <dsp:spPr>
        <a:xfrm>
          <a:off x="570581" y="1050166"/>
          <a:ext cx="1122235" cy="701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местного бюджета осуществляют участники бюджетного процесса в Кушвинском городском округе</a:t>
          </a:r>
        </a:p>
      </dsp:txBody>
      <dsp:txXfrm>
        <a:off x="591124" y="1070709"/>
        <a:ext cx="1081149" cy="660311"/>
      </dsp:txXfrm>
    </dsp:sp>
    <dsp:sp modelId="{39AE7341-334F-44AC-9E69-8F46A8011BEA}">
      <dsp:nvSpPr>
        <dsp:cNvPr id="0" name=""/>
        <dsp:cNvSpPr/>
      </dsp:nvSpPr>
      <dsp:spPr>
        <a:xfrm>
          <a:off x="1754263" y="202626"/>
          <a:ext cx="1402794" cy="701397"/>
        </a:xfrm>
        <a:prstGeom prst="roundRect">
          <a:avLst>
            <a:gd name="adj" fmla="val 10000"/>
          </a:avLst>
        </a:prstGeom>
        <a:solidFill>
          <a:schemeClr val="accent6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Составление, рассмотрение и утверждение бюджетной отчетности</a:t>
          </a:r>
        </a:p>
      </dsp:txBody>
      <dsp:txXfrm>
        <a:off x="1774806" y="223169"/>
        <a:ext cx="1361708" cy="660311"/>
      </dsp:txXfrm>
    </dsp:sp>
    <dsp:sp modelId="{282E0DC3-F4C7-4BEC-8613-54744B6C33CE}">
      <dsp:nvSpPr>
        <dsp:cNvPr id="0" name=""/>
        <dsp:cNvSpPr/>
      </dsp:nvSpPr>
      <dsp:spPr>
        <a:xfrm>
          <a:off x="1894543" y="904023"/>
          <a:ext cx="139894" cy="706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6847"/>
              </a:lnTo>
              <a:lnTo>
                <a:pt x="139894" y="706847"/>
              </a:lnTo>
            </a:path>
          </a:pathLst>
        </a:custGeom>
        <a:noFill/>
        <a:ln w="1397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28498-1A33-4843-A210-E59E11DFEB49}">
      <dsp:nvSpPr>
        <dsp:cNvPr id="0" name=""/>
        <dsp:cNvSpPr/>
      </dsp:nvSpPr>
      <dsp:spPr>
        <a:xfrm>
          <a:off x="2034437" y="1073796"/>
          <a:ext cx="1122235" cy="1074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и рассмотрение участниками бюджетного процесса в Кушвинском городском округе бюджетной отчетности об исполнении местного бюджета</a:t>
          </a:r>
        </a:p>
      </dsp:txBody>
      <dsp:txXfrm>
        <a:off x="2065898" y="1105257"/>
        <a:ext cx="1059313" cy="10112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36F54-C139-4F89-A9A5-B0F7C02FA1AD}">
      <dsp:nvSpPr>
        <dsp:cNvPr id="0" name=""/>
        <dsp:cNvSpPr/>
      </dsp:nvSpPr>
      <dsp:spPr>
        <a:xfrm>
          <a:off x="0" y="745920"/>
          <a:ext cx="1410589" cy="705294"/>
        </a:xfrm>
        <a:prstGeom prst="roundRect">
          <a:avLst>
            <a:gd name="adj" fmla="val 10000"/>
          </a:avLst>
        </a:prstGeom>
        <a:solidFill>
          <a:srgbClr val="CC3300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за исполнением бюджета</a:t>
          </a:r>
        </a:p>
      </dsp:txBody>
      <dsp:txXfrm>
        <a:off x="20657" y="766577"/>
        <a:ext cx="1369275" cy="663980"/>
      </dsp:txXfrm>
    </dsp:sp>
    <dsp:sp modelId="{850740C3-C386-49CD-8013-13F470174C14}">
      <dsp:nvSpPr>
        <dsp:cNvPr id="0" name=""/>
        <dsp:cNvSpPr/>
      </dsp:nvSpPr>
      <dsp:spPr>
        <a:xfrm>
          <a:off x="141058" y="1451215"/>
          <a:ext cx="141058" cy="520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584"/>
              </a:lnTo>
              <a:lnTo>
                <a:pt x="141058" y="520584"/>
              </a:lnTo>
            </a:path>
          </a:pathLst>
        </a:custGeom>
        <a:noFill/>
        <a:ln w="1397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D0238-C577-45F5-B545-49C20D288BA4}">
      <dsp:nvSpPr>
        <dsp:cNvPr id="0" name=""/>
        <dsp:cNvSpPr/>
      </dsp:nvSpPr>
      <dsp:spPr>
        <a:xfrm>
          <a:off x="282117" y="1619152"/>
          <a:ext cx="1128471" cy="705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за формированием и использованием финансовых ресурсов Кушвинского городского округа</a:t>
          </a:r>
        </a:p>
      </dsp:txBody>
      <dsp:txXfrm>
        <a:off x="302774" y="1639809"/>
        <a:ext cx="1087157" cy="66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1F170-AA21-4252-885A-63F0D0D8B205}">
      <dsp:nvSpPr>
        <dsp:cNvPr id="0" name=""/>
        <dsp:cNvSpPr/>
      </dsp:nvSpPr>
      <dsp:spPr>
        <a:xfrm>
          <a:off x="2093444" y="52011"/>
          <a:ext cx="1074455" cy="5833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Представительный орган КГО –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Дума КГО</a:t>
          </a:r>
        </a:p>
      </dsp:txBody>
      <dsp:txXfrm>
        <a:off x="2121921" y="80488"/>
        <a:ext cx="1017501" cy="526394"/>
      </dsp:txXfrm>
    </dsp:sp>
    <dsp:sp modelId="{65674820-72A3-4580-A391-CA5CF9B608E9}">
      <dsp:nvSpPr>
        <dsp:cNvPr id="0" name=""/>
        <dsp:cNvSpPr/>
      </dsp:nvSpPr>
      <dsp:spPr>
        <a:xfrm>
          <a:off x="390785" y="343686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2781830" y="66550"/>
              </a:moveTo>
              <a:arcTo wR="2239887" hR="2239887" stAng="17040103" swAng="73217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D098A0-466E-4DD8-8B5A-F660C6D69023}">
      <dsp:nvSpPr>
        <dsp:cNvPr id="0" name=""/>
        <dsp:cNvSpPr/>
      </dsp:nvSpPr>
      <dsp:spPr>
        <a:xfrm>
          <a:off x="3572650" y="576045"/>
          <a:ext cx="995587" cy="5833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Высшее должностное лицо МО – Глава КГО</a:t>
          </a:r>
        </a:p>
      </dsp:txBody>
      <dsp:txXfrm>
        <a:off x="3601127" y="604522"/>
        <a:ext cx="938633" cy="526394"/>
      </dsp:txXfrm>
    </dsp:sp>
    <dsp:sp modelId="{AFDC9BCA-823D-4727-BE12-E41ACC5FD1DE}">
      <dsp:nvSpPr>
        <dsp:cNvPr id="0" name=""/>
        <dsp:cNvSpPr/>
      </dsp:nvSpPr>
      <dsp:spPr>
        <a:xfrm>
          <a:off x="390785" y="343686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3974075" y="822254"/>
              </a:moveTo>
              <a:arcTo wR="2239887" hR="2239887" stAng="19244119" swAng="1281486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7A6AA-C8C9-4DDF-9093-326FEFE5C14C}">
      <dsp:nvSpPr>
        <dsp:cNvPr id="0" name=""/>
        <dsp:cNvSpPr/>
      </dsp:nvSpPr>
      <dsp:spPr>
        <a:xfrm>
          <a:off x="4288945" y="1902946"/>
          <a:ext cx="1095169" cy="583348"/>
        </a:xfrm>
        <a:prstGeom prst="roundRect">
          <a:avLst/>
        </a:prstGeom>
        <a:solidFill>
          <a:srgbClr val="FFCC00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Исполнительно-распорядительный орган КГО – администрация КГО</a:t>
          </a:r>
        </a:p>
      </dsp:txBody>
      <dsp:txXfrm>
        <a:off x="4317422" y="1931423"/>
        <a:ext cx="1038215" cy="526394"/>
      </dsp:txXfrm>
    </dsp:sp>
    <dsp:sp modelId="{438ADEB8-D599-4FAF-8D23-4A95FACB0619}">
      <dsp:nvSpPr>
        <dsp:cNvPr id="0" name=""/>
        <dsp:cNvSpPr/>
      </dsp:nvSpPr>
      <dsp:spPr>
        <a:xfrm>
          <a:off x="446826" y="753495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4422308" y="1735772"/>
              </a:moveTo>
              <a:arcTo wR="2239887" hR="2239887" stAng="20819606" swAng="45934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BD6BF-DE2C-4929-8908-F724338DA152}">
      <dsp:nvSpPr>
        <dsp:cNvPr id="0" name=""/>
        <dsp:cNvSpPr/>
      </dsp:nvSpPr>
      <dsp:spPr>
        <a:xfrm>
          <a:off x="4352142" y="2787545"/>
          <a:ext cx="959984" cy="8928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Финансовый орган – функциональный орган администрации – Финансовое управление в КГО</a:t>
          </a:r>
        </a:p>
      </dsp:txBody>
      <dsp:txXfrm>
        <a:off x="4395728" y="2831131"/>
        <a:ext cx="872812" cy="805689"/>
      </dsp:txXfrm>
    </dsp:sp>
    <dsp:sp modelId="{3856B7B5-9109-4A5A-AE7C-DEBADBDCBE89}">
      <dsp:nvSpPr>
        <dsp:cNvPr id="0" name=""/>
        <dsp:cNvSpPr/>
      </dsp:nvSpPr>
      <dsp:spPr>
        <a:xfrm>
          <a:off x="504667" y="258569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4137772" y="3429477"/>
              </a:moveTo>
              <a:arcTo wR="2239887" hR="2239887" stAng="1924763" swAng="136406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1F5F3-F203-4E59-A87C-6205721A26DF}">
      <dsp:nvSpPr>
        <dsp:cNvPr id="0" name=""/>
        <dsp:cNvSpPr/>
      </dsp:nvSpPr>
      <dsp:spPr>
        <a:xfrm>
          <a:off x="2687079" y="4334254"/>
          <a:ext cx="1419358" cy="7082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 внешнего муниципального финансового контроля – управление муниципального контроля КГО</a:t>
          </a:r>
        </a:p>
      </dsp:txBody>
      <dsp:txXfrm>
        <a:off x="2721653" y="4368828"/>
        <a:ext cx="1350210" cy="639101"/>
      </dsp:txXfrm>
    </dsp:sp>
    <dsp:sp modelId="{A9866F08-2E6A-4A42-B09D-3A387515ADE2}">
      <dsp:nvSpPr>
        <dsp:cNvPr id="0" name=""/>
        <dsp:cNvSpPr/>
      </dsp:nvSpPr>
      <dsp:spPr>
        <a:xfrm>
          <a:off x="390785" y="343686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2293323" y="4479136"/>
              </a:moveTo>
              <a:arcTo wR="2239887" hR="2239887" stAng="5317979" swAng="447335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8FE0F-FD1E-4078-AF2D-5BCD5449AC7B}">
      <dsp:nvSpPr>
        <dsp:cNvPr id="0" name=""/>
        <dsp:cNvSpPr/>
      </dsp:nvSpPr>
      <dsp:spPr>
        <a:xfrm>
          <a:off x="1339029" y="4396704"/>
          <a:ext cx="1051112" cy="5833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Главные распорядители (распорядители) средств местного бюджета</a:t>
          </a:r>
        </a:p>
      </dsp:txBody>
      <dsp:txXfrm>
        <a:off x="1367506" y="4425181"/>
        <a:ext cx="994158" cy="526394"/>
      </dsp:txXfrm>
    </dsp:sp>
    <dsp:sp modelId="{93D0CFD7-A5C5-43AF-8916-B23D4FAADDD1}">
      <dsp:nvSpPr>
        <dsp:cNvPr id="0" name=""/>
        <dsp:cNvSpPr/>
      </dsp:nvSpPr>
      <dsp:spPr>
        <a:xfrm>
          <a:off x="390785" y="343686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943244" y="4066307"/>
              </a:moveTo>
              <a:arcTo wR="2239887" hR="2239887" stAng="7522340" swAng="92428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124D7-633F-4B87-9265-40F22F2CF7BA}">
      <dsp:nvSpPr>
        <dsp:cNvPr id="0" name=""/>
        <dsp:cNvSpPr/>
      </dsp:nvSpPr>
      <dsp:spPr>
        <a:xfrm>
          <a:off x="152702" y="3411842"/>
          <a:ext cx="1076340" cy="5833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Главные администраторы (администраторы) доходов местного бюджета</a:t>
          </a:r>
        </a:p>
      </dsp:txBody>
      <dsp:txXfrm>
        <a:off x="181179" y="3440319"/>
        <a:ext cx="1019386" cy="526394"/>
      </dsp:txXfrm>
    </dsp:sp>
    <dsp:sp modelId="{90C97384-84EB-4BED-8DAE-30438F5CCA1C}">
      <dsp:nvSpPr>
        <dsp:cNvPr id="0" name=""/>
        <dsp:cNvSpPr/>
      </dsp:nvSpPr>
      <dsp:spPr>
        <a:xfrm>
          <a:off x="390785" y="343686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155616" y="3060199"/>
              </a:moveTo>
              <a:arcTo wR="2239887" hR="2239887" stAng="9511005" swAng="1295270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75217-3E29-4317-B23F-8F9BB26A68F7}">
      <dsp:nvSpPr>
        <dsp:cNvPr id="0" name=""/>
        <dsp:cNvSpPr/>
      </dsp:nvSpPr>
      <dsp:spPr>
        <a:xfrm>
          <a:off x="-71987" y="1818314"/>
          <a:ext cx="993603" cy="752612"/>
        </a:xfrm>
        <a:prstGeom prst="roundRect">
          <a:avLst/>
        </a:prstGeom>
        <a:solidFill>
          <a:srgbClr val="FFCC00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местного бюджета</a:t>
          </a:r>
        </a:p>
      </dsp:txBody>
      <dsp:txXfrm>
        <a:off x="-35248" y="1855053"/>
        <a:ext cx="920125" cy="679134"/>
      </dsp:txXfrm>
    </dsp:sp>
    <dsp:sp modelId="{E4A33709-83DF-42DF-911A-FEAA94439AD4}">
      <dsp:nvSpPr>
        <dsp:cNvPr id="0" name=""/>
        <dsp:cNvSpPr/>
      </dsp:nvSpPr>
      <dsp:spPr>
        <a:xfrm>
          <a:off x="390785" y="343686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137385" y="1467501"/>
              </a:moveTo>
              <a:arcTo wR="2239887" hR="2239887" stAng="12010294" swAng="11469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BED07-A7A2-4EA6-9034-57F39F616F95}">
      <dsp:nvSpPr>
        <dsp:cNvPr id="0" name=""/>
        <dsp:cNvSpPr/>
      </dsp:nvSpPr>
      <dsp:spPr>
        <a:xfrm>
          <a:off x="674475" y="576045"/>
          <a:ext cx="1032849" cy="5833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Получатели средств местного бюджета</a:t>
          </a:r>
        </a:p>
      </dsp:txBody>
      <dsp:txXfrm>
        <a:off x="702952" y="604522"/>
        <a:ext cx="975895" cy="526394"/>
      </dsp:txXfrm>
    </dsp:sp>
    <dsp:sp modelId="{07996626-5B24-449D-8052-148E6F011701}">
      <dsp:nvSpPr>
        <dsp:cNvPr id="0" name=""/>
        <dsp:cNvSpPr/>
      </dsp:nvSpPr>
      <dsp:spPr>
        <a:xfrm>
          <a:off x="390785" y="343686"/>
          <a:ext cx="4479774" cy="4479774"/>
        </a:xfrm>
        <a:custGeom>
          <a:avLst/>
          <a:gdLst/>
          <a:ahLst/>
          <a:cxnLst/>
          <a:rect l="0" t="0" r="0" b="0"/>
          <a:pathLst>
            <a:path>
              <a:moveTo>
                <a:pt x="1250800" y="230209"/>
              </a:moveTo>
              <a:arcTo wR="2239887" hR="2239887" stAng="14627721" swAng="73217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8280B-AA54-4CCD-BBDC-647AB6366FB2}">
      <dsp:nvSpPr>
        <dsp:cNvPr id="0" name=""/>
        <dsp:cNvSpPr/>
      </dsp:nvSpPr>
      <dsp:spPr>
        <a:xfrm rot="5400000">
          <a:off x="-98368" y="99670"/>
          <a:ext cx="655790" cy="45905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1</a:t>
          </a:r>
        </a:p>
      </dsp:txBody>
      <dsp:txXfrm rot="-5400000">
        <a:off x="1" y="230829"/>
        <a:ext cx="459053" cy="196737"/>
      </dsp:txXfrm>
    </dsp:sp>
    <dsp:sp modelId="{9CCF57BC-CC42-402B-A7EA-780F101AA276}">
      <dsp:nvSpPr>
        <dsp:cNvPr id="0" name=""/>
        <dsp:cNvSpPr/>
      </dsp:nvSpPr>
      <dsp:spPr>
        <a:xfrm rot="5400000">
          <a:off x="2981072" y="-2520716"/>
          <a:ext cx="426263" cy="54703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Публичные слушания по проекту бюджета Кушвинского городского округа на очередной финансовый год и плановый период</a:t>
          </a:r>
        </a:p>
      </dsp:txBody>
      <dsp:txXfrm rot="-5400000">
        <a:off x="459053" y="22111"/>
        <a:ext cx="5449493" cy="384647"/>
      </dsp:txXfrm>
    </dsp:sp>
    <dsp:sp modelId="{0C542E4D-D007-4FD7-8D99-1773632A831F}">
      <dsp:nvSpPr>
        <dsp:cNvPr id="0" name=""/>
        <dsp:cNvSpPr/>
      </dsp:nvSpPr>
      <dsp:spPr>
        <a:xfrm rot="5400000">
          <a:off x="-98368" y="617745"/>
          <a:ext cx="655790" cy="459053"/>
        </a:xfrm>
        <a:prstGeom prst="chevron">
          <a:avLst/>
        </a:prstGeom>
        <a:solidFill>
          <a:schemeClr val="accent5">
            <a:hueOff val="-3920005"/>
            <a:satOff val="0"/>
            <a:lumOff val="980"/>
            <a:alphaOff val="0"/>
          </a:schemeClr>
        </a:solidFill>
        <a:ln w="13970" cap="flat" cmpd="sng" algn="ctr">
          <a:solidFill>
            <a:schemeClr val="accent5">
              <a:hueOff val="-3920005"/>
              <a:satOff val="0"/>
              <a:lumOff val="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2</a:t>
          </a:r>
        </a:p>
      </dsp:txBody>
      <dsp:txXfrm rot="-5400000">
        <a:off x="1" y="748904"/>
        <a:ext cx="459053" cy="196737"/>
      </dsp:txXfrm>
    </dsp:sp>
    <dsp:sp modelId="{56B53ACD-54B7-428D-8414-135D6FCDD979}">
      <dsp:nvSpPr>
        <dsp:cNvPr id="0" name=""/>
        <dsp:cNvSpPr/>
      </dsp:nvSpPr>
      <dsp:spPr>
        <a:xfrm rot="5400000">
          <a:off x="2981072" y="-2002642"/>
          <a:ext cx="426263" cy="54703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hueOff val="-3920005"/>
              <a:satOff val="0"/>
              <a:lumOff val="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Публичные слушания по проекту решения Думы об исполнении бюджета Кушвинского городского округа </a:t>
          </a:r>
        </a:p>
      </dsp:txBody>
      <dsp:txXfrm rot="-5400000">
        <a:off x="459053" y="540185"/>
        <a:ext cx="5449493" cy="384647"/>
      </dsp:txXfrm>
    </dsp:sp>
    <dsp:sp modelId="{41780507-7360-4DF4-98D4-14362CB9AF36}">
      <dsp:nvSpPr>
        <dsp:cNvPr id="0" name=""/>
        <dsp:cNvSpPr/>
      </dsp:nvSpPr>
      <dsp:spPr>
        <a:xfrm rot="5400000">
          <a:off x="-98368" y="1135819"/>
          <a:ext cx="655790" cy="459053"/>
        </a:xfrm>
        <a:prstGeom prst="chevron">
          <a:avLst/>
        </a:prstGeom>
        <a:solidFill>
          <a:schemeClr val="accent5">
            <a:hueOff val="-7840009"/>
            <a:satOff val="0"/>
            <a:lumOff val="1961"/>
            <a:alphaOff val="0"/>
          </a:schemeClr>
        </a:solidFill>
        <a:ln w="13970" cap="flat" cmpd="sng" algn="ctr">
          <a:solidFill>
            <a:schemeClr val="accent5">
              <a:hueOff val="-7840009"/>
              <a:satOff val="0"/>
              <a:lumOff val="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3</a:t>
          </a:r>
        </a:p>
      </dsp:txBody>
      <dsp:txXfrm rot="-5400000">
        <a:off x="1" y="1266978"/>
        <a:ext cx="459053" cy="196737"/>
      </dsp:txXfrm>
    </dsp:sp>
    <dsp:sp modelId="{58A08FA1-0B0E-4E9F-A07F-E557F1E0FEDA}">
      <dsp:nvSpPr>
        <dsp:cNvPr id="0" name=""/>
        <dsp:cNvSpPr/>
      </dsp:nvSpPr>
      <dsp:spPr>
        <a:xfrm rot="5400000">
          <a:off x="2981072" y="-1484567"/>
          <a:ext cx="426263" cy="54703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hueOff val="-7840009"/>
              <a:satOff val="0"/>
              <a:lumOff val="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Публичные обсуждения муниципальных программ Кушвинского городского округа, участие в общественной и независимой экспертизе проектов муниципальных правовых актов, обращения граждан</a:t>
          </a:r>
        </a:p>
      </dsp:txBody>
      <dsp:txXfrm rot="-5400000">
        <a:off x="459053" y="1058260"/>
        <a:ext cx="5449493" cy="384647"/>
      </dsp:txXfrm>
    </dsp:sp>
    <dsp:sp modelId="{DE87A152-BFDB-4B99-BA0C-D8F2D6CC7FFE}">
      <dsp:nvSpPr>
        <dsp:cNvPr id="0" name=""/>
        <dsp:cNvSpPr/>
      </dsp:nvSpPr>
      <dsp:spPr>
        <a:xfrm rot="5400000">
          <a:off x="-98368" y="1649277"/>
          <a:ext cx="655790" cy="459053"/>
        </a:xfrm>
        <a:prstGeom prst="chevron">
          <a:avLst/>
        </a:prstGeom>
        <a:solidFill>
          <a:schemeClr val="accent5">
            <a:hueOff val="-11760014"/>
            <a:satOff val="0"/>
            <a:lumOff val="2941"/>
            <a:alphaOff val="0"/>
          </a:schemeClr>
        </a:solidFill>
        <a:ln w="13970" cap="flat" cmpd="sng" algn="ctr">
          <a:solidFill>
            <a:schemeClr val="accent5">
              <a:hueOff val="-11760014"/>
              <a:satOff val="0"/>
              <a:lumOff val="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4</a:t>
          </a:r>
        </a:p>
      </dsp:txBody>
      <dsp:txXfrm rot="-5400000">
        <a:off x="1" y="1780436"/>
        <a:ext cx="459053" cy="196737"/>
      </dsp:txXfrm>
    </dsp:sp>
    <dsp:sp modelId="{AF45F132-931A-4CEA-B610-734E3EA0AE1B}">
      <dsp:nvSpPr>
        <dsp:cNvPr id="0" name=""/>
        <dsp:cNvSpPr/>
      </dsp:nvSpPr>
      <dsp:spPr>
        <a:xfrm rot="5400000">
          <a:off x="2981072" y="-966493"/>
          <a:ext cx="426263" cy="54703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hueOff val="-11760014"/>
              <a:satOff val="0"/>
              <a:lumOff val="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Распределение части средств бюджета Кушвинского городского округа (в том числе инициативное бюджетирование)</a:t>
          </a:r>
        </a:p>
      </dsp:txBody>
      <dsp:txXfrm rot="-5400000">
        <a:off x="459053" y="1576334"/>
        <a:ext cx="5449493" cy="3846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AF602-EDC0-4F92-8B28-6655B05B9E1A}">
      <dsp:nvSpPr>
        <dsp:cNvPr id="0" name=""/>
        <dsp:cNvSpPr/>
      </dsp:nvSpPr>
      <dsp:spPr>
        <a:xfrm>
          <a:off x="2540" y="848105"/>
          <a:ext cx="2476500" cy="432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учреждения</a:t>
          </a:r>
        </a:p>
      </dsp:txBody>
      <dsp:txXfrm>
        <a:off x="2540" y="848105"/>
        <a:ext cx="2476500" cy="432000"/>
      </dsp:txXfrm>
    </dsp:sp>
    <dsp:sp modelId="{3F6B73C1-87F1-4678-8B2E-D4508657D485}">
      <dsp:nvSpPr>
        <dsp:cNvPr id="0" name=""/>
        <dsp:cNvSpPr/>
      </dsp:nvSpPr>
      <dsp:spPr>
        <a:xfrm>
          <a:off x="2540" y="1280105"/>
          <a:ext cx="2476500" cy="11117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Дошкольные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Общеобразовательные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Дополнительного образования</a:t>
          </a:r>
        </a:p>
      </dsp:txBody>
      <dsp:txXfrm>
        <a:off x="2540" y="1280105"/>
        <a:ext cx="2476500" cy="1111725"/>
      </dsp:txXfrm>
    </dsp:sp>
    <dsp:sp modelId="{FF490804-D3BE-4E24-8E9F-9EB02D4DEAA6}">
      <dsp:nvSpPr>
        <dsp:cNvPr id="0" name=""/>
        <dsp:cNvSpPr/>
      </dsp:nvSpPr>
      <dsp:spPr>
        <a:xfrm>
          <a:off x="2825750" y="848105"/>
          <a:ext cx="2476500" cy="432000"/>
        </a:xfrm>
        <a:prstGeom prst="rect">
          <a:avLst/>
        </a:prstGeom>
        <a:solidFill>
          <a:schemeClr val="accent5">
            <a:hueOff val="-5880007"/>
            <a:satOff val="0"/>
            <a:lumOff val="1471"/>
            <a:alphaOff val="0"/>
          </a:schemeClr>
        </a:solidFill>
        <a:ln w="13970" cap="flat" cmpd="sng" algn="ctr">
          <a:solidFill>
            <a:schemeClr val="accent5">
              <a:hueOff val="-5880007"/>
              <a:satOff val="0"/>
              <a:lumOff val="1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количество</a:t>
          </a:r>
        </a:p>
      </dsp:txBody>
      <dsp:txXfrm>
        <a:off x="2825750" y="848105"/>
        <a:ext cx="2476500" cy="432000"/>
      </dsp:txXfrm>
    </dsp:sp>
    <dsp:sp modelId="{E9B9D11E-9340-4AC2-8DF9-E6EC87D228F6}">
      <dsp:nvSpPr>
        <dsp:cNvPr id="0" name=""/>
        <dsp:cNvSpPr/>
      </dsp:nvSpPr>
      <dsp:spPr>
        <a:xfrm>
          <a:off x="2825750" y="1280105"/>
          <a:ext cx="2476500" cy="1111725"/>
        </a:xfrm>
        <a:prstGeom prst="rect">
          <a:avLst/>
        </a:prstGeom>
        <a:solidFill>
          <a:schemeClr val="accent5">
            <a:tint val="40000"/>
            <a:alpha val="90000"/>
            <a:hueOff val="-6243495"/>
            <a:satOff val="10197"/>
            <a:lumOff val="574"/>
            <a:alphaOff val="0"/>
          </a:schemeClr>
        </a:solidFill>
        <a:ln w="13970" cap="flat" cmpd="sng" algn="ctr">
          <a:solidFill>
            <a:schemeClr val="accent5">
              <a:tint val="40000"/>
              <a:alpha val="90000"/>
              <a:hueOff val="-6243495"/>
              <a:satOff val="10197"/>
              <a:lumOff val="5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15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7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5</a:t>
          </a:r>
        </a:p>
      </dsp:txBody>
      <dsp:txXfrm>
        <a:off x="2825750" y="1280105"/>
        <a:ext cx="2476500" cy="1111725"/>
      </dsp:txXfrm>
    </dsp:sp>
    <dsp:sp modelId="{B197C424-B968-47EE-845D-25B499F47522}">
      <dsp:nvSpPr>
        <dsp:cNvPr id="0" name=""/>
        <dsp:cNvSpPr/>
      </dsp:nvSpPr>
      <dsp:spPr>
        <a:xfrm>
          <a:off x="5648960" y="848105"/>
          <a:ext cx="2476500" cy="432000"/>
        </a:xfrm>
        <a:prstGeom prst="rect">
          <a:avLst/>
        </a:prstGeom>
        <a:solidFill>
          <a:schemeClr val="accent5">
            <a:hueOff val="-11760014"/>
            <a:satOff val="0"/>
            <a:lumOff val="2941"/>
            <a:alphaOff val="0"/>
          </a:schemeClr>
        </a:solidFill>
        <a:ln w="13970" cap="flat" cmpd="sng" algn="ctr">
          <a:solidFill>
            <a:schemeClr val="accent5">
              <a:hueOff val="-11760014"/>
              <a:satOff val="0"/>
              <a:lumOff val="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человек</a:t>
          </a:r>
        </a:p>
      </dsp:txBody>
      <dsp:txXfrm>
        <a:off x="5648960" y="848105"/>
        <a:ext cx="2476500" cy="432000"/>
      </dsp:txXfrm>
    </dsp:sp>
    <dsp:sp modelId="{7EB4448E-7A76-4C8E-AFC0-C51FEE52CBD6}">
      <dsp:nvSpPr>
        <dsp:cNvPr id="0" name=""/>
        <dsp:cNvSpPr/>
      </dsp:nvSpPr>
      <dsp:spPr>
        <a:xfrm>
          <a:off x="5644898" y="1224241"/>
          <a:ext cx="2472933" cy="1111725"/>
        </a:xfrm>
        <a:prstGeom prst="rect">
          <a:avLst/>
        </a:prstGeom>
        <a:solidFill>
          <a:schemeClr val="accent5">
            <a:tint val="40000"/>
            <a:alpha val="90000"/>
            <a:hueOff val="-12486990"/>
            <a:satOff val="20393"/>
            <a:lumOff val="1148"/>
            <a:alphaOff val="0"/>
          </a:schemeClr>
        </a:solidFill>
        <a:ln w="13970" cap="flat" cmpd="sng" algn="ctr">
          <a:solidFill>
            <a:schemeClr val="accent5">
              <a:tint val="40000"/>
              <a:alpha val="90000"/>
              <a:hueOff val="-12486990"/>
              <a:satOff val="20393"/>
              <a:lumOff val="1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2 011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4 778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2 792</a:t>
          </a:r>
        </a:p>
      </dsp:txBody>
      <dsp:txXfrm>
        <a:off x="5644898" y="1224241"/>
        <a:ext cx="2472933" cy="11117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F8C78-FFE7-4FDA-A85B-152FE41AC1F0}">
      <dsp:nvSpPr>
        <dsp:cNvPr id="0" name=""/>
        <dsp:cNvSpPr/>
      </dsp:nvSpPr>
      <dsp:spPr>
        <a:xfrm>
          <a:off x="116734" y="15031"/>
          <a:ext cx="2540482" cy="9157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учреждения</a:t>
          </a:r>
          <a:endParaRPr lang="ru-RU" sz="9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734" y="15031"/>
        <a:ext cx="2540482" cy="915732"/>
      </dsp:txXfrm>
    </dsp:sp>
    <dsp:sp modelId="{99058E4B-AE9C-4202-92DD-1BC58E93EEA1}">
      <dsp:nvSpPr>
        <dsp:cNvPr id="0" name=""/>
        <dsp:cNvSpPr/>
      </dsp:nvSpPr>
      <dsp:spPr>
        <a:xfrm>
          <a:off x="116734" y="651370"/>
          <a:ext cx="2540482" cy="22967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Казенные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культуры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физической культуры и спорта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Учреждения образования</a:t>
          </a:r>
        </a:p>
      </dsp:txBody>
      <dsp:txXfrm>
        <a:off x="116734" y="651370"/>
        <a:ext cx="2540482" cy="2296792"/>
      </dsp:txXfrm>
    </dsp:sp>
    <dsp:sp modelId="{9E8152CB-3FB9-4E7E-B059-D2CABC532102}">
      <dsp:nvSpPr>
        <dsp:cNvPr id="0" name=""/>
        <dsp:cNvSpPr/>
      </dsp:nvSpPr>
      <dsp:spPr>
        <a:xfrm>
          <a:off x="2759281" y="50572"/>
          <a:ext cx="1133334" cy="569638"/>
        </a:xfrm>
        <a:prstGeom prst="rect">
          <a:avLst/>
        </a:prstGeom>
        <a:solidFill>
          <a:schemeClr val="accent2">
            <a:hueOff val="-3810375"/>
            <a:satOff val="23078"/>
            <a:lumOff val="-3138"/>
            <a:alphaOff val="0"/>
          </a:schemeClr>
        </a:solidFill>
        <a:ln w="13970" cap="flat" cmpd="sng" algn="ctr">
          <a:solidFill>
            <a:schemeClr val="accent2">
              <a:hueOff val="-3810375"/>
              <a:satOff val="23078"/>
              <a:lumOff val="-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</a:t>
          </a:r>
        </a:p>
      </dsp:txBody>
      <dsp:txXfrm>
        <a:off x="2759281" y="50572"/>
        <a:ext cx="1133334" cy="569638"/>
      </dsp:txXfrm>
    </dsp:sp>
    <dsp:sp modelId="{8CD35385-BE50-4FFE-8942-1D0BF758A983}">
      <dsp:nvSpPr>
        <dsp:cNvPr id="0" name=""/>
        <dsp:cNvSpPr/>
      </dsp:nvSpPr>
      <dsp:spPr>
        <a:xfrm>
          <a:off x="2759281" y="611495"/>
          <a:ext cx="1133334" cy="2296792"/>
        </a:xfrm>
        <a:prstGeom prst="rect">
          <a:avLst/>
        </a:prstGeom>
        <a:solidFill>
          <a:schemeClr val="accent2">
            <a:tint val="40000"/>
            <a:alpha val="90000"/>
            <a:hueOff val="-4011512"/>
            <a:satOff val="4253"/>
            <a:lumOff val="254"/>
            <a:alphaOff val="0"/>
          </a:schemeClr>
        </a:solidFill>
        <a:ln w="13970" cap="flat" cmpd="sng" algn="ctr">
          <a:solidFill>
            <a:schemeClr val="accent2">
              <a:tint val="40000"/>
              <a:alpha val="90000"/>
              <a:hueOff val="-4011512"/>
              <a:satOff val="4253"/>
              <a:lumOff val="2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27</a:t>
          </a:r>
        </a:p>
      </dsp:txBody>
      <dsp:txXfrm>
        <a:off x="2759281" y="611495"/>
        <a:ext cx="1133334" cy="2296792"/>
      </dsp:txXfrm>
    </dsp:sp>
    <dsp:sp modelId="{DD5F967C-A6FF-4E8C-97BE-4E50D3B6B9ED}">
      <dsp:nvSpPr>
        <dsp:cNvPr id="0" name=""/>
        <dsp:cNvSpPr/>
      </dsp:nvSpPr>
      <dsp:spPr>
        <a:xfrm>
          <a:off x="3983861" y="76300"/>
          <a:ext cx="4850617" cy="745348"/>
        </a:xfrm>
        <a:prstGeom prst="rect">
          <a:avLst/>
        </a:prstGeom>
        <a:solidFill>
          <a:schemeClr val="accent2">
            <a:hueOff val="-7620750"/>
            <a:satOff val="46156"/>
            <a:lumOff val="-6275"/>
            <a:alphaOff val="0"/>
          </a:schemeClr>
        </a:solidFill>
        <a:ln w="13970" cap="flat" cmpd="sng" algn="ctr">
          <a:solidFill>
            <a:schemeClr val="accent2">
              <a:hueOff val="-7620750"/>
              <a:satOff val="46156"/>
              <a:lumOff val="-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название</a:t>
          </a:r>
        </a:p>
      </dsp:txBody>
      <dsp:txXfrm>
        <a:off x="3983861" y="76300"/>
        <a:ext cx="4850617" cy="745348"/>
      </dsp:txXfrm>
    </dsp:sp>
    <dsp:sp modelId="{DC286E5C-7FEA-467F-9BAF-3F7EBB724236}">
      <dsp:nvSpPr>
        <dsp:cNvPr id="0" name=""/>
        <dsp:cNvSpPr/>
      </dsp:nvSpPr>
      <dsp:spPr>
        <a:xfrm>
          <a:off x="3987673" y="644306"/>
          <a:ext cx="4861397" cy="2296792"/>
        </a:xfrm>
        <a:prstGeom prst="rect">
          <a:avLst/>
        </a:prstGeom>
        <a:solidFill>
          <a:schemeClr val="accent2">
            <a:tint val="40000"/>
            <a:alpha val="90000"/>
            <a:hueOff val="-8023023"/>
            <a:satOff val="8507"/>
            <a:lumOff val="507"/>
            <a:alphaOff val="0"/>
          </a:schemeClr>
        </a:solidFill>
        <a:ln w="13970" cap="flat" cmpd="sng" algn="ctr">
          <a:solidFill>
            <a:schemeClr val="accent2">
              <a:tint val="40000"/>
              <a:alpha val="90000"/>
              <a:hueOff val="-8023023"/>
              <a:satOff val="8507"/>
              <a:lumOff val="5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" tIns="32004" rIns="42672" bIns="48006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/>
            <a:t>Комитет жилищно-коммунальной сферы</a:t>
          </a:r>
          <a:endParaRPr lang="ru-RU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Телерадиокомитет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Ресурсный центр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Центр финансового и административного обеспечения деятельности Управления культуры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Центр учета и обеспечения деятельности Управления физической культуры и спорта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Кушвинский дворец культуры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Центр культуры и досуга пос. Баранчинский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Кинотеатр «Феникс»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Библиотека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Кушвинский краеведческий музей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Центр по физической культуре, спорту и туризму «Горняк»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Спортивная школа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Спортивная школа «Синегорец» пос. Баранчинский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Средняя общеобразовательная школа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Дошкольное</a:t>
          </a:r>
          <a:r>
            <a:rPr lang="ru-RU" sz="600" kern="1200" dirty="0"/>
            <a:t> образовательное учреждение детский сад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"Центр внешкольной работы "Факел"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Дом детского творчества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Детская художественная школа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Баранчинская детская школа искусств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600" kern="1200" dirty="0"/>
            <a:t>Детская музыкальная школа</a:t>
          </a:r>
        </a:p>
      </dsp:txBody>
      <dsp:txXfrm>
        <a:off x="3987673" y="644306"/>
        <a:ext cx="4861397" cy="2296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0.313</cdr:x>
      <cdr:y>0.4219</cdr:y>
    </cdr:from>
    <cdr:to>
      <cdr:x>0.37139</cdr:x>
      <cdr:y>0.48637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CCE0BCC3-B133-4527-A425-1B0D81A6531A}"/>
            </a:ext>
          </a:extLst>
        </cdr:cNvPr>
        <cdr:cNvSpPr txBox="1"/>
      </cdr:nvSpPr>
      <cdr:spPr>
        <a:xfrm xmlns:a="http://schemas.openxmlformats.org/drawingml/2006/main">
          <a:off x="3417624" y="2525087"/>
          <a:ext cx="637563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+ 62,0</a:t>
          </a:r>
        </a:p>
      </cdr:txBody>
    </cdr:sp>
  </cdr:relSizeAnchor>
  <cdr:relSizeAnchor xmlns:cdr="http://schemas.openxmlformats.org/drawingml/2006/chartDrawing">
    <cdr:from>
      <cdr:x>0.34685</cdr:x>
      <cdr:y>0.40333</cdr:y>
    </cdr:from>
    <cdr:to>
      <cdr:x>0.40524</cdr:x>
      <cdr:y>0.4678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B5BA003D-267D-4C70-BD37-6C9B09A0FC84}"/>
            </a:ext>
          </a:extLst>
        </cdr:cNvPr>
        <cdr:cNvSpPr txBox="1"/>
      </cdr:nvSpPr>
      <cdr:spPr>
        <a:xfrm xmlns:a="http://schemas.openxmlformats.org/drawingml/2006/main">
          <a:off x="3787206" y="2413932"/>
          <a:ext cx="637563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+ 83,1</a:t>
          </a:r>
        </a:p>
      </cdr:txBody>
    </cdr:sp>
  </cdr:relSizeAnchor>
  <cdr:relSizeAnchor xmlns:cdr="http://schemas.openxmlformats.org/drawingml/2006/chartDrawing">
    <cdr:from>
      <cdr:x>0.38757</cdr:x>
      <cdr:y>0.38834</cdr:y>
    </cdr:from>
    <cdr:to>
      <cdr:x>0.44596</cdr:x>
      <cdr:y>0.45281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B5BA003D-267D-4C70-BD37-6C9B09A0FC84}"/>
            </a:ext>
          </a:extLst>
        </cdr:cNvPr>
        <cdr:cNvSpPr txBox="1"/>
      </cdr:nvSpPr>
      <cdr:spPr>
        <a:xfrm xmlns:a="http://schemas.openxmlformats.org/drawingml/2006/main">
          <a:off x="4231822" y="2324217"/>
          <a:ext cx="637563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+ 32,4</a:t>
          </a:r>
        </a:p>
      </cdr:txBody>
    </cdr:sp>
  </cdr:relSizeAnchor>
  <cdr:relSizeAnchor xmlns:cdr="http://schemas.openxmlformats.org/drawingml/2006/chartDrawing">
    <cdr:from>
      <cdr:x>0.42445</cdr:x>
      <cdr:y>0.3561</cdr:y>
    </cdr:from>
    <cdr:to>
      <cdr:x>0.48284</cdr:x>
      <cdr:y>0.42057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B5BA003D-267D-4C70-BD37-6C9B09A0FC84}"/>
            </a:ext>
          </a:extLst>
        </cdr:cNvPr>
        <cdr:cNvSpPr txBox="1"/>
      </cdr:nvSpPr>
      <cdr:spPr>
        <a:xfrm xmlns:a="http://schemas.openxmlformats.org/drawingml/2006/main">
          <a:off x="4634494" y="2131270"/>
          <a:ext cx="637563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+ 63,6</a:t>
          </a:r>
        </a:p>
      </cdr:txBody>
    </cdr:sp>
  </cdr:relSizeAnchor>
  <cdr:relSizeAnchor xmlns:cdr="http://schemas.openxmlformats.org/drawingml/2006/chartDrawing">
    <cdr:from>
      <cdr:x>0.54273</cdr:x>
      <cdr:y>0.48933</cdr:y>
    </cdr:from>
    <cdr:to>
      <cdr:x>0.60812</cdr:x>
      <cdr:y>0.55381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633D1CD1-B894-48CD-AE87-EC2C8BDD8EF2}"/>
            </a:ext>
          </a:extLst>
        </cdr:cNvPr>
        <cdr:cNvSpPr txBox="1"/>
      </cdr:nvSpPr>
      <cdr:spPr>
        <a:xfrm xmlns:a="http://schemas.openxmlformats.org/drawingml/2006/main">
          <a:off x="5925933" y="2928691"/>
          <a:ext cx="713995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+ 212,7</a:t>
          </a:r>
        </a:p>
      </cdr:txBody>
    </cdr:sp>
  </cdr:relSizeAnchor>
  <cdr:relSizeAnchor xmlns:cdr="http://schemas.openxmlformats.org/drawingml/2006/chartDrawing">
    <cdr:from>
      <cdr:x>0.59279</cdr:x>
      <cdr:y>0.52305</cdr:y>
    </cdr:from>
    <cdr:to>
      <cdr:x>0.65119</cdr:x>
      <cdr:y>0.58753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6F22F488-F440-4759-99F3-FD32E6EF6727}"/>
            </a:ext>
          </a:extLst>
        </cdr:cNvPr>
        <cdr:cNvSpPr txBox="1"/>
      </cdr:nvSpPr>
      <cdr:spPr>
        <a:xfrm xmlns:a="http://schemas.openxmlformats.org/drawingml/2006/main">
          <a:off x="6472615" y="3130492"/>
          <a:ext cx="637563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-</a:t>
          </a:r>
          <a:r>
            <a:rPr lang="ru-RU" sz="1100" dirty="0"/>
            <a:t> 97,4</a:t>
          </a:r>
        </a:p>
      </cdr:txBody>
    </cdr:sp>
  </cdr:relSizeAnchor>
  <cdr:relSizeAnchor xmlns:cdr="http://schemas.openxmlformats.org/drawingml/2006/chartDrawing">
    <cdr:from>
      <cdr:x>0.62494</cdr:x>
      <cdr:y>0.56097</cdr:y>
    </cdr:from>
    <cdr:to>
      <cdr:x>0.68256</cdr:x>
      <cdr:y>0.62545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F448FEA7-7C30-4AD6-B053-1E4118AF1DA6}"/>
            </a:ext>
          </a:extLst>
        </cdr:cNvPr>
        <cdr:cNvSpPr txBox="1"/>
      </cdr:nvSpPr>
      <cdr:spPr>
        <a:xfrm xmlns:a="http://schemas.openxmlformats.org/drawingml/2006/main">
          <a:off x="6823556" y="3357461"/>
          <a:ext cx="629174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-</a:t>
          </a:r>
          <a:r>
            <a:rPr lang="ru-RU" sz="1100" dirty="0"/>
            <a:t> 223,3</a:t>
          </a:r>
        </a:p>
      </cdr:txBody>
    </cdr:sp>
  </cdr:relSizeAnchor>
  <cdr:relSizeAnchor xmlns:cdr="http://schemas.openxmlformats.org/drawingml/2006/chartDrawing">
    <cdr:from>
      <cdr:x>0.66723</cdr:x>
      <cdr:y>0.56245</cdr:y>
    </cdr:from>
    <cdr:to>
      <cdr:x>0.71867</cdr:x>
      <cdr:y>0.62693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22C04ED6-F6FF-4443-BDDD-E6CB662EBC3C}"/>
            </a:ext>
          </a:extLst>
        </cdr:cNvPr>
        <cdr:cNvSpPr txBox="1"/>
      </cdr:nvSpPr>
      <cdr:spPr>
        <a:xfrm xmlns:a="http://schemas.openxmlformats.org/drawingml/2006/main">
          <a:off x="7285417" y="3366316"/>
          <a:ext cx="561595" cy="385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-</a:t>
          </a:r>
          <a:r>
            <a:rPr lang="ru-RU" sz="1100" dirty="0"/>
            <a:t> </a:t>
          </a:r>
          <a:r>
            <a:rPr lang="ru-RU" dirty="0"/>
            <a:t>0</a:t>
          </a:r>
          <a:r>
            <a:rPr lang="ru-RU" sz="1100" dirty="0"/>
            <a:t>,3</a:t>
          </a:r>
        </a:p>
      </cdr:txBody>
    </cdr:sp>
  </cdr:relSizeAnchor>
  <cdr:relSizeAnchor xmlns:cdr="http://schemas.openxmlformats.org/drawingml/2006/chartDrawing">
    <cdr:from>
      <cdr:x>0.77629</cdr:x>
      <cdr:y>0.04194</cdr:y>
    </cdr:from>
    <cdr:to>
      <cdr:x>0.83857</cdr:x>
      <cdr:y>0.09628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22C04ED6-F6FF-4443-BDDD-E6CB662EBC3C}"/>
            </a:ext>
          </a:extLst>
        </cdr:cNvPr>
        <cdr:cNvSpPr txBox="1"/>
      </cdr:nvSpPr>
      <cdr:spPr>
        <a:xfrm xmlns:a="http://schemas.openxmlformats.org/drawingml/2006/main">
          <a:off x="8476186" y="251028"/>
          <a:ext cx="679976" cy="325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+ 317</a:t>
          </a:r>
          <a:r>
            <a:rPr lang="ru-RU" sz="1100" dirty="0"/>
            <a:t>,7</a:t>
          </a:r>
        </a:p>
      </cdr:txBody>
    </cdr:sp>
  </cdr:relSizeAnchor>
  <cdr:relSizeAnchor xmlns:cdr="http://schemas.openxmlformats.org/drawingml/2006/chartDrawing">
    <cdr:from>
      <cdr:x>0.82393</cdr:x>
      <cdr:y>0.22567</cdr:y>
    </cdr:from>
    <cdr:to>
      <cdr:x>0.89768</cdr:x>
      <cdr:y>0.27332</cdr:y>
    </cdr:to>
    <cdr:sp macro="" textlink="">
      <cdr:nvSpPr>
        <cdr:cNvPr id="21" name="TextBox 20">
          <a:extLst xmlns:a="http://schemas.openxmlformats.org/drawingml/2006/main">
            <a:ext uri="{FF2B5EF4-FFF2-40B4-BE49-F238E27FC236}">
              <a16:creationId xmlns:a16="http://schemas.microsoft.com/office/drawing/2014/main" id="{9C83ED7D-A4CF-4F58-967C-D504ACDE2670}"/>
            </a:ext>
          </a:extLst>
        </cdr:cNvPr>
        <cdr:cNvSpPr txBox="1"/>
      </cdr:nvSpPr>
      <cdr:spPr>
        <a:xfrm xmlns:a="http://schemas.openxmlformats.org/drawingml/2006/main">
          <a:off x="8996304" y="1350628"/>
          <a:ext cx="805343" cy="285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- 551,7</a:t>
          </a:r>
        </a:p>
      </cdr:txBody>
    </cdr:sp>
  </cdr:relSizeAnchor>
  <cdr:relSizeAnchor xmlns:cdr="http://schemas.openxmlformats.org/drawingml/2006/chartDrawing">
    <cdr:from>
      <cdr:x>0.86388</cdr:x>
      <cdr:y>0.26351</cdr:y>
    </cdr:from>
    <cdr:to>
      <cdr:x>0.92765</cdr:x>
      <cdr:y>0.31537</cdr:y>
    </cdr:to>
    <cdr:sp macro="" textlink="">
      <cdr:nvSpPr>
        <cdr:cNvPr id="22" name="TextBox 21">
          <a:extLst xmlns:a="http://schemas.openxmlformats.org/drawingml/2006/main">
            <a:ext uri="{FF2B5EF4-FFF2-40B4-BE49-F238E27FC236}">
              <a16:creationId xmlns:a16="http://schemas.microsoft.com/office/drawing/2014/main" id="{5DBA302A-8512-49A8-AA1E-05E18640DE53}"/>
            </a:ext>
          </a:extLst>
        </cdr:cNvPr>
        <cdr:cNvSpPr txBox="1"/>
      </cdr:nvSpPr>
      <cdr:spPr>
        <a:xfrm xmlns:a="http://schemas.openxmlformats.org/drawingml/2006/main">
          <a:off x="9432531" y="1577130"/>
          <a:ext cx="696287" cy="310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- 174,7</a:t>
          </a:r>
        </a:p>
      </cdr:txBody>
    </cdr:sp>
  </cdr:relSizeAnchor>
  <cdr:relSizeAnchor xmlns:cdr="http://schemas.openxmlformats.org/drawingml/2006/chartDrawing">
    <cdr:from>
      <cdr:x>0.90383</cdr:x>
      <cdr:y>0.29995</cdr:y>
    </cdr:from>
    <cdr:to>
      <cdr:x>0.95761</cdr:x>
      <cdr:y>0.3406</cdr:y>
    </cdr:to>
    <cdr:sp macro="" textlink="">
      <cdr:nvSpPr>
        <cdr:cNvPr id="23" name="TextBox 22">
          <a:extLst xmlns:a="http://schemas.openxmlformats.org/drawingml/2006/main">
            <a:ext uri="{FF2B5EF4-FFF2-40B4-BE49-F238E27FC236}">
              <a16:creationId xmlns:a16="http://schemas.microsoft.com/office/drawing/2014/main" id="{28EAE67E-40AC-44B5-A1FC-F9995495BA2D}"/>
            </a:ext>
          </a:extLst>
        </cdr:cNvPr>
        <cdr:cNvSpPr txBox="1"/>
      </cdr:nvSpPr>
      <cdr:spPr>
        <a:xfrm xmlns:a="http://schemas.openxmlformats.org/drawingml/2006/main">
          <a:off x="9868759" y="1795244"/>
          <a:ext cx="587229" cy="243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-34,4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0.58747</cdr:x>
      <cdr:y>0.28518</cdr:y>
    </cdr:from>
    <cdr:to>
      <cdr:x>0.73993</cdr:x>
      <cdr:y>0.42227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7A565F1B-6B21-4E3D-BE56-549D49AD10D5}"/>
            </a:ext>
          </a:extLst>
        </cdr:cNvPr>
        <cdr:cNvSpPr txBox="1"/>
      </cdr:nvSpPr>
      <cdr:spPr>
        <a:xfrm xmlns:a="http://schemas.openxmlformats.org/drawingml/2006/main">
          <a:off x="6638811" y="576262"/>
          <a:ext cx="172282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- 4,0 млн. рублей</a:t>
          </a:r>
        </a:p>
      </cdr:txBody>
    </cdr:sp>
  </cdr:relSizeAnchor>
  <cdr:relSizeAnchor xmlns:cdr="http://schemas.openxmlformats.org/drawingml/2006/chartDrawing">
    <cdr:from>
      <cdr:x>0.76643</cdr:x>
      <cdr:y>0.28518</cdr:y>
    </cdr:from>
    <cdr:to>
      <cdr:x>0.90711</cdr:x>
      <cdr:y>0.42227</cdr:y>
    </cdr:to>
    <cdr:sp macro="" textlink="">
      <cdr:nvSpPr>
        <cdr:cNvPr id="3" name="TextBox 11">
          <a:extLst xmlns:a="http://schemas.openxmlformats.org/drawingml/2006/main">
            <a:ext uri="{FF2B5EF4-FFF2-40B4-BE49-F238E27FC236}">
              <a16:creationId xmlns:a16="http://schemas.microsoft.com/office/drawing/2014/main" id="{7A565F1B-6B21-4E3D-BE56-549D49AD10D5}"/>
            </a:ext>
          </a:extLst>
        </cdr:cNvPr>
        <cdr:cNvSpPr txBox="1"/>
      </cdr:nvSpPr>
      <cdr:spPr>
        <a:xfrm xmlns:a="http://schemas.openxmlformats.org/drawingml/2006/main">
          <a:off x="8661172" y="576262"/>
          <a:ext cx="158972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- 8,3 млн. рублей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0.38712</cdr:x>
      <cdr:y>0.01901</cdr:y>
    </cdr:from>
    <cdr:to>
      <cdr:x>0.53995</cdr:x>
      <cdr:y>0.33302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28688" y="48118"/>
          <a:ext cx="1511457" cy="794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+ 50,6 млн. рублей</a:t>
          </a:r>
        </a:p>
      </cdr:txBody>
    </cdr:sp>
  </cdr:relSizeAnchor>
  <cdr:relSizeAnchor xmlns:cdr="http://schemas.openxmlformats.org/drawingml/2006/chartDrawing">
    <cdr:from>
      <cdr:x>0.75382</cdr:x>
      <cdr:y>0</cdr:y>
    </cdr:from>
    <cdr:to>
      <cdr:x>0.91274</cdr:x>
      <cdr:y>0.40397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455394" y="0"/>
          <a:ext cx="1571708" cy="1022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+ 12,0 млн. рублей</a:t>
          </a:r>
        </a:p>
      </cdr:txBody>
    </cdr:sp>
  </cdr:relSizeAnchor>
  <cdr:relSizeAnchor xmlns:cdr="http://schemas.openxmlformats.org/drawingml/2006/chartDrawing">
    <cdr:from>
      <cdr:x>0.58084</cdr:x>
      <cdr:y>0.04682</cdr:y>
    </cdr:from>
    <cdr:to>
      <cdr:x>0.76049</cdr:x>
      <cdr:y>0.39529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5744556" y="118497"/>
          <a:ext cx="1776829" cy="882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- 12,2 млн. рублей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0.38712</cdr:x>
      <cdr:y>0.01505</cdr:y>
    </cdr:from>
    <cdr:to>
      <cdr:x>0.53995</cdr:x>
      <cdr:y>0.14038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28665" y="38097"/>
          <a:ext cx="1511508" cy="317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- 0,2 млн. рублей</a:t>
          </a:r>
        </a:p>
      </cdr:txBody>
    </cdr:sp>
  </cdr:relSizeAnchor>
  <cdr:relSizeAnchor xmlns:cdr="http://schemas.openxmlformats.org/drawingml/2006/chartDrawing">
    <cdr:from>
      <cdr:x>0.58084</cdr:x>
      <cdr:y>0.24644</cdr:y>
    </cdr:from>
    <cdr:to>
      <cdr:x>0.76049</cdr:x>
      <cdr:y>0.39529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5744580" y="623767"/>
          <a:ext cx="1776761" cy="376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- 24,5 млн. рублей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0.38712</cdr:x>
      <cdr:y>0.01505</cdr:y>
    </cdr:from>
    <cdr:to>
      <cdr:x>0.53995</cdr:x>
      <cdr:y>0.14038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28665" y="38097"/>
          <a:ext cx="1511508" cy="317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- 10,6 млн. рублей</a:t>
          </a:r>
        </a:p>
      </cdr:txBody>
    </cdr:sp>
  </cdr:relSizeAnchor>
  <cdr:relSizeAnchor xmlns:cdr="http://schemas.openxmlformats.org/drawingml/2006/chartDrawing">
    <cdr:from>
      <cdr:x>0.57999</cdr:x>
      <cdr:y>0.10301</cdr:y>
    </cdr:from>
    <cdr:to>
      <cdr:x>0.75964</cdr:x>
      <cdr:y>0.25186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5736191" y="219554"/>
          <a:ext cx="1776761" cy="317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- 11,4 млн. рублей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0.39221</cdr:x>
      <cdr:y>0.03985</cdr:y>
    </cdr:from>
    <cdr:to>
      <cdr:x>0.5399</cdr:x>
      <cdr:y>0.20712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78999" y="73779"/>
          <a:ext cx="1460681" cy="309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+ 32,9 млн. рублей</a:t>
          </a:r>
        </a:p>
      </cdr:txBody>
    </cdr:sp>
  </cdr:relSizeAnchor>
  <cdr:relSizeAnchor xmlns:cdr="http://schemas.openxmlformats.org/drawingml/2006/chartDrawing">
    <cdr:from>
      <cdr:x>0.74964</cdr:x>
      <cdr:y>0</cdr:y>
    </cdr:from>
    <cdr:to>
      <cdr:x>0.92929</cdr:x>
      <cdr:y>0.16274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7413989" y="0"/>
          <a:ext cx="1776761" cy="301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+ 1,0 млн. рублей</a:t>
          </a:r>
        </a:p>
      </cdr:txBody>
    </cdr:sp>
  </cdr:relSizeAnchor>
  <cdr:relSizeAnchor xmlns:cdr="http://schemas.openxmlformats.org/drawingml/2006/chartDrawing">
    <cdr:from>
      <cdr:x>0.57749</cdr:x>
      <cdr:y>0.06729</cdr:y>
    </cdr:from>
    <cdr:to>
      <cdr:x>0.75714</cdr:x>
      <cdr:y>0.23003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99F6D1A-401E-457A-B142-214767492714}"/>
            </a:ext>
          </a:extLst>
        </cdr:cNvPr>
        <cdr:cNvSpPr txBox="1"/>
      </cdr:nvSpPr>
      <cdr:spPr>
        <a:xfrm xmlns:a="http://schemas.openxmlformats.org/drawingml/2006/main">
          <a:off x="5711490" y="124580"/>
          <a:ext cx="1776761" cy="301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+ 0,4 млн. рублей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0.5</cdr:x>
      <cdr:y>0.33191</cdr:y>
    </cdr:from>
    <cdr:to>
      <cdr:x>0.60694</cdr:x>
      <cdr:y>0.43118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57A0778-F698-4856-9F18-44B46E58ABCC}"/>
            </a:ext>
          </a:extLst>
        </cdr:cNvPr>
        <cdr:cNvSpPr txBox="1"/>
      </cdr:nvSpPr>
      <cdr:spPr>
        <a:xfrm xmlns:a="http://schemas.openxmlformats.org/drawingml/2006/main">
          <a:off x="5935210" y="987196"/>
          <a:ext cx="1269457" cy="295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dirty="0"/>
            <a:t>рублей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0.5</cdr:x>
      <cdr:y>0.33191</cdr:y>
    </cdr:from>
    <cdr:to>
      <cdr:x>0.60694</cdr:x>
      <cdr:y>0.43118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57A0778-F698-4856-9F18-44B46E58ABCC}"/>
            </a:ext>
          </a:extLst>
        </cdr:cNvPr>
        <cdr:cNvSpPr txBox="1"/>
      </cdr:nvSpPr>
      <cdr:spPr>
        <a:xfrm xmlns:a="http://schemas.openxmlformats.org/drawingml/2006/main">
          <a:off x="5935210" y="987196"/>
          <a:ext cx="1269457" cy="295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dirty="0"/>
            <a:t>рублей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0.5</cdr:x>
      <cdr:y>0.33191</cdr:y>
    </cdr:from>
    <cdr:to>
      <cdr:x>0.60694</cdr:x>
      <cdr:y>0.43118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57A0778-F698-4856-9F18-44B46E58ABCC}"/>
            </a:ext>
          </a:extLst>
        </cdr:cNvPr>
        <cdr:cNvSpPr txBox="1"/>
      </cdr:nvSpPr>
      <cdr:spPr>
        <a:xfrm xmlns:a="http://schemas.openxmlformats.org/drawingml/2006/main">
          <a:off x="5935210" y="987196"/>
          <a:ext cx="1269457" cy="295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dirty="0"/>
            <a:t>рублей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0.56342</cdr:x>
      <cdr:y>0.09027</cdr:y>
    </cdr:from>
    <cdr:to>
      <cdr:x>0.70482</cdr:x>
      <cdr:y>0.19375</cdr:y>
    </cdr:to>
    <cdr:sp macro="" textlink="">
      <cdr:nvSpPr>
        <cdr:cNvPr id="10" name="TextBox 8">
          <a:extLst xmlns:a="http://schemas.openxmlformats.org/drawingml/2006/main">
            <a:ext uri="{FF2B5EF4-FFF2-40B4-BE49-F238E27FC236}">
              <a16:creationId xmlns:a16="http://schemas.microsoft.com/office/drawing/2014/main" id="{0BBF6FC8-CD46-4266-AF4E-DAB8CAC9224E}"/>
            </a:ext>
          </a:extLst>
        </cdr:cNvPr>
        <cdr:cNvSpPr txBox="1"/>
      </cdr:nvSpPr>
      <cdr:spPr>
        <a:xfrm xmlns:a="http://schemas.openxmlformats.org/drawingml/2006/main">
          <a:off x="6773587" y="268480"/>
          <a:ext cx="1699953" cy="3077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+ 3,9 млн. рублей</a:t>
          </a:r>
        </a:p>
      </cdr:txBody>
    </cdr:sp>
  </cdr:relSizeAnchor>
  <cdr:relSizeAnchor xmlns:cdr="http://schemas.openxmlformats.org/drawingml/2006/chartDrawing">
    <cdr:from>
      <cdr:x>0.75946</cdr:x>
      <cdr:y>0.01537</cdr:y>
    </cdr:from>
    <cdr:to>
      <cdr:x>0.90086</cdr:x>
      <cdr:y>0.11885</cdr:y>
    </cdr:to>
    <cdr:sp macro="" textlink="">
      <cdr:nvSpPr>
        <cdr:cNvPr id="11" name="TextBox 8">
          <a:extLst xmlns:a="http://schemas.openxmlformats.org/drawingml/2006/main">
            <a:ext uri="{FF2B5EF4-FFF2-40B4-BE49-F238E27FC236}">
              <a16:creationId xmlns:a16="http://schemas.microsoft.com/office/drawing/2014/main" id="{0BBF6FC8-CD46-4266-AF4E-DAB8CAC9224E}"/>
            </a:ext>
          </a:extLst>
        </cdr:cNvPr>
        <cdr:cNvSpPr txBox="1"/>
      </cdr:nvSpPr>
      <cdr:spPr>
        <a:xfrm xmlns:a="http://schemas.openxmlformats.org/drawingml/2006/main">
          <a:off x="9130436" y="45730"/>
          <a:ext cx="1699952" cy="3077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+ 2,4 млн. рублей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0.3883</cdr:x>
      <cdr:y>0.35107</cdr:y>
    </cdr:from>
    <cdr:to>
      <cdr:x>0.53918</cdr:x>
      <cdr:y>0.51864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24366" y="835001"/>
          <a:ext cx="1641447" cy="39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- 535,3 млн. рублей</a:t>
          </a:r>
        </a:p>
      </cdr:txBody>
    </cdr:sp>
  </cdr:relSizeAnchor>
  <cdr:relSizeAnchor xmlns:cdr="http://schemas.openxmlformats.org/drawingml/2006/chartDrawing">
    <cdr:from>
      <cdr:x>0.7725</cdr:x>
      <cdr:y>0.52781</cdr:y>
    </cdr:from>
    <cdr:to>
      <cdr:x>0.94297</cdr:x>
      <cdr:y>0.66822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404085" y="1458142"/>
          <a:ext cx="1854566" cy="387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- 5,5 млн. рублей</a:t>
          </a:r>
        </a:p>
      </cdr:txBody>
    </cdr:sp>
  </cdr:relSizeAnchor>
  <cdr:relSizeAnchor xmlns:cdr="http://schemas.openxmlformats.org/drawingml/2006/chartDrawing">
    <cdr:from>
      <cdr:x>0.5814</cdr:x>
      <cdr:y>0.54544</cdr:y>
    </cdr:from>
    <cdr:to>
      <cdr:x>0.73885</cdr:x>
      <cdr:y>0.65732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6325157" y="1506827"/>
          <a:ext cx="1712892" cy="309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- 253,3 млн. рублей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0.68996</cdr:y>
    </cdr:from>
    <cdr:to>
      <cdr:x>0.22437</cdr:x>
      <cdr:y>0.75556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E38D935-BBCC-4A1B-8292-64E3DCA86ADF}"/>
            </a:ext>
          </a:extLst>
        </cdr:cNvPr>
        <cdr:cNvSpPr txBox="1"/>
      </cdr:nvSpPr>
      <cdr:spPr>
        <a:xfrm xmlns:a="http://schemas.openxmlformats.org/drawingml/2006/main">
          <a:off x="0" y="3913521"/>
          <a:ext cx="1913860" cy="372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0.559</cdr:x>
      <cdr:y>0.1543</cdr:y>
    </cdr:from>
    <cdr:to>
      <cdr:x>0.73793</cdr:x>
      <cdr:y>0.24558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19B05BB1-6851-4239-B6E9-72EC65837164}"/>
            </a:ext>
          </a:extLst>
        </cdr:cNvPr>
        <cdr:cNvSpPr txBox="1"/>
      </cdr:nvSpPr>
      <cdr:spPr>
        <a:xfrm xmlns:a="http://schemas.openxmlformats.org/drawingml/2006/main">
          <a:off x="5578919" y="544324"/>
          <a:ext cx="1785739" cy="3220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- 20,7 млн. рублей</a:t>
          </a:r>
        </a:p>
      </cdr:txBody>
    </cdr:sp>
  </cdr:relSizeAnchor>
  <cdr:relSizeAnchor xmlns:cdr="http://schemas.openxmlformats.org/drawingml/2006/chartDrawing">
    <cdr:from>
      <cdr:x>0.77363</cdr:x>
      <cdr:y>0.20041</cdr:y>
    </cdr:from>
    <cdr:to>
      <cdr:x>0.95256</cdr:x>
      <cdr:y>0.29169</cdr:y>
    </cdr:to>
    <cdr:sp macro="" textlink="">
      <cdr:nvSpPr>
        <cdr:cNvPr id="3" name="TextBox 11">
          <a:extLst xmlns:a="http://schemas.openxmlformats.org/drawingml/2006/main">
            <a:ext uri="{FF2B5EF4-FFF2-40B4-BE49-F238E27FC236}">
              <a16:creationId xmlns:a16="http://schemas.microsoft.com/office/drawing/2014/main" id="{19B05BB1-6851-4239-B6E9-72EC65837164}"/>
            </a:ext>
          </a:extLst>
        </cdr:cNvPr>
        <cdr:cNvSpPr txBox="1"/>
      </cdr:nvSpPr>
      <cdr:spPr>
        <a:xfrm xmlns:a="http://schemas.openxmlformats.org/drawingml/2006/main">
          <a:off x="7720926" y="706982"/>
          <a:ext cx="1785739" cy="3220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- 7,5 млн. рублей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0.30198</cdr:x>
      <cdr:y>0.61957</cdr:y>
    </cdr:from>
    <cdr:to>
      <cdr:x>0.37355</cdr:x>
      <cdr:y>0.67662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29670D2-F7EC-4085-88D1-7534E316EFD5}"/>
            </a:ext>
          </a:extLst>
        </cdr:cNvPr>
        <cdr:cNvSpPr txBox="1"/>
      </cdr:nvSpPr>
      <cdr:spPr>
        <a:xfrm xmlns:a="http://schemas.openxmlformats.org/drawingml/2006/main">
          <a:off x="3307023" y="3496644"/>
          <a:ext cx="783771" cy="321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50,6%</a:t>
          </a:r>
        </a:p>
      </cdr:txBody>
    </cdr:sp>
  </cdr:relSizeAnchor>
  <cdr:relSizeAnchor xmlns:cdr="http://schemas.openxmlformats.org/drawingml/2006/chartDrawing">
    <cdr:from>
      <cdr:x>0.6621</cdr:x>
      <cdr:y>0.61843</cdr:y>
    </cdr:from>
    <cdr:to>
      <cdr:x>0.755</cdr:x>
      <cdr:y>0.67178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DF563B1-6EB4-4E15-90DE-0A8A612B293B}"/>
            </a:ext>
          </a:extLst>
        </cdr:cNvPr>
        <cdr:cNvSpPr txBox="1"/>
      </cdr:nvSpPr>
      <cdr:spPr>
        <a:xfrm xmlns:a="http://schemas.openxmlformats.org/drawingml/2006/main">
          <a:off x="7250804" y="3591394"/>
          <a:ext cx="1017431" cy="309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80,2%</a:t>
          </a:r>
        </a:p>
      </cdr:txBody>
    </cdr:sp>
  </cdr:relSizeAnchor>
  <cdr:relSizeAnchor xmlns:cdr="http://schemas.openxmlformats.org/drawingml/2006/chartDrawing">
    <cdr:from>
      <cdr:x>0.47981</cdr:x>
      <cdr:y>0.61843</cdr:y>
    </cdr:from>
    <cdr:to>
      <cdr:x>0.54214</cdr:x>
      <cdr:y>0.67843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DF563B1-6EB4-4E15-90DE-0A8A612B293B}"/>
            </a:ext>
          </a:extLst>
        </cdr:cNvPr>
        <cdr:cNvSpPr txBox="1"/>
      </cdr:nvSpPr>
      <cdr:spPr>
        <a:xfrm xmlns:a="http://schemas.openxmlformats.org/drawingml/2006/main">
          <a:off x="5254579" y="3591394"/>
          <a:ext cx="682579" cy="348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68,8%</a:t>
          </a:r>
        </a:p>
      </cdr:txBody>
    </cdr:sp>
  </cdr:relSizeAnchor>
  <cdr:relSizeAnchor xmlns:cdr="http://schemas.openxmlformats.org/drawingml/2006/chartDrawing">
    <cdr:from>
      <cdr:x>0.85849</cdr:x>
      <cdr:y>0.54531</cdr:y>
    </cdr:from>
    <cdr:to>
      <cdr:x>0.92905</cdr:x>
      <cdr:y>0.60008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CDF563B1-6EB4-4E15-90DE-0A8A612B293B}"/>
            </a:ext>
          </a:extLst>
        </cdr:cNvPr>
        <cdr:cNvSpPr txBox="1"/>
      </cdr:nvSpPr>
      <cdr:spPr>
        <a:xfrm xmlns:a="http://schemas.openxmlformats.org/drawingml/2006/main">
          <a:off x="9401583" y="3077532"/>
          <a:ext cx="772722" cy="309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81,1%</a:t>
          </a:r>
        </a:p>
      </cdr:txBody>
    </cdr:sp>
  </cdr:relSizeAnchor>
  <cdr:relSizeAnchor xmlns:cdr="http://schemas.openxmlformats.org/drawingml/2006/chartDrawing">
    <cdr:from>
      <cdr:x>0.25289</cdr:x>
      <cdr:y>0.08655</cdr:y>
    </cdr:from>
    <cdr:to>
      <cdr:x>0.40317</cdr:x>
      <cdr:y>0.16545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CDF563B1-6EB4-4E15-90DE-0A8A612B293B}"/>
            </a:ext>
          </a:extLst>
        </cdr:cNvPr>
        <cdr:cNvSpPr txBox="1"/>
      </cdr:nvSpPr>
      <cdr:spPr>
        <a:xfrm xmlns:a="http://schemas.openxmlformats.org/drawingml/2006/main">
          <a:off x="2754171" y="455205"/>
          <a:ext cx="1636669" cy="414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7,4%</a:t>
          </a:r>
        </a:p>
      </cdr:txBody>
    </cdr:sp>
  </cdr:relSizeAnchor>
  <cdr:relSizeAnchor xmlns:cdr="http://schemas.openxmlformats.org/drawingml/2006/chartDrawing">
    <cdr:from>
      <cdr:x>0.49932</cdr:x>
      <cdr:y>0.3366</cdr:y>
    </cdr:from>
    <cdr:to>
      <cdr:x>0.57577</cdr:x>
      <cdr:y>0.3754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CDF563B1-6EB4-4E15-90DE-0A8A612B293B}"/>
            </a:ext>
          </a:extLst>
        </cdr:cNvPr>
        <cdr:cNvSpPr txBox="1"/>
      </cdr:nvSpPr>
      <cdr:spPr>
        <a:xfrm xmlns:a="http://schemas.openxmlformats.org/drawingml/2006/main">
          <a:off x="5468198" y="1899657"/>
          <a:ext cx="837225" cy="2189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17,6%</a:t>
          </a:r>
        </a:p>
      </cdr:txBody>
    </cdr:sp>
  </cdr:relSizeAnchor>
  <cdr:relSizeAnchor xmlns:cdr="http://schemas.openxmlformats.org/drawingml/2006/chartDrawing">
    <cdr:from>
      <cdr:x>0.74303</cdr:x>
      <cdr:y>0.3672</cdr:y>
    </cdr:from>
    <cdr:to>
      <cdr:x>0.79948</cdr:x>
      <cdr:y>0.41419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CDF563B1-6EB4-4E15-90DE-0A8A612B293B}"/>
            </a:ext>
          </a:extLst>
        </cdr:cNvPr>
        <cdr:cNvSpPr txBox="1"/>
      </cdr:nvSpPr>
      <cdr:spPr>
        <a:xfrm xmlns:a="http://schemas.openxmlformats.org/drawingml/2006/main">
          <a:off x="8092185" y="1931308"/>
          <a:ext cx="614785" cy="247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4,3%</a:t>
          </a:r>
        </a:p>
      </cdr:txBody>
    </cdr:sp>
  </cdr:relSizeAnchor>
  <cdr:relSizeAnchor xmlns:cdr="http://schemas.openxmlformats.org/drawingml/2006/chartDrawing">
    <cdr:from>
      <cdr:x>0.92532</cdr:x>
      <cdr:y>0.35765</cdr:y>
    </cdr:from>
    <cdr:to>
      <cdr:x>1</cdr:x>
      <cdr:y>0.43245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CDF563B1-6EB4-4E15-90DE-0A8A612B293B}"/>
            </a:ext>
          </a:extLst>
        </cdr:cNvPr>
        <cdr:cNvSpPr txBox="1"/>
      </cdr:nvSpPr>
      <cdr:spPr>
        <a:xfrm xmlns:a="http://schemas.openxmlformats.org/drawingml/2006/main">
          <a:off x="10077468" y="1881066"/>
          <a:ext cx="813324" cy="393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3,9%</a:t>
          </a:r>
        </a:p>
      </cdr:txBody>
    </cdr:sp>
  </cdr:relSizeAnchor>
  <cdr:relSizeAnchor xmlns:cdr="http://schemas.openxmlformats.org/drawingml/2006/chartDrawing">
    <cdr:from>
      <cdr:x>0.62543</cdr:x>
      <cdr:y>0.35001</cdr:y>
    </cdr:from>
    <cdr:to>
      <cdr:x>0.78537</cdr:x>
      <cdr:y>0.42104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>
          <a:off x="6811428" y="1840873"/>
          <a:ext cx="1741873" cy="373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4,7%</a:t>
          </a:r>
        </a:p>
      </cdr:txBody>
    </cdr:sp>
  </cdr:relSizeAnchor>
  <cdr:relSizeAnchor xmlns:cdr="http://schemas.openxmlformats.org/drawingml/2006/chartDrawing">
    <cdr:from>
      <cdr:x>0.68377</cdr:x>
      <cdr:y>0.26595</cdr:y>
    </cdr:from>
    <cdr:to>
      <cdr:x>0.75244</cdr:x>
      <cdr:y>0.32326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>
          <a:off x="7446753" y="1398746"/>
          <a:ext cx="747915" cy="301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10,8%</a:t>
          </a:r>
        </a:p>
      </cdr:txBody>
    </cdr:sp>
  </cdr:relSizeAnchor>
  <cdr:relSizeAnchor xmlns:cdr="http://schemas.openxmlformats.org/drawingml/2006/chartDrawing">
    <cdr:from>
      <cdr:x>0.86091</cdr:x>
      <cdr:y>0.2755</cdr:y>
    </cdr:from>
    <cdr:to>
      <cdr:x>0.93749</cdr:x>
      <cdr:y>0.34801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>
          <a:off x="9376035" y="1448986"/>
          <a:ext cx="834013" cy="3813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10,9%</a:t>
          </a:r>
        </a:p>
      </cdr:txBody>
    </cdr:sp>
  </cdr:relSizeAnchor>
  <cdr:relSizeAnchor xmlns:cdr="http://schemas.openxmlformats.org/drawingml/2006/chartDrawing">
    <cdr:from>
      <cdr:x>0.8074</cdr:x>
      <cdr:y>0.3481</cdr:y>
    </cdr:from>
    <cdr:to>
      <cdr:x>1</cdr:x>
      <cdr:y>0.41191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 flipH="1">
          <a:off x="8793232" y="1830825"/>
          <a:ext cx="2097560" cy="335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4,1%</a:t>
          </a:r>
        </a:p>
      </cdr:txBody>
    </cdr:sp>
  </cdr:relSizeAnchor>
  <cdr:relSizeAnchor xmlns:cdr="http://schemas.openxmlformats.org/drawingml/2006/chartDrawing">
    <cdr:from>
      <cdr:x>0.30673</cdr:x>
      <cdr:y>0.23848</cdr:y>
    </cdr:from>
    <cdr:to>
      <cdr:x>0.36436</cdr:x>
      <cdr:y>0.31378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>
          <a:off x="3359084" y="1345910"/>
          <a:ext cx="631122" cy="4249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37,3%</a:t>
          </a:r>
        </a:p>
      </cdr:txBody>
    </cdr:sp>
  </cdr:relSizeAnchor>
  <cdr:relSizeAnchor xmlns:cdr="http://schemas.openxmlformats.org/drawingml/2006/chartDrawing">
    <cdr:from>
      <cdr:x>0.31655</cdr:x>
      <cdr:y>0.01567</cdr:y>
    </cdr:from>
    <cdr:to>
      <cdr:x>0.41493</cdr:x>
      <cdr:y>0.10211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>
          <a:off x="3447509" y="82411"/>
          <a:ext cx="1071407" cy="454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4,7%</a:t>
          </a:r>
        </a:p>
      </cdr:txBody>
    </cdr:sp>
  </cdr:relSizeAnchor>
  <cdr:relSizeAnchor xmlns:cdr="http://schemas.openxmlformats.org/drawingml/2006/chartDrawing">
    <cdr:from>
      <cdr:x>0.49555</cdr:x>
      <cdr:y>0.17458</cdr:y>
    </cdr:from>
    <cdr:to>
      <cdr:x>0.61485</cdr:x>
      <cdr:y>0.2864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>
          <a:off x="5396889" y="918201"/>
          <a:ext cx="1299314" cy="588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9,4%</a:t>
          </a:r>
        </a:p>
      </cdr:txBody>
    </cdr:sp>
  </cdr:relSizeAnchor>
  <cdr:relSizeAnchor xmlns:cdr="http://schemas.openxmlformats.org/drawingml/2006/chartDrawing">
    <cdr:from>
      <cdr:x>0.44197</cdr:x>
      <cdr:y>0.25639</cdr:y>
    </cdr:from>
    <cdr:to>
      <cdr:x>0.60426</cdr:x>
      <cdr:y>0.3503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82D56B66-0C70-42B6-88B5-3F4DF9D13032}"/>
            </a:ext>
          </a:extLst>
        </cdr:cNvPr>
        <cdr:cNvSpPr txBox="1"/>
      </cdr:nvSpPr>
      <cdr:spPr>
        <a:xfrm xmlns:a="http://schemas.openxmlformats.org/drawingml/2006/main">
          <a:off x="4813403" y="1348505"/>
          <a:ext cx="1767467" cy="493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4,2%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0.1947</cdr:x>
      <cdr:y>0.69429</cdr:y>
    </cdr:from>
    <cdr:to>
      <cdr:x>0.27303</cdr:x>
      <cdr:y>0.80546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B497E6FA-2CA2-4615-96D7-4F6BF2BA3ADE}"/>
            </a:ext>
          </a:extLst>
        </cdr:cNvPr>
        <cdr:cNvSpPr txBox="1"/>
      </cdr:nvSpPr>
      <cdr:spPr>
        <a:xfrm xmlns:a="http://schemas.openxmlformats.org/drawingml/2006/main">
          <a:off x="2176530" y="4262907"/>
          <a:ext cx="875763" cy="682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47,8%</a:t>
          </a:r>
        </a:p>
      </cdr:txBody>
    </cdr:sp>
  </cdr:relSizeAnchor>
  <cdr:relSizeAnchor xmlns:cdr="http://schemas.openxmlformats.org/drawingml/2006/chartDrawing">
    <cdr:from>
      <cdr:x>0.20046</cdr:x>
      <cdr:y>0.42161</cdr:y>
    </cdr:from>
    <cdr:to>
      <cdr:x>0.27764</cdr:x>
      <cdr:y>0.47614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D51CF9F3-5BA3-415E-8EF8-E9DCC0D51480}"/>
            </a:ext>
          </a:extLst>
        </cdr:cNvPr>
        <cdr:cNvSpPr txBox="1"/>
      </cdr:nvSpPr>
      <cdr:spPr>
        <a:xfrm xmlns:a="http://schemas.openxmlformats.org/drawingml/2006/main">
          <a:off x="2240924" y="2588654"/>
          <a:ext cx="862883" cy="334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28,1%</a:t>
          </a:r>
        </a:p>
        <a:p xmlns:a="http://schemas.openxmlformats.org/drawingml/2006/main">
          <a:endParaRPr lang="ru-RU" sz="16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0.20622</cdr:x>
      <cdr:y>0.24541</cdr:y>
    </cdr:from>
    <cdr:to>
      <cdr:x>0.27303</cdr:x>
      <cdr:y>0.29575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65E0225F-DBCB-48DB-B493-A0461CAFD347}"/>
            </a:ext>
          </a:extLst>
        </cdr:cNvPr>
        <cdr:cNvSpPr txBox="1"/>
      </cdr:nvSpPr>
      <cdr:spPr>
        <a:xfrm xmlns:a="http://schemas.openxmlformats.org/drawingml/2006/main">
          <a:off x="2305318" y="1506827"/>
          <a:ext cx="746976" cy="309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9,8%</a:t>
          </a:r>
        </a:p>
      </cdr:txBody>
    </cdr:sp>
  </cdr:relSizeAnchor>
  <cdr:relSizeAnchor xmlns:cdr="http://schemas.openxmlformats.org/drawingml/2006/chartDrawing">
    <cdr:from>
      <cdr:x>0.21685</cdr:x>
      <cdr:y>0.17502</cdr:y>
    </cdr:from>
    <cdr:to>
      <cdr:x>0.29492</cdr:x>
      <cdr:y>0.23912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34684CA7-3A88-4D01-A116-20E323267818}"/>
            </a:ext>
          </a:extLst>
        </cdr:cNvPr>
        <cdr:cNvSpPr txBox="1"/>
      </cdr:nvSpPr>
      <cdr:spPr>
        <a:xfrm xmlns:a="http://schemas.openxmlformats.org/drawingml/2006/main">
          <a:off x="2424204" y="1074637"/>
          <a:ext cx="872758" cy="393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5,2%</a:t>
          </a:r>
        </a:p>
      </cdr:txBody>
    </cdr:sp>
  </cdr:relSizeAnchor>
  <cdr:relSizeAnchor xmlns:cdr="http://schemas.openxmlformats.org/drawingml/2006/chartDrawing">
    <cdr:from>
      <cdr:x>0.18356</cdr:x>
      <cdr:y>0.13346</cdr:y>
    </cdr:from>
    <cdr:to>
      <cdr:x>0.27764</cdr:x>
      <cdr:y>0.19407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7C219EFE-96AD-47B2-A750-11348D3DD63B}"/>
            </a:ext>
          </a:extLst>
        </cdr:cNvPr>
        <cdr:cNvSpPr txBox="1"/>
      </cdr:nvSpPr>
      <cdr:spPr>
        <a:xfrm xmlns:a="http://schemas.openxmlformats.org/drawingml/2006/main">
          <a:off x="2052085" y="819456"/>
          <a:ext cx="1051702" cy="372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4,0%</a:t>
          </a:r>
        </a:p>
      </cdr:txBody>
    </cdr:sp>
  </cdr:relSizeAnchor>
  <cdr:relSizeAnchor xmlns:cdr="http://schemas.openxmlformats.org/drawingml/2006/chartDrawing">
    <cdr:from>
      <cdr:x>0.14362</cdr:x>
      <cdr:y>0.10059</cdr:y>
    </cdr:from>
    <cdr:to>
      <cdr:x>0.20163</cdr:x>
      <cdr:y>0.15642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727E16AD-F0E8-4EDE-8070-4465F67ABEBB}"/>
            </a:ext>
          </a:extLst>
        </cdr:cNvPr>
        <cdr:cNvSpPr txBox="1"/>
      </cdr:nvSpPr>
      <cdr:spPr>
        <a:xfrm xmlns:a="http://schemas.openxmlformats.org/drawingml/2006/main">
          <a:off x="1605541" y="617641"/>
          <a:ext cx="648561" cy="342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2,5</a:t>
          </a:r>
        </a:p>
        <a:p xmlns:a="http://schemas.openxmlformats.org/drawingml/2006/main">
          <a:endParaRPr lang="ru-RU" sz="14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0.19783</cdr:x>
      <cdr:y>0.0762</cdr:y>
    </cdr:from>
    <cdr:to>
      <cdr:x>0.28153</cdr:x>
      <cdr:y>0.15033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5B2E220C-70A3-48F6-B76C-52799ECAB267}"/>
            </a:ext>
          </a:extLst>
        </cdr:cNvPr>
        <cdr:cNvSpPr txBox="1"/>
      </cdr:nvSpPr>
      <cdr:spPr>
        <a:xfrm xmlns:a="http://schemas.openxmlformats.org/drawingml/2006/main">
          <a:off x="2211575" y="467842"/>
          <a:ext cx="935661" cy="455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2,7%</a:t>
          </a:r>
        </a:p>
        <a:p xmlns:a="http://schemas.openxmlformats.org/drawingml/2006/main">
          <a:endParaRPr lang="ru-RU" sz="14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0.37972</cdr:x>
      <cdr:y>0.04301</cdr:y>
    </cdr:from>
    <cdr:to>
      <cdr:x>0.54567</cdr:x>
      <cdr:y>0.27232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47440" y="81279"/>
          <a:ext cx="1594043" cy="4333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+ 12,5 млн. рублей</a:t>
          </a:r>
        </a:p>
      </cdr:txBody>
    </cdr:sp>
  </cdr:relSizeAnchor>
  <cdr:relSizeAnchor xmlns:cdr="http://schemas.openxmlformats.org/drawingml/2006/chartDrawing">
    <cdr:from>
      <cdr:x>0.74463</cdr:x>
      <cdr:y>0.04301</cdr:y>
    </cdr:from>
    <cdr:to>
      <cdr:x>0.9054</cdr:x>
      <cdr:y>0.40323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152641" y="81279"/>
          <a:ext cx="1544320" cy="680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- 0,1 млн. рублей</a:t>
          </a:r>
        </a:p>
      </cdr:txBody>
    </cdr:sp>
  </cdr:relSizeAnchor>
  <cdr:relSizeAnchor xmlns:cdr="http://schemas.openxmlformats.org/drawingml/2006/chartDrawing">
    <cdr:from>
      <cdr:x>0.57132</cdr:x>
      <cdr:y>0.04301</cdr:y>
    </cdr:from>
    <cdr:to>
      <cdr:x>0.74357</cdr:x>
      <cdr:y>0.18718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5487879" y="81279"/>
          <a:ext cx="1654601" cy="272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- 4,9 млн. рублей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0.40049</cdr:x>
      <cdr:y>0.29369</cdr:y>
    </cdr:from>
    <cdr:to>
      <cdr:x>0.53939</cdr:x>
      <cdr:y>0.4254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46939" y="670090"/>
          <a:ext cx="1334224" cy="300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- 105 млн. рублей</a:t>
          </a:r>
        </a:p>
      </cdr:txBody>
    </cdr:sp>
  </cdr:relSizeAnchor>
  <cdr:relSizeAnchor xmlns:cdr="http://schemas.openxmlformats.org/drawingml/2006/chartDrawing">
    <cdr:from>
      <cdr:x>0.77016</cdr:x>
      <cdr:y>0.41803</cdr:y>
    </cdr:from>
    <cdr:to>
      <cdr:x>0.92907</cdr:x>
      <cdr:y>0.58197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97857" y="953806"/>
          <a:ext cx="1526499" cy="374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- 0,6 млн. рублей</a:t>
          </a:r>
        </a:p>
      </cdr:txBody>
    </cdr:sp>
  </cdr:relSizeAnchor>
  <cdr:relSizeAnchor xmlns:cdr="http://schemas.openxmlformats.org/drawingml/2006/chartDrawing">
    <cdr:from>
      <cdr:x>0.57449</cdr:x>
      <cdr:y>0.407</cdr:y>
    </cdr:from>
    <cdr:to>
      <cdr:x>0.74886</cdr:x>
      <cdr:y>0.51888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5518359" y="928627"/>
          <a:ext cx="1674921" cy="255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- 27,2 млн. рублей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0.39128</cdr:x>
      <cdr:y>0.35054</cdr:y>
    </cdr:from>
    <cdr:to>
      <cdr:x>0.5564</cdr:x>
      <cdr:y>0.51775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B7147440-6092-4B0E-AFEB-6ED194EDF458}"/>
            </a:ext>
          </a:extLst>
        </cdr:cNvPr>
        <cdr:cNvSpPr txBox="1"/>
      </cdr:nvSpPr>
      <cdr:spPr>
        <a:xfrm xmlns:a="http://schemas.openxmlformats.org/drawingml/2006/main">
          <a:off x="4366980" y="949743"/>
          <a:ext cx="1842791" cy="453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- 0,3 млн. рублей</a:t>
          </a:r>
        </a:p>
      </cdr:txBody>
    </cdr:sp>
  </cdr:relSizeAnchor>
  <cdr:relSizeAnchor xmlns:cdr="http://schemas.openxmlformats.org/drawingml/2006/chartDrawing">
    <cdr:from>
      <cdr:x>0.5763</cdr:x>
      <cdr:y>0.2127</cdr:y>
    </cdr:from>
    <cdr:to>
      <cdr:x>0.72729</cdr:x>
      <cdr:y>0.38367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76E3243C-06BF-46EB-A3BD-3E6FFB52697C}"/>
            </a:ext>
          </a:extLst>
        </cdr:cNvPr>
        <cdr:cNvSpPr txBox="1"/>
      </cdr:nvSpPr>
      <cdr:spPr>
        <a:xfrm xmlns:a="http://schemas.openxmlformats.org/drawingml/2006/main">
          <a:off x="6431868" y="576262"/>
          <a:ext cx="1685142" cy="463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+ 0,1 млн. рублей</a:t>
          </a:r>
        </a:p>
      </cdr:txBody>
    </cdr:sp>
  </cdr:relSizeAnchor>
  <cdr:relSizeAnchor xmlns:cdr="http://schemas.openxmlformats.org/drawingml/2006/chartDrawing">
    <cdr:from>
      <cdr:x>0.74836</cdr:x>
      <cdr:y>0.09974</cdr:y>
    </cdr:from>
    <cdr:to>
      <cdr:x>0.90051</cdr:x>
      <cdr:y>0.24974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76E3243C-06BF-46EB-A3BD-3E6FFB52697C}"/>
            </a:ext>
          </a:extLst>
        </cdr:cNvPr>
        <cdr:cNvSpPr txBox="1"/>
      </cdr:nvSpPr>
      <cdr:spPr>
        <a:xfrm xmlns:a="http://schemas.openxmlformats.org/drawingml/2006/main">
          <a:off x="8352165" y="270234"/>
          <a:ext cx="1698089" cy="406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+0,1 млн. рублей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0.38712</cdr:x>
      <cdr:y>0.20782</cdr:y>
    </cdr:from>
    <cdr:to>
      <cdr:x>0.53918</cdr:x>
      <cdr:y>0.33302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18560" y="474165"/>
          <a:ext cx="1460611" cy="2856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- 541,6 млн. рублей</a:t>
          </a:r>
        </a:p>
      </cdr:txBody>
    </cdr:sp>
  </cdr:relSizeAnchor>
  <cdr:relSizeAnchor xmlns:cdr="http://schemas.openxmlformats.org/drawingml/2006/chartDrawing">
    <cdr:from>
      <cdr:x>0.75382</cdr:x>
      <cdr:y>0.24004</cdr:y>
    </cdr:from>
    <cdr:to>
      <cdr:x>0.91274</cdr:x>
      <cdr:y>0.40397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200933" y="456229"/>
          <a:ext cx="1728879" cy="311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- 10,8 млн. рублей</a:t>
          </a:r>
        </a:p>
      </cdr:txBody>
    </cdr:sp>
  </cdr:relSizeAnchor>
  <cdr:relSizeAnchor xmlns:cdr="http://schemas.openxmlformats.org/drawingml/2006/chartDrawing">
    <cdr:from>
      <cdr:x>0.58084</cdr:x>
      <cdr:y>0.23251</cdr:y>
    </cdr:from>
    <cdr:to>
      <cdr:x>0.76049</cdr:x>
      <cdr:y>0.39529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D0E1BE8-96E0-475B-82BB-9CFB8BC71601}"/>
            </a:ext>
          </a:extLst>
        </cdr:cNvPr>
        <cdr:cNvSpPr txBox="1"/>
      </cdr:nvSpPr>
      <cdr:spPr>
        <a:xfrm xmlns:a="http://schemas.openxmlformats.org/drawingml/2006/main">
          <a:off x="5744556" y="467220"/>
          <a:ext cx="1776829" cy="327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- 231,2 млн. рублей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0.37276</cdr:x>
      <cdr:y>0.1518</cdr:y>
    </cdr:from>
    <cdr:to>
      <cdr:x>0.50823</cdr:x>
      <cdr:y>0.21579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E1AAD950-E5C5-47EA-8188-7E8759B6E543}"/>
            </a:ext>
          </a:extLst>
        </cdr:cNvPr>
        <cdr:cNvSpPr txBox="1"/>
      </cdr:nvSpPr>
      <cdr:spPr>
        <a:xfrm xmlns:a="http://schemas.openxmlformats.org/drawingml/2006/main">
          <a:off x="3989816" y="433884"/>
          <a:ext cx="1449977" cy="182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0.40125</cdr:x>
      <cdr:y>0</cdr:y>
    </cdr:from>
    <cdr:to>
      <cdr:x>0.5337</cdr:x>
      <cdr:y>0.1518</cdr:y>
    </cdr:to>
    <cdr:sp macro="" textlink="">
      <cdr:nvSpPr>
        <cdr:cNvPr id="23" name="TextBox 22">
          <a:extLst xmlns:a="http://schemas.openxmlformats.org/drawingml/2006/main">
            <a:ext uri="{FF2B5EF4-FFF2-40B4-BE49-F238E27FC236}">
              <a16:creationId xmlns:a16="http://schemas.microsoft.com/office/drawing/2014/main" id="{AC6DB26E-D4ED-49C2-BFF9-1224FB087FDA}"/>
            </a:ext>
          </a:extLst>
        </cdr:cNvPr>
        <cdr:cNvSpPr txBox="1"/>
      </cdr:nvSpPr>
      <cdr:spPr>
        <a:xfrm xmlns:a="http://schemas.openxmlformats.org/drawingml/2006/main">
          <a:off x="4294696" y="0"/>
          <a:ext cx="1417739" cy="2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12,6 млн. рублей</a:t>
          </a:r>
        </a:p>
      </cdr:txBody>
    </cdr:sp>
  </cdr:relSizeAnchor>
  <cdr:relSizeAnchor xmlns:cdr="http://schemas.openxmlformats.org/drawingml/2006/chartDrawing">
    <cdr:from>
      <cdr:x>0.5674</cdr:x>
      <cdr:y>0.04383</cdr:y>
    </cdr:from>
    <cdr:to>
      <cdr:x>0.71945</cdr:x>
      <cdr:y>0.31597</cdr:y>
    </cdr:to>
    <cdr:sp macro="" textlink="">
      <cdr:nvSpPr>
        <cdr:cNvPr id="24" name="TextBox 1">
          <a:extLst xmlns:a="http://schemas.openxmlformats.org/drawingml/2006/main">
            <a:ext uri="{FF2B5EF4-FFF2-40B4-BE49-F238E27FC236}">
              <a16:creationId xmlns:a16="http://schemas.microsoft.com/office/drawing/2014/main" id="{72734EB4-0A2B-4601-966A-338EE86E8F29}"/>
            </a:ext>
          </a:extLst>
        </cdr:cNvPr>
        <cdr:cNvSpPr txBox="1"/>
      </cdr:nvSpPr>
      <cdr:spPr>
        <a:xfrm xmlns:a="http://schemas.openxmlformats.org/drawingml/2006/main">
          <a:off x="6073162" y="71599"/>
          <a:ext cx="1627464" cy="444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- 11,2 </a:t>
          </a:r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  <cdr:relSizeAnchor xmlns:cdr="http://schemas.openxmlformats.org/drawingml/2006/chartDrawing">
    <cdr:from>
      <cdr:x>0.74062</cdr:x>
      <cdr:y>0.14652</cdr:y>
    </cdr:from>
    <cdr:to>
      <cdr:x>0.91433</cdr:x>
      <cdr:y>0.35503</cdr:y>
    </cdr:to>
    <cdr:sp macro="" textlink="">
      <cdr:nvSpPr>
        <cdr:cNvPr id="25" name="TextBox 1">
          <a:extLst xmlns:a="http://schemas.openxmlformats.org/drawingml/2006/main">
            <a:ext uri="{FF2B5EF4-FFF2-40B4-BE49-F238E27FC236}">
              <a16:creationId xmlns:a16="http://schemas.microsoft.com/office/drawing/2014/main" id="{72734EB4-0A2B-4601-966A-338EE86E8F29}"/>
            </a:ext>
          </a:extLst>
        </cdr:cNvPr>
        <cdr:cNvSpPr txBox="1"/>
      </cdr:nvSpPr>
      <cdr:spPr>
        <a:xfrm xmlns:a="http://schemas.openxmlformats.org/drawingml/2006/main">
          <a:off x="7927129" y="239379"/>
          <a:ext cx="1859329" cy="340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- 6,2 </a:t>
          </a:r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204DBC9-E69A-4DD9-A7F9-DF4F643FD0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745055F-2936-4437-AA3F-4F6F73C588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913BD-6CF8-476B-81F6-3605D6DAC230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FA7B88-E93A-46B6-92C0-5190E9931F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872D81-FE4E-439B-8A0A-59DB258BE2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1B36F-6400-4BB4-9E5B-FF841F9AB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212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6898413-7832-4103-BA9C-AC0865213587}" type="datetimeFigureOut">
              <a:rPr lang="ru-RU"/>
              <a:pPr>
                <a:defRPr/>
              </a:pPr>
              <a:t>14.07.2022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41A765B-181E-43DC-A428-E4D5B000B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/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/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E60D509-C659-4882-875B-8D91E7292496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2790068-F5C0-4269-8A0B-AFE3C0156E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E8758-4E68-4D13-958D-D8EDA66162B9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B919C-ACB2-45AD-8948-C101F1805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83AF4-01CE-45EA-95E7-E13F6E95694C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782A9-342A-4C01-9ACE-C3F2A54F5A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EFE5-A41B-47F6-8E76-993304251082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2520E-4701-4473-972D-91618BC9D3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/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A1D63-3A02-40CE-A961-C0D6528D1C82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69C87-8D8A-48DD-864E-876F656843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D8D2-3811-41D0-9E79-111E2912157F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676C7-E22A-40FB-9755-3465AE4270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7B0C-115A-4498-AF3D-31539D6534C4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DE515-9935-4400-83E2-034BA4B73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FBD1-1D45-4D61-9DBD-4E0BFF1BC805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AF7A-068C-4EC2-9375-6ADC85071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4CF5-5D24-4071-8065-4FD6D5E4F077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A8AE-43AF-4CE3-9402-8C92A7C646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/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6AA18-AC6D-48C1-8B58-C83B9F61AD68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53E85-51EB-45EC-A01D-EF67C4E7F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5105400"/>
            <a:ext cx="11293475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EC513-28AF-4146-AE10-4507960C1F0A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9E522-AE6B-4EDB-BDA2-6CA36876F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3475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2063" y="365125"/>
            <a:ext cx="969168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2063" y="1828800"/>
            <a:ext cx="85947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8176" y="998537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b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C67F7F-225B-4654-B7D4-307AB033C175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976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3475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36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77359E-F617-4F3B-8692-65B3B12B42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6" r:id="rId2"/>
    <p:sldLayoutId id="2147483948" r:id="rId3"/>
    <p:sldLayoutId id="2147483945" r:id="rId4"/>
    <p:sldLayoutId id="2147483944" r:id="rId5"/>
    <p:sldLayoutId id="2147483943" r:id="rId6"/>
    <p:sldLayoutId id="2147483942" r:id="rId7"/>
    <p:sldLayoutId id="2147483941" r:id="rId8"/>
    <p:sldLayoutId id="2147483949" r:id="rId9"/>
    <p:sldLayoutId id="2147483940" r:id="rId10"/>
    <p:sldLayoutId id="2147483939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 spc="-5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 pitchFamily="18" charset="0"/>
        </a:defRPr>
      </a:lvl9pPr>
    </p:titleStyle>
    <p:bodyStyle>
      <a:lvl1pPr marL="182563" indent="-182563" algn="l" rtl="0" fontAlgn="base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charset="0"/>
        <a:buChar char="•"/>
        <a:defRPr kern="1200" spc="1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730250" indent="-182563" algn="l" rtl="0" fontAlgn="base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3pPr>
      <a:lvl4pPr marL="1004888" indent="-182563" algn="l" rtl="0" fontAlgn="base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4pPr>
      <a:lvl5pPr marL="1279525" indent="-182563" algn="l" rtl="0" fontAlgn="base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crdownload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image" Target="../media/image2.jpeg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18" Type="http://schemas.openxmlformats.org/officeDocument/2006/relationships/slide" Target="slide31.xml"/><Relationship Id="rId26" Type="http://schemas.openxmlformats.org/officeDocument/2006/relationships/slide" Target="slide70.xml"/><Relationship Id="rId3" Type="http://schemas.openxmlformats.org/officeDocument/2006/relationships/slide" Target="slide3.xml"/><Relationship Id="rId21" Type="http://schemas.openxmlformats.org/officeDocument/2006/relationships/slide" Target="slide38.xml"/><Relationship Id="rId7" Type="http://schemas.openxmlformats.org/officeDocument/2006/relationships/slide" Target="slide8.xml"/><Relationship Id="rId12" Type="http://schemas.openxmlformats.org/officeDocument/2006/relationships/slide" Target="slide16.xml"/><Relationship Id="rId17" Type="http://schemas.openxmlformats.org/officeDocument/2006/relationships/slide" Target="slide28.xml"/><Relationship Id="rId25" Type="http://schemas.openxmlformats.org/officeDocument/2006/relationships/slide" Target="slide69.xml"/><Relationship Id="rId2" Type="http://schemas.openxmlformats.org/officeDocument/2006/relationships/image" Target="../media/image2.jpeg"/><Relationship Id="rId16" Type="http://schemas.openxmlformats.org/officeDocument/2006/relationships/slide" Target="slide26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24" Type="http://schemas.openxmlformats.org/officeDocument/2006/relationships/slide" Target="slide68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61.xml"/><Relationship Id="rId10" Type="http://schemas.openxmlformats.org/officeDocument/2006/relationships/slide" Target="slide12.xml"/><Relationship Id="rId19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11.xml"/><Relationship Id="rId14" Type="http://schemas.openxmlformats.org/officeDocument/2006/relationships/slide" Target="slide18.xml"/><Relationship Id="rId22" Type="http://schemas.openxmlformats.org/officeDocument/2006/relationships/slide" Target="slide39.xml"/><Relationship Id="rId27" Type="http://schemas.openxmlformats.org/officeDocument/2006/relationships/slide" Target="slide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50.xml"/><Relationship Id="rId7" Type="http://schemas.openxmlformats.org/officeDocument/2006/relationships/slide" Target="slide5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53.xml"/><Relationship Id="rId4" Type="http://schemas.openxmlformats.org/officeDocument/2006/relationships/slide" Target="slide46.xml"/><Relationship Id="rId9" Type="http://schemas.openxmlformats.org/officeDocument/2006/relationships/slide" Target="slide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" Target="slide7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crdownload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1.xml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crdownload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crdownload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crdownload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crdownload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kushva.midural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slide" Target="slide73.xml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" Type="http://schemas.openxmlformats.org/officeDocument/2006/relationships/image" Target="../media/image2.jpeg"/><Relationship Id="rId16" Type="http://schemas.openxmlformats.org/officeDocument/2006/relationships/diagramLayout" Target="../diagrams/layou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5" Type="http://schemas.openxmlformats.org/officeDocument/2006/relationships/diagramData" Target="../diagrams/data5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diagramData" Target="../diagrams/data3.xml"/><Relationship Id="rId9" Type="http://schemas.openxmlformats.org/officeDocument/2006/relationships/image" Target="../media/image15.png"/><Relationship Id="rId14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6.xml"/><Relationship Id="rId12" Type="http://schemas.openxmlformats.org/officeDocument/2006/relationships/diagramLayout" Target="../diagrams/layout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diagramData" Target="../diagrams/data7.xml"/><Relationship Id="rId5" Type="http://schemas.openxmlformats.org/officeDocument/2006/relationships/diagramLayout" Target="../diagrams/layout6.xml"/><Relationship Id="rId15" Type="http://schemas.microsoft.com/office/2007/relationships/diagramDrawing" Target="../diagrams/drawing7.xml"/><Relationship Id="rId10" Type="http://schemas.openxmlformats.org/officeDocument/2006/relationships/image" Target="../media/image18.jpeg"/><Relationship Id="rId4" Type="http://schemas.openxmlformats.org/officeDocument/2006/relationships/diagramData" Target="../diagrams/data6.xml"/><Relationship Id="rId9" Type="http://schemas.openxmlformats.org/officeDocument/2006/relationships/image" Target="../media/image17.jpeg"/><Relationship Id="rId14" Type="http://schemas.openxmlformats.org/officeDocument/2006/relationships/diagramColors" Target="../diagrams/colors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1504" y="117446"/>
            <a:ext cx="746291" cy="117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D59828-7FBD-473A-A286-CA8F90CE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6" y="1635852"/>
            <a:ext cx="10920660" cy="522214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Кушвинского городского округа </a:t>
            </a:r>
            <a:b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и плановый период </a:t>
            </a:r>
            <a:b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и 2024 годов»</a:t>
            </a:r>
            <a:b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Думы </a:t>
            </a:r>
            <a:br>
              <a:rPr lang="ru-RU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Кушвинского городского округа</a:t>
            </a:r>
            <a:br>
              <a:rPr lang="ru-RU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23 декабря 2021 года № 24</a:t>
            </a:r>
            <a:br>
              <a:rPr lang="ru-RU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7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чельная поездка в город СССС- Кушву.">
            <a:extLst>
              <a:ext uri="{FF2B5EF4-FFF2-40B4-BE49-F238E27FC236}">
                <a16:creationId xmlns:a16="http://schemas.microsoft.com/office/drawing/2014/main" id="{68293A2D-A767-4B53-98F5-91B41AC6C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0"/>
          <a:stretch/>
        </p:blipFill>
        <p:spPr bwMode="auto">
          <a:xfrm>
            <a:off x="6556642" y="4611745"/>
            <a:ext cx="4031597" cy="2133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350773-3FEC-4692-8774-16915FDB4DBF}"/>
              </a:ext>
            </a:extLst>
          </p:cNvPr>
          <p:cNvSpPr/>
          <p:nvPr/>
        </p:nvSpPr>
        <p:spPr>
          <a:xfrm>
            <a:off x="1034367" y="1101889"/>
            <a:ext cx="51360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Monotype Corsiva" panose="03010101010201010101" pitchFamily="66" charset="0"/>
              </a:rPr>
              <a:t>	Город Кушва был основан в </a:t>
            </a:r>
            <a:r>
              <a:rPr lang="ru-RU" b="1" dirty="0">
                <a:solidFill>
                  <a:srgbClr val="252525"/>
                </a:solidFill>
                <a:latin typeface="Monotype Corsiva" panose="03010101010201010101" pitchFamily="66" charset="0"/>
              </a:rPr>
              <a:t>1735 году </a:t>
            </a:r>
            <a:r>
              <a:rPr lang="ru-RU" dirty="0">
                <a:solidFill>
                  <a:srgbClr val="252525"/>
                </a:solidFill>
                <a:latin typeface="Monotype Corsiva" panose="03010101010201010101" pitchFamily="66" charset="0"/>
              </a:rPr>
              <a:t>и расположен на восточном склоне Уральского горного хребта. 	</a:t>
            </a:r>
            <a:r>
              <a:rPr lang="ru-RU" dirty="0">
                <a:latin typeface="Monotype Corsiva" panose="03010101010201010101" pitchFamily="66" charset="0"/>
              </a:rPr>
              <a:t>В настоящее время занимаемая площадь с закрепленными в административных границах территориями составляет </a:t>
            </a:r>
            <a:r>
              <a:rPr lang="ru-RU" b="1" dirty="0">
                <a:latin typeface="Monotype Corsiva" panose="03010101010201010101" pitchFamily="66" charset="0"/>
              </a:rPr>
              <a:t>2 168,8 кв. км</a:t>
            </a:r>
            <a:r>
              <a:rPr lang="ru-RU" dirty="0">
                <a:latin typeface="Monotype Corsiva" panose="03010101010201010101" pitchFamily="66" charset="0"/>
              </a:rPr>
              <a:t>., численность населения на 01.01.2022 года 35 840 человек, в том числе: городское -26 251, сельское – 9 589 . </a:t>
            </a:r>
            <a:endParaRPr lang="ru-RU" dirty="0">
              <a:solidFill>
                <a:srgbClr val="252525"/>
              </a:solidFill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</a:rPr>
              <a:t>	</a:t>
            </a:r>
            <a:r>
              <a:rPr lang="ru-RU" b="1" dirty="0">
                <a:latin typeface="Monotype Corsiva" panose="03010101010201010101" pitchFamily="66" charset="0"/>
              </a:rPr>
              <a:t>В состав территории городского округа входят </a:t>
            </a:r>
            <a:r>
              <a:rPr lang="ru-RU" dirty="0">
                <a:latin typeface="Monotype Corsiva" panose="03010101010201010101" pitchFamily="66" charset="0"/>
              </a:rPr>
              <a:t>город Кушва, а также в соответствии с генеральным планом городского округа территории, предназначенные для развития его социальной, транспортной и иной инфраструктуры, включая территории поселков и других сельских населенных пунктов, не являющихся муниципальными образованиями: поселок Баранчинский, деревня Боровая, деревня Кедровка, деревня Молочная, деревня Мостовая, поселок Азиатская, поселок </a:t>
            </a:r>
            <a:r>
              <a:rPr lang="ru-RU" dirty="0" err="1">
                <a:latin typeface="Monotype Corsiva" panose="03010101010201010101" pitchFamily="66" charset="0"/>
              </a:rPr>
              <a:t>Валуевский</a:t>
            </a:r>
            <a:r>
              <a:rPr lang="ru-RU" dirty="0">
                <a:latin typeface="Monotype Corsiva" panose="03010101010201010101" pitchFamily="66" charset="0"/>
              </a:rPr>
              <a:t>, поселок Верхняя Баранча, поселок </a:t>
            </a:r>
            <a:r>
              <a:rPr lang="ru-RU" dirty="0" err="1">
                <a:latin typeface="Monotype Corsiva" panose="03010101010201010101" pitchFamily="66" charset="0"/>
              </a:rPr>
              <a:t>Орулиха</a:t>
            </a:r>
            <a:r>
              <a:rPr lang="ru-RU" dirty="0">
                <a:latin typeface="Monotype Corsiva" panose="03010101010201010101" pitchFamily="66" charset="0"/>
              </a:rPr>
              <a:t>, поселок </a:t>
            </a:r>
            <a:r>
              <a:rPr lang="ru-RU" dirty="0" err="1">
                <a:latin typeface="Monotype Corsiva" panose="03010101010201010101" pitchFamily="66" charset="0"/>
              </a:rPr>
              <a:t>Софьянка</a:t>
            </a:r>
            <a:r>
              <a:rPr lang="ru-RU" dirty="0">
                <a:latin typeface="Monotype Corsiva" panose="03010101010201010101" pitchFamily="66" charset="0"/>
              </a:rPr>
              <a:t>, поселок Хребет-Уральский, поселок Чекмень.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0F7741D-C51B-4525-A6EC-229FB0A5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7513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о Кушвинском городском округе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40333-19CA-4744-B28D-E4897FF5F052}"/>
              </a:ext>
            </a:extLst>
          </p:cNvPr>
          <p:cNvSpPr txBox="1"/>
          <p:nvPr/>
        </p:nvSpPr>
        <p:spPr>
          <a:xfrm>
            <a:off x="6235437" y="1045986"/>
            <a:ext cx="135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73FC7A-4D6D-4075-A08A-3D962BFC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44" y="1462356"/>
            <a:ext cx="66675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C5E630-EE15-4A06-9DF3-B6DBD5475CCD}"/>
              </a:ext>
            </a:extLst>
          </p:cNvPr>
          <p:cNvSpPr txBox="1"/>
          <p:nvPr/>
        </p:nvSpPr>
        <p:spPr>
          <a:xfrm>
            <a:off x="7771587" y="1079729"/>
            <a:ext cx="135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A1D653-59C1-4C4E-AE30-7D8145E9B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9" t="5109" r="70219" b="55389"/>
          <a:stretch/>
        </p:blipFill>
        <p:spPr>
          <a:xfrm>
            <a:off x="8941446" y="1101889"/>
            <a:ext cx="2305532" cy="270901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FF7787C-1979-41D4-A44B-8186C956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587" y="1484276"/>
            <a:ext cx="1443289" cy="9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BF8D1F-F33D-4A46-90AB-545E9E30AAB8}"/>
              </a:ext>
            </a:extLst>
          </p:cNvPr>
          <p:cNvSpPr/>
          <p:nvPr/>
        </p:nvSpPr>
        <p:spPr>
          <a:xfrm>
            <a:off x="7119998" y="3688415"/>
            <a:ext cx="3329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Кушвинского городского округа</a:t>
            </a:r>
          </a:p>
          <a:p>
            <a:pPr algn="ctr"/>
            <a:r>
              <a:rPr lang="ru-RU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https://kushva.midural.ru/</a:t>
            </a:r>
          </a:p>
        </p:txBody>
      </p:sp>
    </p:spTree>
    <p:extLst>
      <p:ext uri="{BB962C8B-B14F-4D97-AF65-F5344CB8AC3E}">
        <p14:creationId xmlns:p14="http://schemas.microsoft.com/office/powerpoint/2010/main" val="29658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0F7741D-C51B-4525-A6EC-229FB0A5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9604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учреждения, финансируемые из бюджета Кушвинского городского округа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B8945C8-EC90-4D1D-B1A5-65DBB8C6B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801914"/>
              </p:ext>
            </p:extLst>
          </p:nvPr>
        </p:nvGraphicFramePr>
        <p:xfrm>
          <a:off x="2679463" y="3618063"/>
          <a:ext cx="8128000" cy="323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37467742-9DF0-40BE-B26D-90D4107266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0976321"/>
              </p:ext>
            </p:extLst>
          </p:nvPr>
        </p:nvGraphicFramePr>
        <p:xfrm>
          <a:off x="2346121" y="1073150"/>
          <a:ext cx="9615691" cy="299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F524BC27-2698-4A50-8DEA-B655F3DE2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54197"/>
              </p:ext>
            </p:extLst>
          </p:nvPr>
        </p:nvGraphicFramePr>
        <p:xfrm>
          <a:off x="98162" y="931178"/>
          <a:ext cx="3634939" cy="3741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109651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6EDE99-C2C0-4660-85D4-3C1B3C5090CC}"/>
              </a:ext>
            </a:extLst>
          </p:cNvPr>
          <p:cNvSpPr/>
          <p:nvPr/>
        </p:nvSpPr>
        <p:spPr>
          <a:xfrm>
            <a:off x="410710" y="1456521"/>
            <a:ext cx="101761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</a:rPr>
              <a:t>	</a:t>
            </a:r>
            <a:r>
              <a:rPr lang="ru-RU" sz="1500" i="1" dirty="0">
                <a:latin typeface="Times New Roman" panose="02020603050405020304" pitchFamily="18" charset="0"/>
              </a:rPr>
              <a:t>Основные направления бюджетной и налоговой политики Кушвинского городского округа определяют приоритеты бюджетной и налоговой политики в среднесрочной перспективе и подходы, используемые при составлении проекта бюджета Кушвинского городского округа на 2022 год и плановый период 2023 и 2024 годов.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	</a:t>
            </a:r>
            <a:r>
              <a:rPr lang="ru-RU" sz="1500" b="1" i="1" dirty="0">
                <a:latin typeface="Times New Roman" panose="02020603050405020304" pitchFamily="18" charset="0"/>
              </a:rPr>
              <a:t>Основными направлениями налоговой политики Кушвинского городского округа на 2022 – 2024 годы являются</a:t>
            </a:r>
            <a:r>
              <a:rPr lang="ru-RU" sz="1500" i="1" dirty="0">
                <a:latin typeface="Times New Roman" panose="02020603050405020304" pitchFamily="18" charset="0"/>
              </a:rPr>
              <a:t>: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	1) сохранение и развитие налогового потенциала, содействие достижению приоритетов социально-экономического развития, повышению уровня конкурентоспособности и инвестиционной привлекательности городского округа, росту деловой активности хозяйствующих субъектов;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	2) продолжение реализации эффективной и сбалансированной налоговой политики;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	3) повышение результативности налоговых расходов, включая осуществление мероприятий по оценке объемов и оценке эффективности налоговых расходов.</a:t>
            </a:r>
          </a:p>
          <a:p>
            <a:r>
              <a:rPr lang="ru-RU" sz="1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Бюджетная политика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Кушвинского городского округа будет ориентирована на достижение национальных целей развития Российской Федерации, установленных в Указах Президента Российской Федерации от 7 мая 2018 года № 204 «О национальных целях и стратегических задачах развития Российской Федерации на период до 2024 года» и от 21 июля 2020 года № 474 «О национальных целях развития Российской Федерации на период до 2030 года» и на ключевые направления развития экономики и социальной сферы Кушвинского городского округа.</a:t>
            </a:r>
          </a:p>
          <a:p>
            <a:pPr indent="342900" algn="just">
              <a:spcAft>
                <a:spcPts val="0"/>
              </a:spcAft>
            </a:pP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Бюджетная и налоговая политика Кушвинского городского округа на предстоящий период будет ориентирована на повышение качества жизни населения городского округа.</a:t>
            </a:r>
          </a:p>
          <a:p>
            <a:pPr indent="450215" algn="just">
              <a:spcAft>
                <a:spcPts val="0"/>
              </a:spcAft>
            </a:pP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приоритеты деятельности на ближайшие годы – планомерное и эффективное развитие городского округа по важнейшим направлениям экономики и социальной сферы. </a:t>
            </a: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направления бюджетной и налоговой политики сохраняют преемственность в отношении определенных ранее приоритетов и скорректированы с учетом текущей экономической ситуации, обеспечения эффективного реагирования на имеющиеся вызовы и необходимости реализации первоочередных задач.</a:t>
            </a:r>
            <a:endParaRPr lang="ru-RU" sz="15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26C2D64-DFCA-4B77-9591-8A094A82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36054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Кушвинского городского округа на 2022 год и плановый период 2023 и 2024 годов.</a:t>
            </a:r>
          </a:p>
        </p:txBody>
      </p:sp>
      <p:graphicFrame>
        <p:nvGraphicFramePr>
          <p:cNvPr id="3" name="Объект 2" descr="Об утверждении основных направлений бюджетной и налоговой политики Кушвинского городского округа на 2022 год и плановый период 2023 и 2024 годов">
            <a:extLst>
              <a:ext uri="{FF2B5EF4-FFF2-40B4-BE49-F238E27FC236}">
                <a16:creationId xmlns:a16="http://schemas.microsoft.com/office/drawing/2014/main" id="{3FD44C94-EC0D-4371-87F3-ED0D832C53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476855"/>
              </p:ext>
            </p:extLst>
          </p:nvPr>
        </p:nvGraphicFramePr>
        <p:xfrm>
          <a:off x="10586905" y="1234870"/>
          <a:ext cx="627617" cy="78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Document" showAsIcon="1" r:id="rId4" imgW="914400" imgH="771660" progId="Word.Document.8">
                  <p:embed/>
                </p:oleObj>
              </mc:Choice>
              <mc:Fallback>
                <p:oleObj name="Document" showAsIcon="1" r:id="rId4" imgW="914400" imgH="77166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86905" y="1234870"/>
                        <a:ext cx="627617" cy="786877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012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136054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прогноза социально -экономического развития  </a:t>
            </a:r>
            <a:b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Кушвинского городского округа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B52681B-828F-44E2-A981-D57EA9660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363070"/>
              </p:ext>
            </p:extLst>
          </p:nvPr>
        </p:nvGraphicFramePr>
        <p:xfrm>
          <a:off x="74428" y="1561881"/>
          <a:ext cx="11198820" cy="5228302"/>
        </p:xfrm>
        <a:graphic>
          <a:graphicData uri="http://schemas.openxmlformats.org/drawingml/2006/table">
            <a:tbl>
              <a:tblPr firstRow="1">
                <a:tableStyleId>{74C1A8A3-306A-4EB7-A6B1-4F7E0EB9C5D6}</a:tableStyleId>
              </a:tblPr>
              <a:tblGrid>
                <a:gridCol w="312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7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3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93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16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341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Наименование показателя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единица измерения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2020 год (отчет)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2021 год (оценка)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2022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2023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2024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1. Оборот организаций (по полному кругу) - всего, в том числе по видам экономической деятельности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11 550,50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12 186,0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12 673,5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12 698,0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13 180,5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13 269,5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13 734,0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13 880,0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     Добыча полезных ископаемых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753,3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828,6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870,0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874,2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913,5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927,0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968,5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986,5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     Обрабатывающие производства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6 331,3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6 363,0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6 554,0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6 586,0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6 816,5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6 869,5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7 089,5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7 165,0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8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     Обеспечение электрической энергией, газом и паром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214,3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223,0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229,7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232,0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236,6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241,3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243,7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251,0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7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2. Инвестиции в основной капитал за счет всех источников финансирования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1 664,1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1 730,7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1 800,0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1 803,5</a:t>
                      </a:r>
                      <a:endParaRPr lang="ru-RU" sz="10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1 872,0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1 881,0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1 950,7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1 969,5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3. Оборот розничной торговли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2 850,0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2 878,5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2 892,9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2 907,3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2 907,4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2 936,4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2 921,9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2 965,7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4. Оборот общественного питания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10,63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10,64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10,66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10,65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10,66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10,73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8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5. Объем платных услуг населению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241,1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248,3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253,3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260,0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260,0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270,0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270,0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280,0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95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6. Обеспеченность площадью торговых объектов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кв. м/на 1 000 жителей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1 077,5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1 082,9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1 085,0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1 088,3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 1 088,0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1 093,7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1 090,5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1 099,2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7. Прибыль прибыльных организаций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601,6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571,0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582,5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588,0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600,6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608,6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621,0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639,0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/>
                        <a:t>8. Фонд начисленной заработной платы  работников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3 252,1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3 463,5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3 637,0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3 668,0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3 855,5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3 914,0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4 087,0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4 176,5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3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процентов к предыдущему году 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103,4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106,5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105,9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106,0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106,7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106,0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106,7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66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36054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прогноза социально -экономического развития  </a:t>
            </a:r>
            <a:b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Кушвинского городского округа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EF993C3-931B-4B85-B538-88032F255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214359"/>
              </p:ext>
            </p:extLst>
          </p:nvPr>
        </p:nvGraphicFramePr>
        <p:xfrm>
          <a:off x="230188" y="1629897"/>
          <a:ext cx="10965897" cy="4731829"/>
        </p:xfrm>
        <a:graphic>
          <a:graphicData uri="http://schemas.openxmlformats.org/drawingml/2006/table">
            <a:tbl>
              <a:tblPr firstRow="1">
                <a:tableStyleId>{74C1A8A3-306A-4EB7-A6B1-4F7E0EB9C5D6}</a:tableStyleId>
              </a:tblPr>
              <a:tblGrid>
                <a:gridCol w="298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3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00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6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41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09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Наименование показателя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единица измерения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2020 год (отчет)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2021 год (оценка)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2022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2023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2024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9. Число субъектов малого и среднего </a:t>
                      </a:r>
                      <a:r>
                        <a:rPr kumimoji="0" lang="ru-RU" sz="1000" u="none" strike="noStrike" kern="1200" dirty="0"/>
                        <a:t>предпринимательства</a:t>
                      </a:r>
                      <a:r>
                        <a:rPr lang="ru-RU" sz="1000" u="none" strike="noStrike" dirty="0"/>
                        <a:t>, всего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единиц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883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886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888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889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891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10. Численность постоянного населения муниципального образования (на начало года)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37 008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36 500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36 106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36 126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35 696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35 736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35 301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35 356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9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в том числе: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     городское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27 241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26 787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26 502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26 516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26 200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26 230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25 911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25 950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11. Среднегодовая численность постоянного населения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36 754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36 303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35 901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35 499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35 546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35 109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35 169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5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12. Численность населения в трудоспособном возрасте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17 774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17 518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17 273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17 307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17 030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16 790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16 895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13. Среднесписочная численность работников (без внешних совместителей) по полному кругу организаций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7 632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14. Уровень официально зарегистрированной безработицы (в % к экономически активному населению) на конец периода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процентов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5,30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2,10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15. Естественное движение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15.1. число родившихся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2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15.2. число умерших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" marR="4802" marT="480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09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36054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прогноза социально -экономического развития  </a:t>
            </a:r>
            <a:b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Кушвинского городского округа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A54D934-F575-4035-864C-A4A881311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135965"/>
              </p:ext>
            </p:extLst>
          </p:nvPr>
        </p:nvGraphicFramePr>
        <p:xfrm>
          <a:off x="169705" y="1651942"/>
          <a:ext cx="11015744" cy="4884632"/>
        </p:xfrm>
        <a:graphic>
          <a:graphicData uri="http://schemas.openxmlformats.org/drawingml/2006/table">
            <a:tbl>
              <a:tblPr firstRow="1">
                <a:tableStyleId>{74C1A8A3-306A-4EB7-A6B1-4F7E0EB9C5D6}</a:tableStyleId>
              </a:tblPr>
              <a:tblGrid>
                <a:gridCol w="299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1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2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38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74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555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Наименование показателя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единица измерения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2018 год (отчет)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2019 год (оценка)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2020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2021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2022 год (прогноз) 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вариант </a:t>
                      </a:r>
                      <a:endParaRPr lang="ru-RU" sz="10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3" marR="4813" marT="48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16. Ввод в эксплуатацию жилых домов, всего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кв. метров 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5 480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6 263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4 500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5 218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5 500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9 025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4 000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6 255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в том числе: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 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     индивидуальные жилые дома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кв. метров 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2 431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4 599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2 200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2 200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4 500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4 500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4 000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4 000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3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/>
                        <a:t>17. Денежные доходы населения, всего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6 266,33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6 638,50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6 979,00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7 010,00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7 364,00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7 422,50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7 767,5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7 857,00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в процентах к предыдущему году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103,80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105,9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105,10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105,6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105,9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105,9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из них: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 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6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      социальные выплаты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2 870,23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3 031,00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3 198,00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3 198,0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3 364,50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3 364,50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3 536,50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3 536,50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2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      доходы от предпринимательской деятельности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млн. руб. 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144,00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18. Среднемесячная заработная плата одного работника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рублей 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35 889,80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38 223,00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40 135,00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40 480,00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42 545,00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43 195,00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45 100,00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46 090,00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2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19. Среднедушевые денежные доходы населения в месяц  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руб./чел. 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14 208,00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15 239,00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16 200,0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16 258,00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17 287,00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17 401,00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18 437,00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18 617,00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4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20. Удельный вес населения с денежными доходами ниже величины прожиточного минимума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процентов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8,60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8,40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8,10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8,20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8,00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7,90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7,80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921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91208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  <a:b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Кушвинского городского округа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114EA6DB-DEC5-4E34-98EE-048FBB6BC3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765377"/>
              </p:ext>
            </p:extLst>
          </p:nvPr>
        </p:nvGraphicFramePr>
        <p:xfrm>
          <a:off x="169707" y="1382234"/>
          <a:ext cx="11103539" cy="5230898"/>
        </p:xfrm>
        <a:graphic>
          <a:graphicData uri="http://schemas.openxmlformats.org/drawingml/2006/table">
            <a:tbl>
              <a:tblPr firstRow="1" firstCol="1" bandRow="1"/>
              <a:tblGrid>
                <a:gridCol w="3512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552">
                  <a:extLst>
                    <a:ext uri="{9D8B030D-6E8A-4147-A177-3AD203B41FA5}">
                      <a16:colId xmlns:a16="http://schemas.microsoft.com/office/drawing/2014/main" val="3596099313"/>
                    </a:ext>
                  </a:extLst>
                </a:gridCol>
                <a:gridCol w="1563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5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06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 w="12700" cap="flat" cmpd="sng" algn="ctr">
                      <a:solidFill>
                        <a:srgbClr val="7F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(ожидаемое)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1 732,1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8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2 324,5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1 758,4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1 490,3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1 519,2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7F8FA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2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444,6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719,3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704,9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611,5 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674,8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2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1 287,5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1 605,2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1 053,5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878,8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844,4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1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1 870,4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2 356,8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1 796,5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1 517,2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1 547,5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за счет собственных средств</a:t>
                      </a:r>
                      <a:endParaRPr lang="ru-RU" sz="16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2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за счет целевых безвозмездных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поступлений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/ Профицит (+)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- 138,3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-32,3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-38,1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-26,9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-28,2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6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Верхний предел муниципального долга Кушвинского городского округа</a:t>
                      </a:r>
                      <a:endParaRPr lang="ru-RU" sz="16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- 239,2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154,0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132,2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7F8FA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108A4F2-0D8F-43D2-B6F5-BCF75BEA6325}"/>
              </a:ext>
            </a:extLst>
          </p:cNvPr>
          <p:cNvSpPr txBox="1"/>
          <p:nvPr/>
        </p:nvSpPr>
        <p:spPr>
          <a:xfrm>
            <a:off x="9428954" y="1073150"/>
            <a:ext cx="172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772085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112713"/>
            <a:ext cx="10384220" cy="113724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Кушвинского городского округа в сравнении с другими городскими округами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EAF11B7-3C3B-4260-81C1-4D4C267434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898777"/>
              </p:ext>
            </p:extLst>
          </p:nvPr>
        </p:nvGraphicFramePr>
        <p:xfrm>
          <a:off x="-150725" y="1728317"/>
          <a:ext cx="6668971" cy="361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592EF1E-E504-4034-AB52-676D3854E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698533"/>
              </p:ext>
            </p:extLst>
          </p:nvPr>
        </p:nvGraphicFramePr>
        <p:xfrm>
          <a:off x="5436158" y="2612571"/>
          <a:ext cx="5898383" cy="4215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EA0CC36F-C03B-462F-8CA6-B7BFABCA6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032819"/>
              </p:ext>
            </p:extLst>
          </p:nvPr>
        </p:nvGraphicFramePr>
        <p:xfrm>
          <a:off x="350576" y="5881189"/>
          <a:ext cx="4241520" cy="74168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413840">
                  <a:extLst>
                    <a:ext uri="{9D8B030D-6E8A-4147-A177-3AD203B41FA5}">
                      <a16:colId xmlns:a16="http://schemas.microsoft.com/office/drawing/2014/main" val="3457087209"/>
                    </a:ext>
                  </a:extLst>
                </a:gridCol>
                <a:gridCol w="1413840">
                  <a:extLst>
                    <a:ext uri="{9D8B030D-6E8A-4147-A177-3AD203B41FA5}">
                      <a16:colId xmlns:a16="http://schemas.microsoft.com/office/drawing/2014/main" val="2843015106"/>
                    </a:ext>
                  </a:extLst>
                </a:gridCol>
                <a:gridCol w="1413840">
                  <a:extLst>
                    <a:ext uri="{9D8B030D-6E8A-4147-A177-3AD203B41FA5}">
                      <a16:colId xmlns:a16="http://schemas.microsoft.com/office/drawing/2014/main" val="3589431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Кушвинский 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Красноуральск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Верхняя 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6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37 008 человек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22 972 человека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8 862 человека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90620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17110B2-A4DA-4F39-8E25-3CCAD62F702E}"/>
              </a:ext>
            </a:extLst>
          </p:cNvPr>
          <p:cNvSpPr txBox="1"/>
          <p:nvPr/>
        </p:nvSpPr>
        <p:spPr>
          <a:xfrm>
            <a:off x="169706" y="5345723"/>
            <a:ext cx="4603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 городского округа на 2020 год (отчет)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9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736" y="112713"/>
            <a:ext cx="9546671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Кушвинского городского округа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48D2DA3E-AF1A-46DC-A94C-FC2EC5617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758166"/>
              </p:ext>
            </p:extLst>
          </p:nvPr>
        </p:nvGraphicFramePr>
        <p:xfrm>
          <a:off x="382588" y="822121"/>
          <a:ext cx="10918825" cy="5985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415B4D69-0DD8-4B35-AFF9-B3155E2388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981809"/>
              </p:ext>
            </p:extLst>
          </p:nvPr>
        </p:nvGraphicFramePr>
        <p:xfrm>
          <a:off x="599649" y="1528354"/>
          <a:ext cx="1032174" cy="870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Worksheet" showAsIcon="1" r:id="rId5" imgW="914400" imgH="771660" progId="Excel.Sheet.8">
                  <p:embed/>
                </p:oleObj>
              </mc:Choice>
              <mc:Fallback>
                <p:oleObj name="Worksheet" showAsIcon="1" r:id="rId5" imgW="914400" imgH="77166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649" y="1528354"/>
                        <a:ext cx="1032174" cy="870897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6742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736" y="112713"/>
            <a:ext cx="9546671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Кушвинского городского округа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28A11-33A7-41BB-9ECC-E1A58111D035}"/>
              </a:ext>
            </a:extLst>
          </p:cNvPr>
          <p:cNvSpPr txBox="1"/>
          <p:nvPr/>
        </p:nvSpPr>
        <p:spPr>
          <a:xfrm>
            <a:off x="169706" y="1073150"/>
            <a:ext cx="110883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Доходная часть бюджета Кушвинского городского округа формируется в соответствии с бюджетным законодательством Российской Федерации, законодательством о налогах и сборах и законодательством об иных обязательных платежах.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состав доходов бюджета Кушвинского городского округа входят налоговые доходы, неналоговые доходы и безвозмездные поступления.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Налоговые доходы бюджета Кушвинского городского округа формируются в соответствии со статьей 61.2 Бюджетного кодекса Российской Федерации; неналоговые доходы – на основании статьи 62 и в соответствии со статьями 41, 42 и 46 Бюджетного кодекса Российской Федерации.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Рост налоговых доходов бюджета в 2022 году к ожидаемому исполнению 2021 года обусловлен прогнозируемым увеличением поступлений от налога на доходы физических лиц, в связи с установлением дополнительного норматива отчислений в бюджет Кушвинского городского округа от налога на доходы физических лиц, заменяющего дотации из областного бюджета на выравнивание бюджетной обеспеченности городских округов на 2022 год – 53,0% (в 2021 году дополнительный норматив отчислений в бюджет Кушвинского городского округа от налога на доходы физических лиц, заменяющий дотации из областного бюджета на выравнивание бюджетной обеспеченности городских округов составлял 43%).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В бюджет Кушвинского городского округа будет зачисляться налог на доходы физических лиц (за исключением налога на доходы физических лиц в части суммы налога, превышающей 650 тысяч рублей, относящейся к части налоговой базы, превышающей 5 миллионов рублей) в 2022 году – 69%, в 2023 году - 67% и в 2024 году - 69%; налог на доходы физических лиц в части суммы налога, превышающей 650 тысяч рублей, относящейся к части налоговой базы, превышающей 5 миллионов рублей, будет зачисляться в 2022 году – 59,98%, в 2023 году – 58,24% и в 2024 году – 59,98%.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Снижение поступлений по неналоговым доходам в 2022 году и плановом периоде обусловлено уменьшением прогнозируемых поступлений доходов от платы за негативное воздействие на окружающую среду.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5C3FCC-FA30-4A39-A093-463A03C3E489}"/>
              </a:ext>
            </a:extLst>
          </p:cNvPr>
          <p:cNvSpPr/>
          <p:nvPr/>
        </p:nvSpPr>
        <p:spPr>
          <a:xfrm>
            <a:off x="1184690" y="592931"/>
            <a:ext cx="982261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Вступительное слово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       3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Что такое бюджет?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       4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Источники финансирования дефицита бюджета	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       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Бюджетный процесс в Кушвинском городском округе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       8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Участники бюджетного процесса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       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Основные сведения о Кушвинском городском округе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										      10	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Муниципальные учреждения, финансируемые из бюджета Кушвинского городского округа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11   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Основные направления бюджетной и налоговой политики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12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  <a:hlinkClick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Основные показатели прогноза социально - экономического развития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      13	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Основные параметры бюджета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      16	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Основные параметры бюджета Кушвинского городского округа в сравнении с другими городскими округами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17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Доходы бюджета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      18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Налоговые доходы бюджета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  										      20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Неналоговые доходы бюджета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      26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Безвозмездные поступления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      28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Сведения о налоговых льготах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      31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Распределение расходов бюджета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      32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Национальные проекты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									                           35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Программные и непрограммные направления расходов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					      38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Перечень муниципальных программ, подлежащих реализации в 2022-2024 годах	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   39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Расходы бюджета с учетом целевых групп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      61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Непрограммные направления расходов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      68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Муниципальный долг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      69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Дополнительная информация для граждан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      70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Контактная информация для граждан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      71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Глоссарий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													      72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82DC30-03D9-4886-BA92-1D9D1EB0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4904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736" y="112713"/>
            <a:ext cx="9546671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бюджета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9F45884-3DF2-4FE8-9DFC-0F098D810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9203"/>
              </p:ext>
            </p:extLst>
          </p:nvPr>
        </p:nvGraphicFramePr>
        <p:xfrm>
          <a:off x="0" y="688975"/>
          <a:ext cx="11861441" cy="616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08045E-BE09-4E78-AC53-477C27959F19}"/>
              </a:ext>
            </a:extLst>
          </p:cNvPr>
          <p:cNvSpPr txBox="1"/>
          <p:nvPr/>
        </p:nvSpPr>
        <p:spPr>
          <a:xfrm>
            <a:off x="9856382" y="688975"/>
            <a:ext cx="1318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4584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736" y="112713"/>
            <a:ext cx="9546671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6">
            <a:extLst>
              <a:ext uri="{FF2B5EF4-FFF2-40B4-BE49-F238E27FC236}">
                <a16:creationId xmlns:a16="http://schemas.microsoft.com/office/drawing/2014/main" id="{CFE8DB8F-043C-481D-AA3A-747BF4A6D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738982"/>
              </p:ext>
            </p:extLst>
          </p:nvPr>
        </p:nvGraphicFramePr>
        <p:xfrm>
          <a:off x="230188" y="1002535"/>
          <a:ext cx="10977743" cy="490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862418-D6F8-4C0F-AD5B-5B144912F9E2}"/>
              </a:ext>
            </a:extLst>
          </p:cNvPr>
          <p:cNvSpPr txBox="1"/>
          <p:nvPr/>
        </p:nvSpPr>
        <p:spPr>
          <a:xfrm>
            <a:off x="9803220" y="818835"/>
            <a:ext cx="1318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1D268-CA8B-4F15-A2B6-EACAD7C5EE54}"/>
              </a:ext>
            </a:extLst>
          </p:cNvPr>
          <p:cNvSpPr txBox="1"/>
          <p:nvPr/>
        </p:nvSpPr>
        <p:spPr>
          <a:xfrm>
            <a:off x="461394" y="5662569"/>
            <a:ext cx="104694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НДФЛ обусловлен изменением установленного дополнительного норматива отчислений в бюджет Кушвинского городского округа от налога на доходы физических лиц, заменяющего дотации из областного бюджета на выравнивание бюджетной обеспеченности городских округов </a:t>
            </a:r>
          </a:p>
        </p:txBody>
      </p:sp>
    </p:spTree>
    <p:extLst>
      <p:ext uri="{BB962C8B-B14F-4D97-AF65-F5344CB8AC3E}">
        <p14:creationId xmlns:p14="http://schemas.microsoft.com/office/powerpoint/2010/main" val="1554096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по подакцизным товарам (продукции)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7">
            <a:extLst>
              <a:ext uri="{FF2B5EF4-FFF2-40B4-BE49-F238E27FC236}">
                <a16:creationId xmlns:a16="http://schemas.microsoft.com/office/drawing/2014/main" id="{20EEBDAC-B9E0-4D05-B70C-6A6F795228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60767"/>
              </p:ext>
            </p:extLst>
          </p:nvPr>
        </p:nvGraphicFramePr>
        <p:xfrm>
          <a:off x="230188" y="1250950"/>
          <a:ext cx="11012895" cy="450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Текст 2">
            <a:extLst>
              <a:ext uri="{FF2B5EF4-FFF2-40B4-BE49-F238E27FC236}">
                <a16:creationId xmlns:a16="http://schemas.microsoft.com/office/drawing/2014/main" id="{3FBD3E26-3321-4CF9-BC79-1CF14001C8E3}"/>
              </a:ext>
            </a:extLst>
          </p:cNvPr>
          <p:cNvSpPr txBox="1">
            <a:spLocks/>
          </p:cNvSpPr>
          <p:nvPr/>
        </p:nvSpPr>
        <p:spPr>
          <a:xfrm>
            <a:off x="69445" y="5932489"/>
            <a:ext cx="11012894" cy="690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563" indent="-182563" algn="l" rtl="0" fontAlgn="base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 spc="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buFont typeface="Arial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 доходов от акцизов обусловлена ростом налоговых ставок на виды</a:t>
            </a:r>
          </a:p>
          <a:p>
            <a:pPr algn="ctr" defTabSz="914400" fontAlgn="auto">
              <a:buFont typeface="Arial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подакцизных товаров (продукции)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E74BA-E0E4-4544-AE9A-506E7F0131EB}"/>
              </a:ext>
            </a:extLst>
          </p:cNvPr>
          <p:cNvSpPr txBox="1"/>
          <p:nvPr/>
        </p:nvSpPr>
        <p:spPr>
          <a:xfrm>
            <a:off x="9777748" y="1374465"/>
            <a:ext cx="1318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15579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C162269-869C-4070-B73E-121497AB4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143839"/>
              </p:ext>
            </p:extLst>
          </p:nvPr>
        </p:nvGraphicFramePr>
        <p:xfrm>
          <a:off x="365760" y="817562"/>
          <a:ext cx="10907486" cy="564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D8E91F5-38AB-4D38-B250-A8AEAB3539F6}"/>
              </a:ext>
            </a:extLst>
          </p:cNvPr>
          <p:cNvSpPr txBox="1"/>
          <p:nvPr/>
        </p:nvSpPr>
        <p:spPr>
          <a:xfrm>
            <a:off x="9845750" y="817562"/>
            <a:ext cx="1318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75344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имущество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F57E906-3AA6-4A41-A780-D04D3D54F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774715"/>
              </p:ext>
            </p:extLst>
          </p:nvPr>
        </p:nvGraphicFramePr>
        <p:xfrm>
          <a:off x="4048159" y="834056"/>
          <a:ext cx="3612544" cy="38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BACAD002-FD4B-46E3-819C-EFF21B8153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345120"/>
              </p:ext>
            </p:extLst>
          </p:nvPr>
        </p:nvGraphicFramePr>
        <p:xfrm>
          <a:off x="7680039" y="788737"/>
          <a:ext cx="3593207" cy="383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7D6AD30-5C89-4359-9BAE-1ED22803B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245478"/>
              </p:ext>
            </p:extLst>
          </p:nvPr>
        </p:nvGraphicFramePr>
        <p:xfrm>
          <a:off x="65820" y="1102077"/>
          <a:ext cx="4064753" cy="355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A69904E-57EA-41EA-A5E8-527512EF5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78747"/>
              </p:ext>
            </p:extLst>
          </p:nvPr>
        </p:nvGraphicFramePr>
        <p:xfrm>
          <a:off x="169706" y="4759239"/>
          <a:ext cx="10931884" cy="198604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817542">
                  <a:extLst>
                    <a:ext uri="{9D8B030D-6E8A-4147-A177-3AD203B41FA5}">
                      <a16:colId xmlns:a16="http://schemas.microsoft.com/office/drawing/2014/main" val="1285908364"/>
                    </a:ext>
                  </a:extLst>
                </a:gridCol>
                <a:gridCol w="1243141">
                  <a:extLst>
                    <a:ext uri="{9D8B030D-6E8A-4147-A177-3AD203B41FA5}">
                      <a16:colId xmlns:a16="http://schemas.microsoft.com/office/drawing/2014/main" val="2571221176"/>
                    </a:ext>
                  </a:extLst>
                </a:gridCol>
                <a:gridCol w="1243141">
                  <a:extLst>
                    <a:ext uri="{9D8B030D-6E8A-4147-A177-3AD203B41FA5}">
                      <a16:colId xmlns:a16="http://schemas.microsoft.com/office/drawing/2014/main" val="2417007750"/>
                    </a:ext>
                  </a:extLst>
                </a:gridCol>
                <a:gridCol w="1243141">
                  <a:extLst>
                    <a:ext uri="{9D8B030D-6E8A-4147-A177-3AD203B41FA5}">
                      <a16:colId xmlns:a16="http://schemas.microsoft.com/office/drawing/2014/main" val="701718398"/>
                    </a:ext>
                  </a:extLst>
                </a:gridCol>
                <a:gridCol w="1204385">
                  <a:extLst>
                    <a:ext uri="{9D8B030D-6E8A-4147-A177-3AD203B41FA5}">
                      <a16:colId xmlns:a16="http://schemas.microsoft.com/office/drawing/2014/main" val="3070307435"/>
                    </a:ext>
                  </a:extLst>
                </a:gridCol>
                <a:gridCol w="1180534">
                  <a:extLst>
                    <a:ext uri="{9D8B030D-6E8A-4147-A177-3AD203B41FA5}">
                      <a16:colId xmlns:a16="http://schemas.microsoft.com/office/drawing/2014/main" val="736291829"/>
                    </a:ext>
                  </a:extLst>
                </a:gridCol>
              </a:tblGrid>
              <a:tr h="244897">
                <a:tc>
                  <a:txBody>
                    <a:bodyPr/>
                    <a:lstStyle/>
                    <a:p>
                      <a:pPr algn="just" fontAlgn="t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7138" marR="7138" marT="713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(ожидаемое)</a:t>
                      </a:r>
                    </a:p>
                  </a:txBody>
                  <a:tcPr marL="7138" marR="7138" marT="713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7138" marR="7138" marT="713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7138" marR="7138" marT="713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170464"/>
                  </a:ext>
                </a:extLst>
              </a:tr>
              <a:tr h="24489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имущество:</a:t>
                      </a:r>
                      <a:endParaRPr lang="ru-RU" sz="1200" b="1" i="0" u="sng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>
                          <a:effectLst/>
                          <a:latin typeface="Times New Roman" panose="02020603050405020304" pitchFamily="18" charset="0"/>
                        </a:rPr>
                        <a:t>26 362 443,16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21 900 000,00</a:t>
                      </a:r>
                    </a:p>
                  </a:txBody>
                  <a:tcPr marL="7138" marR="7138" marT="713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23 300 000,00</a:t>
                      </a:r>
                      <a:endParaRPr lang="ru-RU" sz="1200" b="1" i="0" u="sng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23 300 000,00</a:t>
                      </a:r>
                      <a:endParaRPr lang="ru-RU" sz="1200" b="1" i="0" u="sng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23 300 000,00</a:t>
                      </a:r>
                      <a:endParaRPr lang="ru-RU" sz="1200" b="1" i="0" u="sng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9649498"/>
                  </a:ext>
                </a:extLst>
              </a:tr>
              <a:tr h="24489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10 890 553,55</a:t>
                      </a:r>
                    </a:p>
                  </a:txBody>
                  <a:tcPr marL="9525" marR="9525" marT="9525" marB="0" anchor="b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7 900 000,00</a:t>
                      </a:r>
                    </a:p>
                  </a:txBody>
                  <a:tcPr marL="7138" marR="7138" marT="7138" marB="0" anchor="b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7 900 000,00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7 900 000,00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7 900 000,00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19718"/>
                  </a:ext>
                </a:extLst>
              </a:tr>
              <a:tr h="24489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налог, в том числе: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15 471 889,61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14 000 000,00</a:t>
                      </a:r>
                    </a:p>
                  </a:txBody>
                  <a:tcPr marL="7138" marR="7138" marT="713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15 400 000,00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15 400 000,00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15 400 000,00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830236"/>
                  </a:ext>
                </a:extLst>
              </a:tr>
              <a:tr h="5032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10 012 117,24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9 000 000,00</a:t>
                      </a:r>
                    </a:p>
                  </a:txBody>
                  <a:tcPr marL="7138" marR="7138" marT="71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10 000 000,00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10 000 000,00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10 000 000,00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/>
                </a:tc>
                <a:extLst>
                  <a:ext uri="{0D108BD9-81ED-4DB2-BD59-A6C34878D82A}">
                    <a16:rowId xmlns:a16="http://schemas.microsoft.com/office/drawing/2014/main" val="590666113"/>
                  </a:ext>
                </a:extLst>
              </a:tr>
              <a:tr h="5032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5 459 772,37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5 000 000,00</a:t>
                      </a:r>
                    </a:p>
                  </a:txBody>
                  <a:tcPr marL="7138" marR="7138" marT="71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5 400 000,00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5 400 000,00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5 400 000,00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38" marR="7138" marT="7138" marB="0" anchor="b"/>
                </a:tc>
                <a:extLst>
                  <a:ext uri="{0D108BD9-81ED-4DB2-BD59-A6C34878D82A}">
                    <a16:rowId xmlns:a16="http://schemas.microsoft.com/office/drawing/2014/main" val="8986982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4062F6F-DF26-49D3-881F-F3D0E53C986A}"/>
              </a:ext>
            </a:extLst>
          </p:cNvPr>
          <p:cNvSpPr txBox="1"/>
          <p:nvPr/>
        </p:nvSpPr>
        <p:spPr>
          <a:xfrm>
            <a:off x="10217791" y="4438851"/>
            <a:ext cx="903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</p:spTree>
    <p:extLst>
      <p:ext uri="{BB962C8B-B14F-4D97-AF65-F5344CB8AC3E}">
        <p14:creationId xmlns:p14="http://schemas.microsoft.com/office/powerpoint/2010/main" val="2839062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0DD9418-0BF8-43CE-830B-2F8D5DDE3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467743"/>
              </p:ext>
            </p:extLst>
          </p:nvPr>
        </p:nvGraphicFramePr>
        <p:xfrm>
          <a:off x="2743200" y="773117"/>
          <a:ext cx="8530046" cy="5672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202B5A-D1E6-4E0E-85BE-BBB02155FB80}"/>
              </a:ext>
            </a:extLst>
          </p:cNvPr>
          <p:cNvSpPr/>
          <p:nvPr/>
        </p:nvSpPr>
        <p:spPr>
          <a:xfrm>
            <a:off x="169706" y="1228397"/>
            <a:ext cx="26894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buFont typeface="Arial" pitchFamily="34" charset="0"/>
              <a:buNone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 прогноза обусловлена увеличением количества уплаченных государственных пошлин по делам, рассматриваемым в судах общей юрисдикции, мировыми судьями </a:t>
            </a:r>
          </a:p>
          <a:p>
            <a:pPr algn="ctr" fontAlgn="auto">
              <a:buFont typeface="Arial" pitchFamily="34" charset="0"/>
              <a:buNone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исключением Верховного Суда Российской Федерации)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19596A6-D0DD-4BE0-B657-8DD9CADD3C1D}"/>
              </a:ext>
            </a:extLst>
          </p:cNvPr>
          <p:cNvSpPr txBox="1"/>
          <p:nvPr/>
        </p:nvSpPr>
        <p:spPr>
          <a:xfrm>
            <a:off x="10090298" y="412745"/>
            <a:ext cx="1182948" cy="8156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2294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бюджета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FE8D79D8-040A-41CA-9907-0D5E70318B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6282095"/>
              </p:ext>
            </p:extLst>
          </p:nvPr>
        </p:nvGraphicFramePr>
        <p:xfrm>
          <a:off x="0" y="719666"/>
          <a:ext cx="11273246" cy="6025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D19596A6-D0DD-4BE0-B657-8DD9CADD3C1D}"/>
              </a:ext>
            </a:extLst>
          </p:cNvPr>
          <p:cNvSpPr txBox="1"/>
          <p:nvPr/>
        </p:nvSpPr>
        <p:spPr>
          <a:xfrm>
            <a:off x="9657229" y="929616"/>
            <a:ext cx="1616017" cy="2870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62368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на 2022 год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9D10E9F-4EA2-471C-8152-76FB1347A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035042"/>
              </p:ext>
            </p:extLst>
          </p:nvPr>
        </p:nvGraphicFramePr>
        <p:xfrm>
          <a:off x="1738648" y="688975"/>
          <a:ext cx="9195515" cy="4766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3E77447-910E-4C32-BF46-774371F29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608441"/>
              </p:ext>
            </p:extLst>
          </p:nvPr>
        </p:nvGraphicFramePr>
        <p:xfrm>
          <a:off x="0" y="5294655"/>
          <a:ext cx="11273245" cy="147463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085112">
                  <a:extLst>
                    <a:ext uri="{9D8B030D-6E8A-4147-A177-3AD203B41FA5}">
                      <a16:colId xmlns:a16="http://schemas.microsoft.com/office/drawing/2014/main" val="1031380837"/>
                    </a:ext>
                  </a:extLst>
                </a:gridCol>
                <a:gridCol w="2188133">
                  <a:extLst>
                    <a:ext uri="{9D8B030D-6E8A-4147-A177-3AD203B41FA5}">
                      <a16:colId xmlns:a16="http://schemas.microsoft.com/office/drawing/2014/main" val="3267984345"/>
                    </a:ext>
                  </a:extLst>
                </a:gridCol>
              </a:tblGrid>
              <a:tr h="3126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использования имущества, находящегося в государственной и муниципальной собственности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 млн. рублей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109254"/>
                  </a:ext>
                </a:extLst>
              </a:tr>
              <a:tr h="2958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137,4 млн. рублей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26054"/>
                  </a:ext>
                </a:extLst>
              </a:tr>
              <a:tr h="315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млн. рублей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761616"/>
                  </a:ext>
                </a:extLst>
              </a:tr>
              <a:tr h="315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 млн. рублей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516052"/>
                  </a:ext>
                </a:extLst>
              </a:tr>
              <a:tr h="2352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млн. рублей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209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99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6B6E851-8EEB-4783-B532-73618F124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4677878"/>
              </p:ext>
            </p:extLst>
          </p:nvPr>
        </p:nvGraphicFramePr>
        <p:xfrm>
          <a:off x="169706" y="979714"/>
          <a:ext cx="11103539" cy="576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D19596A6-D0DD-4BE0-B657-8DD9CADD3C1D}"/>
              </a:ext>
            </a:extLst>
          </p:cNvPr>
          <p:cNvSpPr txBox="1"/>
          <p:nvPr/>
        </p:nvSpPr>
        <p:spPr>
          <a:xfrm>
            <a:off x="9973340" y="979714"/>
            <a:ext cx="1169581" cy="34935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816035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E3B9597-3442-4267-B1EE-1A87FA720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60319"/>
              </p:ext>
            </p:extLst>
          </p:nvPr>
        </p:nvGraphicFramePr>
        <p:xfrm>
          <a:off x="97141" y="1345665"/>
          <a:ext cx="6465366" cy="399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5511DD1-A525-491F-BFE0-7CE37A2AA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849303"/>
              </p:ext>
            </p:extLst>
          </p:nvPr>
        </p:nvGraphicFramePr>
        <p:xfrm>
          <a:off x="6562507" y="1308343"/>
          <a:ext cx="4551679" cy="419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28EEF5-5C09-4890-B037-4C69E0413ADD}"/>
              </a:ext>
            </a:extLst>
          </p:cNvPr>
          <p:cNvSpPr/>
          <p:nvPr/>
        </p:nvSpPr>
        <p:spPr>
          <a:xfrm>
            <a:off x="402672" y="5726470"/>
            <a:ext cx="3229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межбюджетные трансферты, предоставляемые в целях софинансирования расходных обязательств муниципального  образования по вопросам местного значения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2F97B3-C0AF-4198-B87C-42BE5C975E27}"/>
              </a:ext>
            </a:extLst>
          </p:cNvPr>
          <p:cNvSpPr/>
          <p:nvPr/>
        </p:nvSpPr>
        <p:spPr>
          <a:xfrm>
            <a:off x="4673600" y="5726470"/>
            <a:ext cx="6238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полномочий Российской Федерации, переданных для осуществления органам государственной власти субъектов Российской Федерации и (или) органам местного самоуправления в установленном порядке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4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5C3FCC-FA30-4A39-A093-463A03C3E489}"/>
              </a:ext>
            </a:extLst>
          </p:cNvPr>
          <p:cNvSpPr/>
          <p:nvPr/>
        </p:nvSpPr>
        <p:spPr>
          <a:xfrm>
            <a:off x="648586" y="512130"/>
            <a:ext cx="723138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latin typeface="Monotype Corsiva" pitchFamily="66" charset="0"/>
              </a:rPr>
              <a:t>Уважаемые жители Кушвинского </a:t>
            </a:r>
          </a:p>
          <a:p>
            <a:pPr algn="ctr"/>
            <a:r>
              <a:rPr lang="ru-RU" sz="2800" b="1" u="sng" dirty="0">
                <a:latin typeface="Monotype Corsiva" pitchFamily="66" charset="0"/>
              </a:rPr>
              <a:t>городского округа!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 В целях предоставления гражданам нашего городского округа актуальной информации о бюджете и бюджетном процессе в доступной для граждан форме, специалистами Финансового управления в Кушвинском городском округе разработан  «Бюджет для граждан» Кушвинского городского округа, который содержит сведения об основных параметрах бюджета Кушвинского городского округа на 2022 год и плановый период 2023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4 годов. 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  Брошюра «Бюджет для граждан» подготовлена в соответствии с Бюджетным посланием Президента Российской Федерации от 13 июня 2013 года «О бюджетной политике в 2014 — 2016 годах» о повышении прозрачности бюджетов и бюджетного процесса и необходимости осуществлять регулярную публикацию брошюры «Бюджет для граждан» на всех уровнях бюджетной системы Российской Федерации.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D187E1-02AF-4A9D-97FD-A12765E6035A}"/>
              </a:ext>
            </a:extLst>
          </p:cNvPr>
          <p:cNvSpPr/>
          <p:nvPr/>
        </p:nvSpPr>
        <p:spPr>
          <a:xfrm>
            <a:off x="1120812" y="5699539"/>
            <a:ext cx="8289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Monotype Corsiva" pitchFamily="66" charset="0"/>
                <a:ea typeface="Arial Unicode MS"/>
                <a:cs typeface="Times New Roman" pitchFamily="18" charset="0"/>
              </a:rPr>
              <a:t>С уважением, заместитель главы администрации Кушвинского городского округа –</a:t>
            </a:r>
          </a:p>
          <a:p>
            <a:pPr algn="just"/>
            <a:r>
              <a:rPr lang="ru-RU" b="1" dirty="0">
                <a:latin typeface="Monotype Corsiva" pitchFamily="66" charset="0"/>
                <a:ea typeface="Arial Unicode MS"/>
                <a:cs typeface="Times New Roman" pitchFamily="18" charset="0"/>
              </a:rPr>
              <a:t>начальник  Финансового управления в Кушвинском городском округе    </a:t>
            </a:r>
          </a:p>
          <a:p>
            <a:pPr algn="just"/>
            <a:r>
              <a:rPr lang="ru-RU" b="1" dirty="0">
                <a:latin typeface="Monotype Corsiva" pitchFamily="66" charset="0"/>
                <a:ea typeface="Arial Unicode MS"/>
                <a:cs typeface="Times New Roman" pitchFamily="18" charset="0"/>
              </a:rPr>
              <a:t>Оксана Валентиновна Маскаева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9F6519-D6F7-4818-91CE-CB1E7EAC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06" b="7460"/>
          <a:stretch/>
        </p:blipFill>
        <p:spPr>
          <a:xfrm>
            <a:off x="8201097" y="797444"/>
            <a:ext cx="2965803" cy="341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6012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бюджету Кушвинского городского округа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35DB9FB-EA49-4057-B226-317F31DF7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117683"/>
              </p:ext>
            </p:extLst>
          </p:nvPr>
        </p:nvGraphicFramePr>
        <p:xfrm>
          <a:off x="419451" y="888275"/>
          <a:ext cx="10561738" cy="585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404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09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налоговых льготах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EBD31-A564-41A7-982C-B5C1C70C39DB}"/>
              </a:ext>
            </a:extLst>
          </p:cNvPr>
          <p:cNvSpPr txBox="1"/>
          <p:nvPr/>
        </p:nvSpPr>
        <p:spPr>
          <a:xfrm>
            <a:off x="637565" y="1299653"/>
            <a:ext cx="10251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выпадающих доходов бюджета Кушвинского городского округа на 2022 год и плановый период 2023 и 2024 годов 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предоставлением налоговых льгот 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71E5A70-F12A-4D3C-97C9-311C1A3D6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85161"/>
              </p:ext>
            </p:extLst>
          </p:nvPr>
        </p:nvGraphicFramePr>
        <p:xfrm>
          <a:off x="297300" y="2458710"/>
          <a:ext cx="10591609" cy="41293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178977">
                  <a:extLst>
                    <a:ext uri="{9D8B030D-6E8A-4147-A177-3AD203B41FA5}">
                      <a16:colId xmlns:a16="http://schemas.microsoft.com/office/drawing/2014/main" val="2636496559"/>
                    </a:ext>
                  </a:extLst>
                </a:gridCol>
                <a:gridCol w="2412632">
                  <a:extLst>
                    <a:ext uri="{9D8B030D-6E8A-4147-A177-3AD203B41FA5}">
                      <a16:colId xmlns:a16="http://schemas.microsoft.com/office/drawing/2014/main" val="2151681570"/>
                    </a:ext>
                  </a:extLst>
                </a:gridCol>
              </a:tblGrid>
              <a:tr h="3678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85306"/>
                  </a:ext>
                </a:extLst>
              </a:tr>
              <a:tr h="63489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Категории налогоплательщиков, которым предоставлены</a:t>
                      </a:r>
                    </a:p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льготы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льгот, </a:t>
                      </a:r>
                    </a:p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(прогноз)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59589"/>
                  </a:ext>
                </a:extLst>
              </a:tr>
              <a:tr h="367833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Почетный гражданин Кушвинского городского округа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071259"/>
                  </a:ext>
                </a:extLst>
              </a:tr>
              <a:tr h="367833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учреждения Кушвинского городского округа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15 197,0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863718"/>
                  </a:ext>
                </a:extLst>
              </a:tr>
              <a:tr h="388152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Участники, инвалиды и ветераны Великой Отечественной Войны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371482"/>
                  </a:ext>
                </a:extLst>
              </a:tr>
              <a:tr h="1723271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Лица, являющиеся получателями страховой пенсии по старости, по инвалидности, по случаю потери кормильца или пенсии по государственному пенсионному обеспечению;  лица, соответствующие условиям, необходимым для назначения пенсии в соответствии с законодательством Российской Федерации, действовавшим на 31 декабря 2018 года.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82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129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0658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</a:t>
            </a:r>
            <a:b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Кушвинского городского округа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73696A8-E3B2-4F78-91C2-C61698CBB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039704"/>
              </p:ext>
            </p:extLst>
          </p:nvPr>
        </p:nvGraphicFramePr>
        <p:xfrm>
          <a:off x="25166" y="1451572"/>
          <a:ext cx="11248080" cy="5293715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5276675">
                  <a:extLst>
                    <a:ext uri="{9D8B030D-6E8A-4147-A177-3AD203B41FA5}">
                      <a16:colId xmlns:a16="http://schemas.microsoft.com/office/drawing/2014/main" val="2088368524"/>
                    </a:ext>
                  </a:extLst>
                </a:gridCol>
                <a:gridCol w="1551242">
                  <a:extLst>
                    <a:ext uri="{9D8B030D-6E8A-4147-A177-3AD203B41FA5}">
                      <a16:colId xmlns:a16="http://schemas.microsoft.com/office/drawing/2014/main" val="2737298442"/>
                    </a:ext>
                  </a:extLst>
                </a:gridCol>
                <a:gridCol w="1411561">
                  <a:extLst>
                    <a:ext uri="{9D8B030D-6E8A-4147-A177-3AD203B41FA5}">
                      <a16:colId xmlns:a16="http://schemas.microsoft.com/office/drawing/2014/main" val="2935138743"/>
                    </a:ext>
                  </a:extLst>
                </a:gridCol>
                <a:gridCol w="1453594">
                  <a:extLst>
                    <a:ext uri="{9D8B030D-6E8A-4147-A177-3AD203B41FA5}">
                      <a16:colId xmlns:a16="http://schemas.microsoft.com/office/drawing/2014/main" val="4208417209"/>
                    </a:ext>
                  </a:extLst>
                </a:gridCol>
                <a:gridCol w="1555008">
                  <a:extLst>
                    <a:ext uri="{9D8B030D-6E8A-4147-A177-3AD203B41FA5}">
                      <a16:colId xmlns:a16="http://schemas.microsoft.com/office/drawing/2014/main" val="61229245"/>
                    </a:ext>
                  </a:extLst>
                </a:gridCol>
              </a:tblGrid>
              <a:tr h="30264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подраздела, целевой статьи и вида расходов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  рублей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691235"/>
                  </a:ext>
                </a:extLst>
              </a:tr>
              <a:tr h="243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2021 год (ожидаемое исполнение)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96754067"/>
                  </a:ext>
                </a:extLst>
              </a:tr>
              <a:tr h="34394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96 294 095,23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139 759 298,38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133 748 774,25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136 034 682,83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0067175"/>
                  </a:ext>
                </a:extLst>
              </a:tr>
              <a:tr h="2933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2 750 400,00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2 725 200,00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2 818 400,00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2 915 400,00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6537943"/>
                  </a:ext>
                </a:extLst>
              </a:tr>
              <a:tr h="45290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7 985 613,31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11 130 922,46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9 917 302,95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9 920 710,22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6314762"/>
                  </a:ext>
                </a:extLst>
              </a:tr>
              <a:tr h="31550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173 311 523,29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116 175 547,93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69 995 727,19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61 659 173,63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215353"/>
                  </a:ext>
                </a:extLst>
              </a:tr>
              <a:tr h="32717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879 921 717,26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352 976 542,27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70 518 345,26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58 006 650,08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7131366"/>
                  </a:ext>
                </a:extLst>
              </a:tr>
              <a:tr h="26005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37 490,00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233 389,08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59 456,28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59 456,28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8504793"/>
                  </a:ext>
                </a:extLst>
              </a:tr>
              <a:tr h="2936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857 936 428,26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918 438 786,16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893 076 921,62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905 081 884,22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8283093"/>
                  </a:ext>
                </a:extLst>
              </a:tr>
              <a:tr h="32717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114 705 890,55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116 475 951,64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93 781 675,89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93 768 349,38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9659410"/>
                  </a:ext>
                </a:extLst>
              </a:tr>
              <a:tr h="2933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42 370,00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198 465,00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260 705,00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81 825,00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163794"/>
                  </a:ext>
                </a:extLst>
              </a:tr>
              <a:tr h="35261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116 452 510,84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122 242 189,05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124 003 369,14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126 401 790,29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7102477"/>
                  </a:ext>
                </a:extLst>
              </a:tr>
              <a:tr h="33556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102 849 742,98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92 158 316,97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80 750 990,36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80 750 990,36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674983"/>
                  </a:ext>
                </a:extLst>
              </a:tr>
              <a:tr h="2933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3 556 424,46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6 457 421,79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4 096 262,49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4 096 262,49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0410576"/>
                  </a:ext>
                </a:extLst>
              </a:tr>
              <a:tr h="45290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992 475,38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9 400 452,05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9 811 520,54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8 965 109,28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5281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374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"/>
            <a:ext cx="10433458" cy="107315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на 2022 год и плановый период 2023 и 2024 годов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D4F603C-0519-4127-B627-188780867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510346"/>
              </p:ext>
            </p:extLst>
          </p:nvPr>
        </p:nvGraphicFramePr>
        <p:xfrm>
          <a:off x="230188" y="1073149"/>
          <a:ext cx="10890792" cy="525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D19596A6-D0DD-4BE0-B657-8DD9CADD3C1D}"/>
              </a:ext>
            </a:extLst>
          </p:cNvPr>
          <p:cNvSpPr txBox="1"/>
          <p:nvPr/>
        </p:nvSpPr>
        <p:spPr>
          <a:xfrm>
            <a:off x="1669312" y="4901609"/>
            <a:ext cx="5234696" cy="3189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00548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на 2022 год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DAD2014D-F726-4F50-BCF5-F6C884A3B2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689007"/>
              </p:ext>
            </p:extLst>
          </p:nvPr>
        </p:nvGraphicFramePr>
        <p:xfrm>
          <a:off x="0" y="719666"/>
          <a:ext cx="11560629" cy="613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95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9">
            <a:extLst>
              <a:ext uri="{FF2B5EF4-FFF2-40B4-BE49-F238E27FC236}">
                <a16:creationId xmlns:a16="http://schemas.microsoft.com/office/drawing/2014/main" id="{9F089FEA-EEE8-44C4-ABB1-982C873565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117452"/>
              </p:ext>
            </p:extLst>
          </p:nvPr>
        </p:nvGraphicFramePr>
        <p:xfrm>
          <a:off x="5878382" y="1161236"/>
          <a:ext cx="5175913" cy="5461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A2EB565-AFA6-44D7-9931-A8E924AAB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00769"/>
              </p:ext>
            </p:extLst>
          </p:nvPr>
        </p:nvGraphicFramePr>
        <p:xfrm>
          <a:off x="372139" y="1921482"/>
          <a:ext cx="10433459" cy="364618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539553">
                  <a:extLst>
                    <a:ext uri="{9D8B030D-6E8A-4147-A177-3AD203B41FA5}">
                      <a16:colId xmlns:a16="http://schemas.microsoft.com/office/drawing/2014/main" val="4081340982"/>
                    </a:ext>
                  </a:extLst>
                </a:gridCol>
                <a:gridCol w="3057464">
                  <a:extLst>
                    <a:ext uri="{9D8B030D-6E8A-4147-A177-3AD203B41FA5}">
                      <a16:colId xmlns:a16="http://schemas.microsoft.com/office/drawing/2014/main" val="93009386"/>
                    </a:ext>
                  </a:extLst>
                </a:gridCol>
                <a:gridCol w="2836442">
                  <a:extLst>
                    <a:ext uri="{9D8B030D-6E8A-4147-A177-3AD203B41FA5}">
                      <a16:colId xmlns:a16="http://schemas.microsoft.com/office/drawing/2014/main" val="2537555703"/>
                    </a:ext>
                  </a:extLst>
                </a:gridCol>
              </a:tblGrid>
              <a:tr h="75023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(ожидаемое)</a:t>
                      </a:r>
                    </a:p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4907630"/>
                  </a:ext>
                </a:extLst>
              </a:tr>
              <a:tr h="5563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739,6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161624"/>
                  </a:ext>
                </a:extLst>
              </a:tr>
              <a:tr h="59546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300615"/>
                  </a:ext>
                </a:extLst>
              </a:tr>
              <a:tr h="59546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Экология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217716"/>
                  </a:ext>
                </a:extLst>
              </a:tr>
              <a:tr h="59546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955386"/>
                  </a:ext>
                </a:extLst>
              </a:tr>
              <a:tr h="55324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6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6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6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10712"/>
                  </a:ext>
                </a:extLst>
              </a:tr>
            </a:tbl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E6CCDA44-2F57-4A2A-8B69-B766700A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58" y="17758"/>
            <a:ext cx="2926688" cy="18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47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96043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реализации национальных </a:t>
            </a:r>
            <a:b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в 2022 году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3CE6A11B-FE81-4BDF-9587-D84BD30E2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609454"/>
              </p:ext>
            </p:extLst>
          </p:nvPr>
        </p:nvGraphicFramePr>
        <p:xfrm>
          <a:off x="38637" y="1158241"/>
          <a:ext cx="11234610" cy="56997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42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5673">
                  <a:extLst>
                    <a:ext uri="{9D8B030D-6E8A-4147-A177-3AD203B41FA5}">
                      <a16:colId xmlns:a16="http://schemas.microsoft.com/office/drawing/2014/main" val="2187037017"/>
                    </a:ext>
                  </a:extLst>
                </a:gridCol>
                <a:gridCol w="144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83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муниципальной программы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Кушвинского городского округа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(ожидаемое)</a:t>
                      </a:r>
                    </a:p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/>
                      <a:endParaRPr lang="ru-RU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0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 "Система водоснабжения г. Кушва от Половинкинского участка подземных вод"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460,7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278,9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07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персонифицированного финансирования дополнительного образования детей</a:t>
                      </a:r>
                      <a:endParaRPr lang="ru-RU" sz="13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697"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13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0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поддержка закупки контейнеров для раздельного накопления твердых коммунальных отходов</a:t>
                      </a:r>
                      <a:endParaRPr lang="ru-RU" sz="13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295096"/>
                  </a:ext>
                </a:extLst>
              </a:tr>
              <a:tr h="487607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по поэтапному внедрению Всероссийского физкультурно-спортивного комплекса "Готов к труду и обороне" (ГТО)</a:t>
                      </a:r>
                      <a:endParaRPr lang="ru-RU" sz="13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4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4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4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697"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спортивных сборных команд, в том числе спортивных сборных команд Российской Федерации</a:t>
                      </a:r>
                      <a:endParaRPr lang="ru-RU" sz="13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3787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денежного поощрения лучшим муниципальным учреждениям культуры, находящимся на территориях сельских поселений Свердловской области, и лучшим работникам муниципальных учреждений культуры, находящихся на территориях сельских поселений Свердловской области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851767"/>
                  </a:ext>
                </a:extLst>
              </a:tr>
              <a:tr h="335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оснащение муниципальных музеев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403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077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96043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в 2022 году на обеспечение финансирования крупных инвестиционных проектов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43928282-4E48-4C0F-8F64-33A8730F2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801752"/>
              </p:ext>
            </p:extLst>
          </p:nvPr>
        </p:nvGraphicFramePr>
        <p:xfrm>
          <a:off x="-7898" y="1906493"/>
          <a:ext cx="11266414" cy="454815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924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9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49794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доли софинансирования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 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пределами софинансирования)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привлечение средств из областного бюджета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71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 «</a:t>
                      </a: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водоснабжения г. Кушва от Половинкинского участка подземных вод»</a:t>
                      </a:r>
                      <a:endParaRPr kumimoji="0" lang="ru-RU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700ECB-BE81-4D2E-A84D-6EC68518F8D6}"/>
              </a:ext>
            </a:extLst>
          </p:cNvPr>
          <p:cNvSpPr txBox="1"/>
          <p:nvPr/>
        </p:nvSpPr>
        <p:spPr>
          <a:xfrm>
            <a:off x="9419691" y="1343688"/>
            <a:ext cx="171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206723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и непрограммные направления расходов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AB2A21-8904-43FA-89CA-FE864EA30EC1}"/>
              </a:ext>
            </a:extLst>
          </p:cNvPr>
          <p:cNvSpPr/>
          <p:nvPr/>
        </p:nvSpPr>
        <p:spPr>
          <a:xfrm>
            <a:off x="169707" y="5251269"/>
            <a:ext cx="11009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расходов бюджета Кушвинского городского округа, предусмотренных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муниципальными программами Кушвинского городского округа</a:t>
            </a:r>
            <a:r>
              <a:rPr lang="ru-RU" sz="24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составляет на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 98,99%, на 2023 год – 98,76%, на 2024 год – 98,74%.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8">
            <a:extLst>
              <a:ext uri="{FF2B5EF4-FFF2-40B4-BE49-F238E27FC236}">
                <a16:creationId xmlns:a16="http://schemas.microsoft.com/office/drawing/2014/main" id="{9F23C5F1-EA5B-4781-BE79-8D2DBA2535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389354"/>
              </p:ext>
            </p:extLst>
          </p:nvPr>
        </p:nvGraphicFramePr>
        <p:xfrm>
          <a:off x="169706" y="1073150"/>
          <a:ext cx="11043058" cy="4426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D19596A6-D0DD-4BE0-B657-8DD9CADD3C1D}"/>
              </a:ext>
            </a:extLst>
          </p:cNvPr>
          <p:cNvSpPr txBox="1"/>
          <p:nvPr/>
        </p:nvSpPr>
        <p:spPr>
          <a:xfrm>
            <a:off x="9888279" y="1073151"/>
            <a:ext cx="1290584" cy="249938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028007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96043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муниципальных программ, подлежащих реализации в 2022-2024 годах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20D8DA4B-DF39-49EB-9D3B-090452D6B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963890"/>
              </p:ext>
            </p:extLst>
          </p:nvPr>
        </p:nvGraphicFramePr>
        <p:xfrm>
          <a:off x="0" y="1384662"/>
          <a:ext cx="11273246" cy="536062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251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46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Развитие системы образования в Кушвинском городском округе </a:t>
                      </a:r>
                    </a:p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до 2024 года</a:t>
                      </a:r>
                      <a:endParaRPr lang="ru-RU" sz="180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7749" marT="774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039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Реализация вопросов местного значения и осуществление государственных полномочий муниципальным казенным учреждением Кушвинского городского округа "Комитет жилищно-коммунальной сферы" до 2024 года</a:t>
                      </a:r>
                      <a:endParaRPr lang="ru-RU" sz="180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7749" marT="774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500,2</a:t>
                      </a:r>
                    </a:p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269,0</a:t>
                      </a:r>
                    </a:p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258,2</a:t>
                      </a:r>
                    </a:p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Развитие культуры в Кушвинском городском округе до 2024 года</a:t>
                      </a:r>
                      <a:endParaRPr lang="ru-RU" sz="180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7749" marT="774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2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Развитие физической культуры и спорта в Кушвинском городском округе до 2024 года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95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80,8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80,8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Управление муниципальными финансами Кушвинского городского округа до 2024 года</a:t>
                      </a:r>
                      <a:endParaRPr lang="ru-RU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7749" marT="774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Развитие и обеспечение эффективности деятельности администрации Кушвинского городского округа до 2024 года</a:t>
                      </a:r>
                      <a:endParaRPr lang="ru-RU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7749" marT="774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Повышение эффективности управления муниципальной собственностью Кушвинского городского округа до 2024 года</a:t>
                      </a:r>
                      <a:endParaRPr lang="ru-RU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7749" marT="774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242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Всего: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7749" marT="774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1 778,5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1 467,4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1 468,9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8DFCD3-D453-4BCD-A092-8E84B5A7D112}"/>
              </a:ext>
            </a:extLst>
          </p:cNvPr>
          <p:cNvSpPr txBox="1"/>
          <p:nvPr/>
        </p:nvSpPr>
        <p:spPr>
          <a:xfrm>
            <a:off x="9744891" y="1015330"/>
            <a:ext cx="152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6036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весы.jpg">
            <a:extLst>
              <a:ext uri="{FF2B5EF4-FFF2-40B4-BE49-F238E27FC236}">
                <a16:creationId xmlns:a16="http://schemas.microsoft.com/office/drawing/2014/main" id="{DE3A4CD3-FC94-4B72-9D7B-2B6CCEB8D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60" y="1677439"/>
            <a:ext cx="3025885" cy="2893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C17CB5-99EE-4024-8FCA-3E16967298DF}"/>
              </a:ext>
            </a:extLst>
          </p:cNvPr>
          <p:cNvSpPr/>
          <p:nvPr/>
        </p:nvSpPr>
        <p:spPr>
          <a:xfrm>
            <a:off x="660400" y="1959356"/>
            <a:ext cx="3549260" cy="2042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ДОХОДЫ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AAA70D-2C37-4B5F-9358-A65EFCB68792}"/>
              </a:ext>
            </a:extLst>
          </p:cNvPr>
          <p:cNvSpPr/>
          <p:nvPr/>
        </p:nvSpPr>
        <p:spPr>
          <a:xfrm>
            <a:off x="7500911" y="1909681"/>
            <a:ext cx="3630804" cy="2042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 tooltip="поступающие в  бюджет денежные средства, за исключением источников финансирования дефицита бюджет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РАСХОДЫ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 </a:t>
            </a:r>
          </a:p>
        </p:txBody>
      </p:sp>
      <p:pic>
        <p:nvPicPr>
          <p:cNvPr id="12" name="Рисунок 11" descr="профицит.jpg">
            <a:extLst>
              <a:ext uri="{FF2B5EF4-FFF2-40B4-BE49-F238E27FC236}">
                <a16:creationId xmlns:a16="http://schemas.microsoft.com/office/drawing/2014/main" id="{61728D7B-B26B-4A9B-B86E-3FDC2F4D6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479" y="4571435"/>
            <a:ext cx="2867025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дефицит.jpg">
            <a:extLst>
              <a:ext uri="{FF2B5EF4-FFF2-40B4-BE49-F238E27FC236}">
                <a16:creationId xmlns:a16="http://schemas.microsoft.com/office/drawing/2014/main" id="{A389477C-CF29-4499-BCD6-211C8982B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911" y="4571436"/>
            <a:ext cx="2419400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7EEE125-C89D-4833-8B00-BC2D21FE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7513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C2FBD2-3443-42E9-9FBE-7D8C823FD8D8}"/>
              </a:ext>
            </a:extLst>
          </p:cNvPr>
          <p:cNvSpPr/>
          <p:nvPr/>
        </p:nvSpPr>
        <p:spPr>
          <a:xfrm>
            <a:off x="839788" y="918683"/>
            <a:ext cx="10253592" cy="758756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Бюджет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форма образования и расходования денежных средств, предназначенных для финансового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обеспечения задач и функций  государства и местного самоуправления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CF6E7CB-AC1A-4F75-9EAF-1461B8B76EC3}"/>
              </a:ext>
            </a:extLst>
          </p:cNvPr>
          <p:cNvSpPr/>
          <p:nvPr/>
        </p:nvSpPr>
        <p:spPr>
          <a:xfrm>
            <a:off x="820103" y="4145962"/>
            <a:ext cx="3229855" cy="742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Профицит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0A86A42-C5B9-4B96-BD90-F73952CC5AA2}"/>
              </a:ext>
            </a:extLst>
          </p:cNvPr>
          <p:cNvSpPr/>
          <p:nvPr/>
        </p:nvSpPr>
        <p:spPr>
          <a:xfrm>
            <a:off x="8067170" y="4145962"/>
            <a:ext cx="3035030" cy="690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Дефицит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над доходами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1CA39B-4B78-45DA-9551-396198824B65}"/>
              </a:ext>
            </a:extLst>
          </p:cNvPr>
          <p:cNvSpPr/>
          <p:nvPr/>
        </p:nvSpPr>
        <p:spPr>
          <a:xfrm>
            <a:off x="0" y="6126297"/>
            <a:ext cx="1175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b="1" dirty="0">
                <a:ln>
                  <a:solidFill>
                    <a:schemeClr val="bg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по доходам и расходам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основополагающее требование, предъявляемое к органам,  составляющим и утверждающим бюджет</a:t>
            </a:r>
          </a:p>
        </p:txBody>
      </p:sp>
    </p:spTree>
    <p:extLst>
      <p:ext uri="{BB962C8B-B14F-4D97-AF65-F5344CB8AC3E}">
        <p14:creationId xmlns:p14="http://schemas.microsoft.com/office/powerpoint/2010/main" val="2905485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96043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Процентное соотношение расходов в разрезе муниципальных программам на 2022 год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A880147-D6AE-4056-8606-1D6D432155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221713"/>
              </p:ext>
            </p:extLst>
          </p:nvPr>
        </p:nvGraphicFramePr>
        <p:xfrm>
          <a:off x="0" y="605307"/>
          <a:ext cx="11179175" cy="6139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2882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63480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обеспечение эффективности деятельности администрации Кушвинского городского округа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933211"/>
              </p:ext>
            </p:extLst>
          </p:nvPr>
        </p:nvGraphicFramePr>
        <p:xfrm>
          <a:off x="1503680" y="1666240"/>
          <a:ext cx="9605645" cy="188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: скругленные углы 4">
            <a:extLst>
              <a:ext uri="{FF2B5EF4-FFF2-40B4-BE49-F238E27FC236}">
                <a16:creationId xmlns:a16="http://schemas.microsoft.com/office/drawing/2014/main" id="{BAC2CB3F-D610-4E0F-A415-7F86975D0F60}"/>
              </a:ext>
            </a:extLst>
          </p:cNvPr>
          <p:cNvSpPr txBox="1"/>
          <p:nvPr/>
        </p:nvSpPr>
        <p:spPr>
          <a:xfrm>
            <a:off x="88426" y="1747519"/>
            <a:ext cx="2126454" cy="16814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 для развития Кушвинского городского округа, системы местного самоуправления, а также эффективное решение вопросов местного значения и переданных полномочий Свердловской области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E9F380-493A-4779-85BB-C951444B8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951056"/>
              </p:ext>
            </p:extLst>
          </p:nvPr>
        </p:nvGraphicFramePr>
        <p:xfrm>
          <a:off x="124712" y="3556000"/>
          <a:ext cx="11148534" cy="319653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354875">
                  <a:extLst>
                    <a:ext uri="{9D8B030D-6E8A-4147-A177-3AD203B41FA5}">
                      <a16:colId xmlns:a16="http://schemas.microsoft.com/office/drawing/2014/main" val="1360732130"/>
                    </a:ext>
                  </a:extLst>
                </a:gridCol>
                <a:gridCol w="1295433">
                  <a:extLst>
                    <a:ext uri="{9D8B030D-6E8A-4147-A177-3AD203B41FA5}">
                      <a16:colId xmlns:a16="http://schemas.microsoft.com/office/drawing/2014/main" val="2014764943"/>
                    </a:ext>
                  </a:extLst>
                </a:gridCol>
                <a:gridCol w="1275192">
                  <a:extLst>
                    <a:ext uri="{9D8B030D-6E8A-4147-A177-3AD203B41FA5}">
                      <a16:colId xmlns:a16="http://schemas.microsoft.com/office/drawing/2014/main" val="2488286777"/>
                    </a:ext>
                  </a:extLst>
                </a:gridCol>
                <a:gridCol w="1223034">
                  <a:extLst>
                    <a:ext uri="{9D8B030D-6E8A-4147-A177-3AD203B41FA5}">
                      <a16:colId xmlns:a16="http://schemas.microsoft.com/office/drawing/2014/main" val="3955387809"/>
                    </a:ext>
                  </a:extLst>
                </a:gridCol>
              </a:tblGrid>
              <a:tr h="1848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Наименование подпрограммы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2022 год, рублей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2023 год, рублей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2024 год, рублей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50448"/>
                  </a:ext>
                </a:extLst>
              </a:tr>
              <a:tr h="47606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«Осуществление мер по защите населения и территорий от чрезвычайных ситуаций природного и техногенного характера, обеспечению пожарной безопасности, профилактике терроризма и экстремизма, укрепление межнационального и межконфессионального согласия»</a:t>
                      </a:r>
                    </a:p>
                  </a:txBody>
                  <a:tcPr marL="108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1 852 879,74</a:t>
                      </a:r>
                    </a:p>
                  </a:txBody>
                  <a:tcPr marL="108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670 531,35</a:t>
                      </a:r>
                    </a:p>
                  </a:txBody>
                  <a:tcPr marL="108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670 531,35</a:t>
                      </a:r>
                    </a:p>
                  </a:txBody>
                  <a:tcPr marL="108000" marR="9525" marT="9525" marB="0" anchor="b"/>
                </a:tc>
                <a:extLst>
                  <a:ext uri="{0D108BD9-81ED-4DB2-BD59-A6C34878D82A}">
                    <a16:rowId xmlns:a16="http://schemas.microsoft.com/office/drawing/2014/main" val="1922062248"/>
                  </a:ext>
                </a:extLst>
              </a:tr>
              <a:tr h="1848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«Поддержка малого и среднего </a:t>
                      </a:r>
                      <a:r>
                        <a:rPr lang="ru-RU" sz="1000" u="none" strike="noStrike" dirty="0">
                          <a:effectLst/>
                        </a:rPr>
                        <a:t>предпринимательства»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519 000,00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519 000,00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519 000,00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4179794662"/>
                  </a:ext>
                </a:extLst>
              </a:tr>
              <a:tr h="33812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«Обеспечение рационального и безопасного природопользования и обеспечение экологической безопасности территории»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717 762,98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59 456,28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59 456,28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1880068185"/>
                  </a:ext>
                </a:extLst>
              </a:tr>
              <a:tr h="16390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«Осуществление градостроительной деятельности на территории Кушвинского городского округа»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569 000,00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2929992194"/>
                  </a:ext>
                </a:extLst>
              </a:tr>
              <a:tr h="45824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инфраструктуры и иной официальной информации»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6 457 421,79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4 096 262,49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36000" marT="8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4 096 262,49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2816708798"/>
                  </a:ext>
                </a:extLst>
              </a:tr>
              <a:tr h="16390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«Социальная поддержка и социальное обслуживание населения»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1 440 195,01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1 471 403,79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1 503 860,02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495031878"/>
                  </a:ext>
                </a:extLst>
              </a:tr>
              <a:tr h="17353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«Осуществление государственных полномочий»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3 328 400,00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3 198 400,00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3 304 500,00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1450351853"/>
                  </a:ext>
                </a:extLst>
              </a:tr>
              <a:tr h="36962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«Обеспечение реализации муниципальной программы Кушвинского городского округа "Развитие и обеспечение эффективности деятельности администрации Кушвинского городского округа до 2024 года»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20 478 860,99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20 382 111,26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20 281 487,51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2133707054"/>
                  </a:ext>
                </a:extLst>
              </a:tr>
              <a:tr h="33812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«Создание условий для предоставления транспортных услуг населению и организация транспортного обслуживания населения в границах городского округа»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9 160 449,88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9 151 404,88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9 151 404,88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1867254902"/>
                  </a:ext>
                </a:extLst>
              </a:tr>
              <a:tr h="33812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u="none" strike="noStrike" dirty="0">
                          <a:effectLst/>
                        </a:rPr>
                        <a:t>«Реализация на территории Кушвинского городского округа мероприятий по профилактике заболеваний и формированию здорового образа жизни»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198 465,00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260 705,00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81 825,00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/>
                </a:tc>
                <a:extLst>
                  <a:ext uri="{0D108BD9-81ED-4DB2-BD59-A6C34878D82A}">
                    <a16:rowId xmlns:a16="http://schemas.microsoft.com/office/drawing/2014/main" val="1286092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105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2031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муниципальной программы «Развитие и обеспечение эффективности деятельности администрации Кушвинского городского округа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5D89F0-3F61-4BCD-80DB-89E4EC167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889643"/>
              </p:ext>
            </p:extLst>
          </p:nvPr>
        </p:nvGraphicFramePr>
        <p:xfrm>
          <a:off x="169706" y="2143761"/>
          <a:ext cx="10935173" cy="4571363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590615">
                  <a:extLst>
                    <a:ext uri="{9D8B030D-6E8A-4147-A177-3AD203B41FA5}">
                      <a16:colId xmlns:a16="http://schemas.microsoft.com/office/drawing/2014/main" val="1551990496"/>
                    </a:ext>
                  </a:extLst>
                </a:gridCol>
                <a:gridCol w="1016463">
                  <a:extLst>
                    <a:ext uri="{9D8B030D-6E8A-4147-A177-3AD203B41FA5}">
                      <a16:colId xmlns:a16="http://schemas.microsoft.com/office/drawing/2014/main" val="804049554"/>
                    </a:ext>
                  </a:extLst>
                </a:gridCol>
                <a:gridCol w="1098437">
                  <a:extLst>
                    <a:ext uri="{9D8B030D-6E8A-4147-A177-3AD203B41FA5}">
                      <a16:colId xmlns:a16="http://schemas.microsoft.com/office/drawing/2014/main" val="281063626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362160945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2983426507"/>
                    </a:ext>
                  </a:extLst>
                </a:gridCol>
              </a:tblGrid>
              <a:tr h="2367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4882"/>
                  </a:ext>
                </a:extLst>
              </a:tr>
              <a:tr h="13885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муниципальной программы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58617"/>
                  </a:ext>
                </a:extLst>
              </a:tr>
              <a:tr h="18262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 обеспечение эффективности деятельности администрации Кушвинского городского округа до 2024 года»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50128"/>
                  </a:ext>
                </a:extLst>
              </a:tr>
              <a:tr h="31790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 (целей) и задач, целевых показателей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показателя реализации муниципальной программы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9344"/>
                  </a:ext>
                </a:extLst>
              </a:tr>
              <a:tr h="3449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3126"/>
                  </a:ext>
                </a:extLst>
              </a:tr>
              <a:tr h="3720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Реализованный объем предоставленных субсидий на финансовую поддержку народных дружин участвующих в охране общественного порядка на территории Кушвинского городского округа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2776650289"/>
                  </a:ext>
                </a:extLst>
              </a:tr>
              <a:tr h="23673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мероприятия "Школа бизнеса" из числа школьников и студентов Кушвинского городского округа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42852640"/>
                  </a:ext>
                </a:extLst>
              </a:tr>
              <a:tr h="1758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проекта "Школа бизнеса", защитивших бизнес-планы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47555775"/>
                  </a:ext>
                </a:extLst>
              </a:tr>
              <a:tr h="3517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предпринимательства, которым предоставлена финансовая поддержка по возмещению фактически понесенной части затрат, всего, в том числе: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63945917"/>
                  </a:ext>
                </a:extLst>
              </a:tr>
              <a:tr h="1555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выпусков телевизионных программ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33103825"/>
                  </a:ext>
                </a:extLst>
              </a:tr>
              <a:tr h="1555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выпусков радиопрограмм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726599115"/>
                  </a:ext>
                </a:extLst>
              </a:tr>
              <a:tr h="1758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экземпляров печатного средства "Муниципальный вестник"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3159493620"/>
                  </a:ext>
                </a:extLst>
              </a:tr>
              <a:tr h="4464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получивших выплату по ежемесячному дополнительному материальному содержанию в соответствии с решением Думы Кушвинского городского округа от 23.01.2014 г. № 227 "Об утверждении Положения "О присвоении звания Почетный гражданин Кушвинского городского округа"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37036584"/>
                  </a:ext>
                </a:extLst>
              </a:tr>
              <a:tr h="270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социально ориентированных некоммерческих организаций активно взаимодействующих с администрацией Кушвинского городского округа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3882148072"/>
                  </a:ext>
                </a:extLst>
              </a:tr>
              <a:tr h="25702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реализованных совместных проектов администрации округа и общественных объединений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076877282"/>
                  </a:ext>
                </a:extLst>
              </a:tr>
              <a:tr h="5952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получивших меры поддержки в виде материального стимулирования, заключивших договор о целевом обучении по образовательной программе среднего профессионального или высшего образования с дальнейшим обязательным трудоустройством в медицинские учреждения Кушвинского городского округа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733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563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63480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эффективности управления муниципальной собственностью Кушвинского городского округа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206407"/>
              </p:ext>
            </p:extLst>
          </p:nvPr>
        </p:nvGraphicFramePr>
        <p:xfrm>
          <a:off x="1503680" y="1656080"/>
          <a:ext cx="9605645" cy="215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: скругленные углы 4">
            <a:extLst>
              <a:ext uri="{FF2B5EF4-FFF2-40B4-BE49-F238E27FC236}">
                <a16:creationId xmlns:a16="http://schemas.microsoft.com/office/drawing/2014/main" id="{BAC2CB3F-D610-4E0F-A415-7F86975D0F60}"/>
              </a:ext>
            </a:extLst>
          </p:cNvPr>
          <p:cNvSpPr txBox="1"/>
          <p:nvPr/>
        </p:nvSpPr>
        <p:spPr>
          <a:xfrm>
            <a:off x="83107" y="1747519"/>
            <a:ext cx="2177254" cy="1803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/>
            <a:r>
              <a:rPr lang="ru-RU" sz="12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эффективности управления  и распоряжения муниципальной собственностью, земельными участками, находящимися в муниципальной собственности и неразграниченной государственной собственности</a:t>
            </a:r>
            <a:endParaRPr lang="ru-RU" sz="1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E9F380-493A-4779-85BB-C951444B8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548474"/>
              </p:ext>
            </p:extLst>
          </p:nvPr>
        </p:nvGraphicFramePr>
        <p:xfrm>
          <a:off x="152399" y="3932258"/>
          <a:ext cx="11120847" cy="279477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327224">
                  <a:extLst>
                    <a:ext uri="{9D8B030D-6E8A-4147-A177-3AD203B41FA5}">
                      <a16:colId xmlns:a16="http://schemas.microsoft.com/office/drawing/2014/main" val="1360732130"/>
                    </a:ext>
                  </a:extLst>
                </a:gridCol>
                <a:gridCol w="1295421">
                  <a:extLst>
                    <a:ext uri="{9D8B030D-6E8A-4147-A177-3AD203B41FA5}">
                      <a16:colId xmlns:a16="http://schemas.microsoft.com/office/drawing/2014/main" val="2014764943"/>
                    </a:ext>
                  </a:extLst>
                </a:gridCol>
                <a:gridCol w="1275180">
                  <a:extLst>
                    <a:ext uri="{9D8B030D-6E8A-4147-A177-3AD203B41FA5}">
                      <a16:colId xmlns:a16="http://schemas.microsoft.com/office/drawing/2014/main" val="2488286777"/>
                    </a:ext>
                  </a:extLst>
                </a:gridCol>
                <a:gridCol w="1223022">
                  <a:extLst>
                    <a:ext uri="{9D8B030D-6E8A-4147-A177-3AD203B41FA5}">
                      <a16:colId xmlns:a16="http://schemas.microsoft.com/office/drawing/2014/main" val="3955387809"/>
                    </a:ext>
                  </a:extLst>
                </a:gridCol>
              </a:tblGrid>
              <a:tr h="2615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288" marT="828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288" marT="828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288" marT="828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288" marT="8288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50448"/>
                  </a:ext>
                </a:extLst>
              </a:tr>
              <a:tr h="26322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«Осуществление мероприятий по землеустройству и землепользованию в Кушвинском городском округе»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559 052,00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720 345,60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546 683,90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1922062248"/>
                  </a:ext>
                </a:extLst>
              </a:tr>
              <a:tr h="26322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«Управление муниципальным имуществом Кушвинского городского округа»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19 862 587,60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8 467 248,97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8 673 257,06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4179794662"/>
                  </a:ext>
                </a:extLst>
              </a:tr>
              <a:tr h="45351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первичных мер пожарной безопасности на территории Кушвинского городского округа»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400 000,00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1880068185"/>
                  </a:ext>
                </a:extLst>
              </a:tr>
              <a:tr h="26322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жильем молодых семей на территории Кушвинского городского округа»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2 342 819,38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2 414 971,42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2 037 234,24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2929992194"/>
                  </a:ext>
                </a:extLst>
              </a:tr>
              <a:tr h="51341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реализации муниципальной программы Кушвинского городского округа «Повышение эффективности управления муниципальной собственностью Кушвинского городского округа до 2024 года»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7 945 319,90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7 945 319,90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7 945 319,90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2816708798"/>
                  </a:ext>
                </a:extLst>
              </a:tr>
              <a:tr h="51341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«Предоставление региональной поддержки молодым семьям на улучшение жилищных условий на территории Кушвинского городского округа в 2018-2024 годах»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170 993,84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219 849,23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495031878"/>
                  </a:ext>
                </a:extLst>
              </a:tr>
              <a:tr h="26322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на территории Кушвинского городского округа из аварийного жилищного фонда»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16 202 183,93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145035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440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56552"/>
            <a:ext cx="10433458" cy="193960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муниципальной программы «Повышение эффективности управления муниципальной собственностью Кушвинского городского округа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F055C0D-0895-43C5-9885-7CD86742D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873592"/>
              </p:ext>
            </p:extLst>
          </p:nvPr>
        </p:nvGraphicFramePr>
        <p:xfrm>
          <a:off x="345441" y="2722881"/>
          <a:ext cx="10698479" cy="357294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377538">
                  <a:extLst>
                    <a:ext uri="{9D8B030D-6E8A-4147-A177-3AD203B41FA5}">
                      <a16:colId xmlns:a16="http://schemas.microsoft.com/office/drawing/2014/main" val="1551990496"/>
                    </a:ext>
                  </a:extLst>
                </a:gridCol>
                <a:gridCol w="1010939">
                  <a:extLst>
                    <a:ext uri="{9D8B030D-6E8A-4147-A177-3AD203B41FA5}">
                      <a16:colId xmlns:a16="http://schemas.microsoft.com/office/drawing/2014/main" val="804049554"/>
                    </a:ext>
                  </a:extLst>
                </a:gridCol>
                <a:gridCol w="1092466">
                  <a:extLst>
                    <a:ext uri="{9D8B030D-6E8A-4147-A177-3AD203B41FA5}">
                      <a16:colId xmlns:a16="http://schemas.microsoft.com/office/drawing/2014/main" val="2810636261"/>
                    </a:ext>
                  </a:extLst>
                </a:gridCol>
                <a:gridCol w="1108768">
                  <a:extLst>
                    <a:ext uri="{9D8B030D-6E8A-4147-A177-3AD203B41FA5}">
                      <a16:colId xmlns:a16="http://schemas.microsoft.com/office/drawing/2014/main" val="3621609451"/>
                    </a:ext>
                  </a:extLst>
                </a:gridCol>
                <a:gridCol w="1108768">
                  <a:extLst>
                    <a:ext uri="{9D8B030D-6E8A-4147-A177-3AD203B41FA5}">
                      <a16:colId xmlns:a16="http://schemas.microsoft.com/office/drawing/2014/main" val="2983426507"/>
                    </a:ext>
                  </a:extLst>
                </a:gridCol>
              </a:tblGrid>
              <a:tr h="30479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4882"/>
                  </a:ext>
                </a:extLst>
              </a:tr>
              <a:tr h="23125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муниципальной программы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58617"/>
                  </a:ext>
                </a:extLst>
              </a:tr>
              <a:tr h="23125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эффективности управления муниципальной собственностью Кушвинского городского округа до 2024 года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50128"/>
                  </a:ext>
                </a:extLst>
              </a:tr>
              <a:tr h="45487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 (целей) и задач, целевых показателей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показателя реализации муниципальной программы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9344"/>
                  </a:ext>
                </a:extLst>
              </a:tr>
              <a:tr h="378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3126"/>
                  </a:ext>
                </a:extLst>
              </a:tr>
              <a:tr h="750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помещений, по которым осуществляется уплата взносов на капитальный ремонт общего имущества в многоквартирных домах, от общего количества помещений в многоквартирных домах, находящихся в собственности Кушвинского городского округа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2776650289"/>
                  </a:ext>
                </a:extLst>
              </a:tr>
              <a:tr h="23125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молодых семей, получивших региональную социальную выплату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3064710836"/>
                  </a:ext>
                </a:extLst>
              </a:tr>
              <a:tr h="23125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демонтированных зданий аварийных многоквартирных жилых домов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469986376"/>
                  </a:ext>
                </a:extLst>
              </a:tr>
              <a:tr h="45487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жилых помещений, выкупленных у собственников в аварийных многоквартирных жилых домах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42852640"/>
                  </a:ext>
                </a:extLst>
              </a:tr>
              <a:tr h="30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молодых семей, получивших социальную выплату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47555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727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водное хозяйство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7C55F-4BE6-474B-80CC-23F254D7AB3C}"/>
              </a:ext>
            </a:extLst>
          </p:cNvPr>
          <p:cNvSpPr txBox="1"/>
          <p:nvPr/>
        </p:nvSpPr>
        <p:spPr>
          <a:xfrm>
            <a:off x="5763311" y="4098629"/>
            <a:ext cx="50668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планируется содержание 3-х гидротехнических сооружений Кушвинского городского округа на сумму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1,9 млн. рублей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FF9B015-0EFF-4E17-842C-046D8CA034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969211"/>
              </p:ext>
            </p:extLst>
          </p:nvPr>
        </p:nvGraphicFramePr>
        <p:xfrm>
          <a:off x="230187" y="847287"/>
          <a:ext cx="11160624" cy="2581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A97A34-3909-403B-A243-050A506C8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96" r="16089" b="24273"/>
          <a:stretch/>
        </p:blipFill>
        <p:spPr>
          <a:xfrm>
            <a:off x="230187" y="3587312"/>
            <a:ext cx="5066876" cy="314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228164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«Реализация вопросов местного значения и осуществление государственных полномочий муниципальным казенным учреждением Кушвинского городского округа «Комитет жилищно-коммунальной сферы»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491771"/>
              </p:ext>
            </p:extLst>
          </p:nvPr>
        </p:nvGraphicFramePr>
        <p:xfrm>
          <a:off x="1148080" y="2288177"/>
          <a:ext cx="9890125" cy="182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: скругленные углы 4">
            <a:extLst>
              <a:ext uri="{FF2B5EF4-FFF2-40B4-BE49-F238E27FC236}">
                <a16:creationId xmlns:a16="http://schemas.microsoft.com/office/drawing/2014/main" id="{BAC2CB3F-D610-4E0F-A415-7F86975D0F60}"/>
              </a:ext>
            </a:extLst>
          </p:cNvPr>
          <p:cNvSpPr txBox="1"/>
          <p:nvPr/>
        </p:nvSpPr>
        <p:spPr>
          <a:xfrm>
            <a:off x="230188" y="2003337"/>
            <a:ext cx="1832292" cy="142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12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комфорта городской среды для улучшения проживания населения  Кушвинского городского округа</a:t>
            </a:r>
          </a:p>
          <a:p>
            <a:pPr lvl="0" algn="ctr"/>
            <a:endParaRPr lang="ru-RU" sz="1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1EB6E26-2F34-4EC0-B3B7-09442545F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680859"/>
              </p:ext>
            </p:extLst>
          </p:nvPr>
        </p:nvGraphicFramePr>
        <p:xfrm>
          <a:off x="314960" y="4214170"/>
          <a:ext cx="10958286" cy="2531117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164627">
                  <a:extLst>
                    <a:ext uri="{9D8B030D-6E8A-4147-A177-3AD203B41FA5}">
                      <a16:colId xmlns:a16="http://schemas.microsoft.com/office/drawing/2014/main" val="1360732130"/>
                    </a:ext>
                  </a:extLst>
                </a:gridCol>
                <a:gridCol w="1295433">
                  <a:extLst>
                    <a:ext uri="{9D8B030D-6E8A-4147-A177-3AD203B41FA5}">
                      <a16:colId xmlns:a16="http://schemas.microsoft.com/office/drawing/2014/main" val="2014764943"/>
                    </a:ext>
                  </a:extLst>
                </a:gridCol>
                <a:gridCol w="1275192">
                  <a:extLst>
                    <a:ext uri="{9D8B030D-6E8A-4147-A177-3AD203B41FA5}">
                      <a16:colId xmlns:a16="http://schemas.microsoft.com/office/drawing/2014/main" val="2488286777"/>
                    </a:ext>
                  </a:extLst>
                </a:gridCol>
                <a:gridCol w="1223034">
                  <a:extLst>
                    <a:ext uri="{9D8B030D-6E8A-4147-A177-3AD203B41FA5}">
                      <a16:colId xmlns:a16="http://schemas.microsoft.com/office/drawing/2014/main" val="3955387809"/>
                    </a:ext>
                  </a:extLst>
                </a:gridCol>
              </a:tblGrid>
              <a:tr h="1937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рублей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рублей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рублей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50448"/>
                  </a:ext>
                </a:extLst>
              </a:tr>
              <a:tr h="29305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«Благоустройство территории Кушвинского городского округа»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42 420 706,01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30 631 486,28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25 056 285,55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2062248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и развитие дорожного хозяйства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60 628 845,82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56 555 329,83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48 321 691,20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79466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 модернизация объектов коммунальной инфраструктуры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176 656 495,90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0068185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и развитие единой дежурно-диспетчерской службы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8 838 180,97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8 746 771,60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8 750 178,87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9992194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Кушвинского городского округа "Комитет жилищно-коммунальной сферы»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29 664 237,38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28 027 749,28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28 032 347,98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6708798"/>
                  </a:ext>
                </a:extLst>
              </a:tr>
              <a:tr h="11176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«Социальная поддержка и социальное обслуживание населения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116 137 274,40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119 829 211,10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122 763 525,03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5031878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органов местного самоуправления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30 193 985,69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25 209 129,55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25 242 421,79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0351853"/>
                  </a:ext>
                </a:extLst>
              </a:tr>
              <a:tr h="37968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социальной инфраструктуры и улучшение жилищных условий граждан, проживающих на территории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32 699 799,67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3707054"/>
                  </a:ext>
                </a:extLst>
              </a:tr>
              <a:tr h="22711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газификации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3 000 000,00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7254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«Благоустройство территории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42 420 706,01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30 631 486,28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25 056 285,55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6092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645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28438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муниципальной программы «Реализация вопросов местного значения и осуществление государственных полномочий муниципальным казенным учреждением Кушвинского городского округа «Комитет жилищно-коммунальной сферы»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5D89F0-3F61-4BCD-80DB-89E4EC167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521698"/>
              </p:ext>
            </p:extLst>
          </p:nvPr>
        </p:nvGraphicFramePr>
        <p:xfrm>
          <a:off x="98586" y="3256378"/>
          <a:ext cx="10932159" cy="3518891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587601">
                  <a:extLst>
                    <a:ext uri="{9D8B030D-6E8A-4147-A177-3AD203B41FA5}">
                      <a16:colId xmlns:a16="http://schemas.microsoft.com/office/drawing/2014/main" val="1551990496"/>
                    </a:ext>
                  </a:extLst>
                </a:gridCol>
                <a:gridCol w="1016463">
                  <a:extLst>
                    <a:ext uri="{9D8B030D-6E8A-4147-A177-3AD203B41FA5}">
                      <a16:colId xmlns:a16="http://schemas.microsoft.com/office/drawing/2014/main" val="804049554"/>
                    </a:ext>
                  </a:extLst>
                </a:gridCol>
                <a:gridCol w="1098437">
                  <a:extLst>
                    <a:ext uri="{9D8B030D-6E8A-4147-A177-3AD203B41FA5}">
                      <a16:colId xmlns:a16="http://schemas.microsoft.com/office/drawing/2014/main" val="281063626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362160945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2983426507"/>
                    </a:ext>
                  </a:extLst>
                </a:gridCol>
              </a:tblGrid>
              <a:tr h="1662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4882"/>
                  </a:ext>
                </a:extLst>
              </a:tr>
              <a:tr h="14701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муниципальной программы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58617"/>
                  </a:ext>
                </a:extLst>
              </a:tr>
              <a:tr h="14701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вопросов местного значения и осуществление государственных полномочий муниципальным казенным учреждением Кушвинского городского округа</a:t>
                      </a:r>
                    </a:p>
                    <a:p>
                      <a:pPr algn="ctr" fontAlgn="ctr"/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«Комитет жилищно-коммунальной сферы" до 2024 года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50128"/>
                  </a:ext>
                </a:extLst>
              </a:tr>
              <a:tr h="2232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 (целей) и задач, целевых показателей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показателя реализации муниципальной программы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9344"/>
                  </a:ext>
                </a:extLst>
              </a:tr>
              <a:tr h="2422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3126"/>
                  </a:ext>
                </a:extLst>
              </a:tr>
              <a:tr h="28687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системы водоснабжения, введенной в эксплуатацию после строительства на территории Кушвинского городского округа 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8 807,25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2776650289"/>
                  </a:ext>
                </a:extLst>
              </a:tr>
              <a:tr h="16623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семей, проживающих на территории Кушвинского городского округа, получающих субсидии на оплату жилого помещения и коммунальных услуг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42852640"/>
                  </a:ext>
                </a:extLst>
              </a:tr>
              <a:tr h="19194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граждан, проживающих на территории Кушвинского городского округа,  получающих компенсацию расходов на оплату жилого помещения и коммунальных услуг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6 225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47555775"/>
                  </a:ext>
                </a:extLst>
              </a:tr>
              <a:tr h="28687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граждан, получающих компенсацию оплаты взноса на капитальный ремонт общего имущества в многоквартирном доме, проживающих на территории Кушвинского городского округа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63945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граждан, проживающих на территории Кушвинского городского округа,  которым предоставляется муниципальная поддержка при ипотечном жилищном кредитовании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33103825"/>
                  </a:ext>
                </a:extLst>
              </a:tr>
              <a:tr h="14701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граждан проживающих на территории Кушвинского городского округа, получающих социальные выплаты с целью возмещения затрат за оказанные  платные услуги по помывке в общем отделении (душе) бани, расположенной на территории Кушвинского городского округа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726599115"/>
                  </a:ext>
                </a:extLst>
              </a:tr>
              <a:tr h="14701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введение в эксплуатацию объектов капитального строительства (жилых домов) на территории Кушвинского городского округа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3159493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975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10">
            <a:extLst>
              <a:ext uri="{FF2B5EF4-FFF2-40B4-BE49-F238E27FC236}">
                <a16:creationId xmlns:a16="http://schemas.microsoft.com/office/drawing/2014/main" id="{B6941D8A-A23F-44CC-BFE7-FA2A636AC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479047"/>
              </p:ext>
            </p:extLst>
          </p:nvPr>
        </p:nvGraphicFramePr>
        <p:xfrm>
          <a:off x="2580" y="2835478"/>
          <a:ext cx="11270666" cy="238467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9409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80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Приоритетные мероприятия на 2022 год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(млн. рублей)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73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благоустройству (организация и содержание мест захоронения, акарицидная обработка и дератизация кладбищ и мест общего пользования, ремонт мемориалов и памятников, озеленение, содержание и ремонт контейнерных площадок)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53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уличного освещения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62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благоустройство и ремонт дворовых территорий многоквартирных домов (ремонт детских площадок)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708226"/>
                  </a:ext>
                </a:extLst>
              </a:tr>
            </a:tbl>
          </a:graphicData>
        </a:graphic>
      </p:graphicFrame>
      <p:graphicFrame>
        <p:nvGraphicFramePr>
          <p:cNvPr id="7" name="Диаграмма 4">
            <a:extLst>
              <a:ext uri="{FF2B5EF4-FFF2-40B4-BE49-F238E27FC236}">
                <a16:creationId xmlns:a16="http://schemas.microsoft.com/office/drawing/2014/main" id="{4A74182B-023E-45E3-8D80-9CF243AFBA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357548"/>
              </p:ext>
            </p:extLst>
          </p:nvPr>
        </p:nvGraphicFramePr>
        <p:xfrm>
          <a:off x="503807" y="1094471"/>
          <a:ext cx="10703420" cy="1633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36A66-712B-40B1-941A-63A8C6525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88"/>
          <a:stretch/>
        </p:blipFill>
        <p:spPr>
          <a:xfrm>
            <a:off x="230188" y="4949716"/>
            <a:ext cx="3175742" cy="179557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10DF817-DE02-40CF-9D12-FFF8C2A6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93" y="5128672"/>
            <a:ext cx="2441196" cy="161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95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дорожного фонда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8357C4D-EA20-4882-9AF4-9E16B86DAE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230989"/>
              </p:ext>
            </p:extLst>
          </p:nvPr>
        </p:nvGraphicFramePr>
        <p:xfrm>
          <a:off x="103816" y="1071533"/>
          <a:ext cx="11300656" cy="2175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3">
            <a:extLst>
              <a:ext uri="{FF2B5EF4-FFF2-40B4-BE49-F238E27FC236}">
                <a16:creationId xmlns:a16="http://schemas.microsoft.com/office/drawing/2014/main" id="{137DBEAC-0EB5-4F0D-B12F-EA5DC3076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01211"/>
              </p:ext>
            </p:extLst>
          </p:nvPr>
        </p:nvGraphicFramePr>
        <p:xfrm>
          <a:off x="41945" y="3549024"/>
          <a:ext cx="11190914" cy="289306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48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05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Приоритетные мероприятия на </a:t>
                      </a: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рублей)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автомобильных дорог общего пользования местного значения и искусственных сооружений, расположенных на них</a:t>
                      </a:r>
                      <a:endParaRPr kumimoji="0" lang="ru-RU" sz="12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8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автомобильной дороги, расположенной в Свердловской области, г. Кушва, ул. Карла Маркса (участок от ул. Советская до дома по ул. К. Маркса № 244), пер. Челюскинцев (участок от ул. К. Маркса до ул. Ленина), пер. Комсомольский (участок от ул. К. Маркса до ул. Ленина) -  </a:t>
                      </a:r>
                      <a:r>
                        <a:rPr kumimoji="0" lang="ru-RU" sz="1200" b="1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 км</a:t>
                      </a:r>
                      <a:r>
                        <a:rPr kumimoji="0" lang="ru-RU" sz="1200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(1 этап работ)</a:t>
                      </a:r>
                      <a:endParaRPr kumimoji="0" lang="ru-RU" sz="1200" b="0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2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автомобильной дороги, расположенной в Свердловской области, г. Кушва, ул. Свободы –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 км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 этап работ)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2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повышению безопасности дорожного движения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59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участка автомобильной дороги, расположенной в Свердловской области, г. Кушва, пер. Южный (участок от ул. Союзов до ул. Луначарского) -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 км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80034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A565F1B-6B21-4E3D-BE56-549D49AD10D5}"/>
              </a:ext>
            </a:extLst>
          </p:cNvPr>
          <p:cNvSpPr txBox="1"/>
          <p:nvPr/>
        </p:nvSpPr>
        <p:spPr>
          <a:xfrm>
            <a:off x="4559276" y="1528354"/>
            <a:ext cx="2389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- 106,6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67878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D9870-ACCC-48D9-A469-E0147B2A1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35" y="3351022"/>
            <a:ext cx="2545311" cy="1240307"/>
          </a:xfrm>
          <a:prstGeom prst="rect">
            <a:avLst/>
          </a:prstGeom>
        </p:spPr>
      </p:pic>
      <p:pic>
        <p:nvPicPr>
          <p:cNvPr id="1638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7EEE125-C89D-4833-8B00-BC2D21FE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7513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C2FBD2-3443-42E9-9FBE-7D8C823FD8D8}"/>
              </a:ext>
            </a:extLst>
          </p:cNvPr>
          <p:cNvSpPr/>
          <p:nvPr/>
        </p:nvSpPr>
        <p:spPr>
          <a:xfrm>
            <a:off x="839788" y="918683"/>
            <a:ext cx="10253592" cy="758756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798CD21-D9D6-4EBF-9D7E-21FAEA18E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272486"/>
              </p:ext>
            </p:extLst>
          </p:nvPr>
        </p:nvGraphicFramePr>
        <p:xfrm>
          <a:off x="16444" y="986484"/>
          <a:ext cx="10253592" cy="575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В соответствии с положениями указов Президента Российской Федерации от 7 ма...">
            <a:extLst>
              <a:ext uri="{FF2B5EF4-FFF2-40B4-BE49-F238E27FC236}">
                <a16:creationId xmlns:a16="http://schemas.microsoft.com/office/drawing/2014/main" id="{4882BB18-5AE2-44ED-B078-F1CF6049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55" y="960039"/>
            <a:ext cx="2371923" cy="17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701130BB-E6E9-4C5E-9886-F82217AE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12052" r="10423" b="15076"/>
          <a:stretch/>
        </p:blipFill>
        <p:spPr bwMode="auto">
          <a:xfrm>
            <a:off x="9446004" y="3351022"/>
            <a:ext cx="1027123" cy="897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7230DD7C-1354-496E-AEC4-61A9F851F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28134" r="7552"/>
          <a:stretch/>
        </p:blipFill>
        <p:spPr bwMode="auto">
          <a:xfrm>
            <a:off x="9563450" y="4858652"/>
            <a:ext cx="1599191" cy="19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456E3D89-9BBF-424C-844F-EBA7B41F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228" y="5473489"/>
            <a:ext cx="675314" cy="6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08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14256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в Кушвинском городском округе</a:t>
            </a:r>
            <a:b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420381"/>
              </p:ext>
            </p:extLst>
          </p:nvPr>
        </p:nvGraphicFramePr>
        <p:xfrm>
          <a:off x="1111454" y="1753299"/>
          <a:ext cx="9890125" cy="218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: скругленные углы 4">
            <a:extLst>
              <a:ext uri="{FF2B5EF4-FFF2-40B4-BE49-F238E27FC236}">
                <a16:creationId xmlns:a16="http://schemas.microsoft.com/office/drawing/2014/main" id="{BAC2CB3F-D610-4E0F-A415-7F86975D0F60}"/>
              </a:ext>
            </a:extLst>
          </p:cNvPr>
          <p:cNvSpPr txBox="1"/>
          <p:nvPr/>
        </p:nvSpPr>
        <p:spPr>
          <a:xfrm>
            <a:off x="314960" y="1450609"/>
            <a:ext cx="2143760" cy="1851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12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дошкольного образования, современного качественного общего образования, доступности качественных образовательных услуг в сфере дополнительного образования </a:t>
            </a:r>
          </a:p>
          <a:p>
            <a:pPr lvl="0" algn="ctr"/>
            <a:endParaRPr lang="ru-RU" sz="1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1EB6E26-2F34-4EC0-B3B7-09442545F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343658"/>
              </p:ext>
            </p:extLst>
          </p:nvPr>
        </p:nvGraphicFramePr>
        <p:xfrm>
          <a:off x="169706" y="4091753"/>
          <a:ext cx="10910840" cy="2531115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133606">
                  <a:extLst>
                    <a:ext uri="{9D8B030D-6E8A-4147-A177-3AD203B41FA5}">
                      <a16:colId xmlns:a16="http://schemas.microsoft.com/office/drawing/2014/main" val="1360732130"/>
                    </a:ext>
                  </a:extLst>
                </a:gridCol>
                <a:gridCol w="1289824">
                  <a:extLst>
                    <a:ext uri="{9D8B030D-6E8A-4147-A177-3AD203B41FA5}">
                      <a16:colId xmlns:a16="http://schemas.microsoft.com/office/drawing/2014/main" val="2014764943"/>
                    </a:ext>
                  </a:extLst>
                </a:gridCol>
                <a:gridCol w="1269671">
                  <a:extLst>
                    <a:ext uri="{9D8B030D-6E8A-4147-A177-3AD203B41FA5}">
                      <a16:colId xmlns:a16="http://schemas.microsoft.com/office/drawing/2014/main" val="2488286777"/>
                    </a:ext>
                  </a:extLst>
                </a:gridCol>
                <a:gridCol w="1217739">
                  <a:extLst>
                    <a:ext uri="{9D8B030D-6E8A-4147-A177-3AD203B41FA5}">
                      <a16:colId xmlns:a16="http://schemas.microsoft.com/office/drawing/2014/main" val="3955387809"/>
                    </a:ext>
                  </a:extLst>
                </a:gridCol>
              </a:tblGrid>
              <a:tr h="269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рублей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рублей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рублей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50448"/>
                  </a:ext>
                </a:extLst>
              </a:tr>
              <a:tr h="40752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системы дошкольного образования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311 354 770,86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318 312 914,76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322 890 112,18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2062248"/>
                  </a:ext>
                </a:extLst>
              </a:tr>
              <a:tr h="27532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системы общего образования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414 580 230,54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417 996 047,34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424 508 049,92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794662"/>
                  </a:ext>
                </a:extLst>
              </a:tr>
              <a:tr h="26755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системы дополнительного образования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53 936 539,08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53 650 476,92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53 650 476,92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0068185"/>
                  </a:ext>
                </a:extLst>
              </a:tr>
              <a:tr h="52187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«Обеспечение реализации муниципальной программы Кушвинского городского округа «Развитие системы образования в Кушвинском городском округе до 2024 года»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33 515 797,66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33 326 883,96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33 656 883,96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9992194"/>
                  </a:ext>
                </a:extLst>
              </a:tr>
              <a:tr h="52187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«Обеспечение комплексной безопасности муниципальных образовательных организаций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16 132 359,03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6708798"/>
                  </a:ext>
                </a:extLst>
              </a:tr>
              <a:tr h="26755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«Организация отдыха и оздоровления детей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21 369 418,12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15 376 400,00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15 991 400,00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5031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903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53320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муниципальной программы «Развитие системы образования в Кушвинском городском округе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5D89F0-3F61-4BCD-80DB-89E4EC167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574063"/>
              </p:ext>
            </p:extLst>
          </p:nvPr>
        </p:nvGraphicFramePr>
        <p:xfrm>
          <a:off x="98586" y="2113280"/>
          <a:ext cx="10932159" cy="4213172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587601">
                  <a:extLst>
                    <a:ext uri="{9D8B030D-6E8A-4147-A177-3AD203B41FA5}">
                      <a16:colId xmlns:a16="http://schemas.microsoft.com/office/drawing/2014/main" val="1551990496"/>
                    </a:ext>
                  </a:extLst>
                </a:gridCol>
                <a:gridCol w="1016463">
                  <a:extLst>
                    <a:ext uri="{9D8B030D-6E8A-4147-A177-3AD203B41FA5}">
                      <a16:colId xmlns:a16="http://schemas.microsoft.com/office/drawing/2014/main" val="804049554"/>
                    </a:ext>
                  </a:extLst>
                </a:gridCol>
                <a:gridCol w="1098437">
                  <a:extLst>
                    <a:ext uri="{9D8B030D-6E8A-4147-A177-3AD203B41FA5}">
                      <a16:colId xmlns:a16="http://schemas.microsoft.com/office/drawing/2014/main" val="281063626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362160945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2983426507"/>
                    </a:ext>
                  </a:extLst>
                </a:gridCol>
              </a:tblGrid>
              <a:tr h="20445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4882"/>
                  </a:ext>
                </a:extLst>
              </a:tr>
              <a:tr h="19512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муниципальной программы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58617"/>
                  </a:ext>
                </a:extLst>
              </a:tr>
              <a:tr h="29766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образования в Кушвинском городском  округе до 2024 года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50128"/>
                  </a:ext>
                </a:extLst>
              </a:tr>
              <a:tr h="38256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 (целей) и задач, целевых показателей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показателя реализации муниципальной программы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9344"/>
                  </a:ext>
                </a:extLst>
              </a:tr>
              <a:tr h="297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3126"/>
                  </a:ext>
                </a:extLst>
              </a:tr>
              <a:tr h="425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обучающихся общеобразовательной организации, осваивающих дополнительные общеобразовательные  программы технической и естественно-научной направленности с использованием средств обучения и воспитания центра образования естественно-научной и технологической направленностей «Точка роста»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2776650289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общеобразовательных организаций, функционирующих в рамках национальной образовательной инициативы «Наша новая школа», в общем количестве общеобразовательных организаций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42852640"/>
                  </a:ext>
                </a:extLst>
              </a:tr>
              <a:tr h="2054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Охват детей начальным общим, основным общим и средним общим образованием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47555775"/>
                  </a:ext>
                </a:extLst>
              </a:tr>
              <a:tr h="36966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трудоустроенных несовершеннолетних граждан в возрасте от 14 до 17 лет, находящихся в трудной жизненной ситуации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63945917"/>
                  </a:ext>
                </a:extLst>
              </a:tr>
              <a:tr h="3825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 обучающихся,  вовлеченных в учебно-исследовательские, научно – технические, спортивно – технические мероприятия  в рамках изобретательской и рационализаторской деятельности,  в общей численности обучающихся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33103825"/>
                  </a:ext>
                </a:extLst>
              </a:tr>
              <a:tr h="37669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зданий муниципальных образовательных организаций, соответствующих требованиям антитеррористической безопасности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726599115"/>
                  </a:ext>
                </a:extLst>
              </a:tr>
              <a:tr h="5471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общеобразовательных организаций, подведомственных Управлению образования,  оборудованных кабинетами «Светофор»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3159493620"/>
                  </a:ext>
                </a:extLst>
              </a:tr>
              <a:tr h="3825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обучающихся муниципальных общеобразовательных учреждений, обеспеченных подвозом до базовых школ, от общего числа обучающихся нуждающихся в подвозе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217197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911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на образование 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24">
            <a:extLst>
              <a:ext uri="{FF2B5EF4-FFF2-40B4-BE49-F238E27FC236}">
                <a16:creationId xmlns:a16="http://schemas.microsoft.com/office/drawing/2014/main" id="{81624F85-53B4-4E9F-893C-75946A721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348196"/>
              </p:ext>
            </p:extLst>
          </p:nvPr>
        </p:nvGraphicFramePr>
        <p:xfrm>
          <a:off x="0" y="1219054"/>
          <a:ext cx="11273247" cy="352237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9855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3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Приоритетные мероприятия на 2022 год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рублей)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3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</a:t>
                      </a:r>
                      <a:r>
                        <a:rPr lang="ru-RU" sz="140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образовательных организаций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школ, 15 детских садов, 5 учреждений дополнительного образования детей)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746,0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29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отдыха и оздоровления детей в Кушвинском городском округе (2 348 детей)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29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персонифицированного финансирования дополнительного образования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3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мероприятий направленных на соблюдение требований и норм пожарной безопасности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3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мероприятий направленных на соблюдение требований и норм санитарного законодательства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3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мероприятий, направленных на соблюдение требований и норм антитеррористической защищенности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406068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трудовых отрядов из несовершеннолетних граждан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80326"/>
                  </a:ext>
                </a:extLst>
              </a:tr>
              <a:tr h="3966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мероприятий по поддержке талантливой и способной молодежи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46660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C736BD-5B9F-4261-B2F1-7952965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8" y="4736686"/>
            <a:ext cx="3005795" cy="20038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97675E1-28D1-48A1-9BD8-328C9BF70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7594" b="7313"/>
          <a:stretch/>
        </p:blipFill>
        <p:spPr bwMode="auto">
          <a:xfrm>
            <a:off x="7541703" y="4736686"/>
            <a:ext cx="3447558" cy="200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4DC23E-0159-4F62-B35B-F5A06C3B4E21}"/>
              </a:ext>
            </a:extLst>
          </p:cNvPr>
          <p:cNvPicPr/>
          <p:nvPr/>
        </p:nvPicPr>
        <p:blipFill rotWithShape="1">
          <a:blip r:embed="rId5"/>
          <a:srcRect l="20042" t="20240" r="33619" b="25028"/>
          <a:stretch/>
        </p:blipFill>
        <p:spPr bwMode="auto">
          <a:xfrm>
            <a:off x="4037663" y="4946556"/>
            <a:ext cx="2702360" cy="1584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23946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4"/>
            <a:ext cx="10433458" cy="103081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Кушвинском городском округе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937969"/>
              </p:ext>
            </p:extLst>
          </p:nvPr>
        </p:nvGraphicFramePr>
        <p:xfrm>
          <a:off x="1111454" y="1319983"/>
          <a:ext cx="9890125" cy="2531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: скругленные углы 4">
            <a:extLst>
              <a:ext uri="{FF2B5EF4-FFF2-40B4-BE49-F238E27FC236}">
                <a16:creationId xmlns:a16="http://schemas.microsoft.com/office/drawing/2014/main" id="{BAC2CB3F-D610-4E0F-A415-7F86975D0F60}"/>
              </a:ext>
            </a:extLst>
          </p:cNvPr>
          <p:cNvSpPr txBox="1"/>
          <p:nvPr/>
        </p:nvSpPr>
        <p:spPr>
          <a:xfrm>
            <a:off x="314960" y="1450610"/>
            <a:ext cx="1790677" cy="13317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12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нравственное развитие и реализация человеческого потенциала </a:t>
            </a:r>
          </a:p>
          <a:p>
            <a:pPr lvl="0" algn="ctr"/>
            <a:endParaRPr lang="ru-RU" sz="1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1EB6E26-2F34-4EC0-B3B7-09442545F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80608"/>
              </p:ext>
            </p:extLst>
          </p:nvPr>
        </p:nvGraphicFramePr>
        <p:xfrm>
          <a:off x="169706" y="4075611"/>
          <a:ext cx="10970874" cy="2329603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016107">
                  <a:extLst>
                    <a:ext uri="{9D8B030D-6E8A-4147-A177-3AD203B41FA5}">
                      <a16:colId xmlns:a16="http://schemas.microsoft.com/office/drawing/2014/main" val="1360732130"/>
                    </a:ext>
                  </a:extLst>
                </a:gridCol>
                <a:gridCol w="1349624">
                  <a:extLst>
                    <a:ext uri="{9D8B030D-6E8A-4147-A177-3AD203B41FA5}">
                      <a16:colId xmlns:a16="http://schemas.microsoft.com/office/drawing/2014/main" val="2014764943"/>
                    </a:ext>
                  </a:extLst>
                </a:gridCol>
                <a:gridCol w="1273707">
                  <a:extLst>
                    <a:ext uri="{9D8B030D-6E8A-4147-A177-3AD203B41FA5}">
                      <a16:colId xmlns:a16="http://schemas.microsoft.com/office/drawing/2014/main" val="2488286777"/>
                    </a:ext>
                  </a:extLst>
                </a:gridCol>
                <a:gridCol w="1331436">
                  <a:extLst>
                    <a:ext uri="{9D8B030D-6E8A-4147-A177-3AD203B41FA5}">
                      <a16:colId xmlns:a16="http://schemas.microsoft.com/office/drawing/2014/main" val="3955387809"/>
                    </a:ext>
                  </a:extLst>
                </a:gridCol>
              </a:tblGrid>
              <a:tr h="269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50448"/>
                  </a:ext>
                </a:extLst>
              </a:tr>
              <a:tr h="40752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культуры и искусства»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101 635 262,95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81 959 674,87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81 565 500,69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2062248"/>
                  </a:ext>
                </a:extLst>
              </a:tr>
              <a:tr h="27532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образования в сфере культуры и искусства»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56 948 447,88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55 145 132,24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55 145 132,24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794662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туризма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3 252 234,00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0068185"/>
                  </a:ext>
                </a:extLst>
              </a:tr>
              <a:tr h="25103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«Доступная среда»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60 000,00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60 000,00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60 000,00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9992194"/>
                  </a:ext>
                </a:extLst>
              </a:tr>
              <a:tr h="48480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«Укрепление единства российской нации и этнокультурное развитие народов, проживающих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606 906,00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606 906,00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606 906,00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6708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«Обеспечение реализации муниципальной программы «Развитие культуры в Кушвинском городском округе до 2024 года»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10 921 548,69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11 155 095,02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11 535 942,69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5031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720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53320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муниципальной программы «Развитие системы образования в Кушвинском городском округе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5D89F0-3F61-4BCD-80DB-89E4EC167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291856"/>
              </p:ext>
            </p:extLst>
          </p:nvPr>
        </p:nvGraphicFramePr>
        <p:xfrm>
          <a:off x="100668" y="2113280"/>
          <a:ext cx="10930077" cy="4154873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585519">
                  <a:extLst>
                    <a:ext uri="{9D8B030D-6E8A-4147-A177-3AD203B41FA5}">
                      <a16:colId xmlns:a16="http://schemas.microsoft.com/office/drawing/2014/main" val="1551990496"/>
                    </a:ext>
                  </a:extLst>
                </a:gridCol>
                <a:gridCol w="1016463">
                  <a:extLst>
                    <a:ext uri="{9D8B030D-6E8A-4147-A177-3AD203B41FA5}">
                      <a16:colId xmlns:a16="http://schemas.microsoft.com/office/drawing/2014/main" val="804049554"/>
                    </a:ext>
                  </a:extLst>
                </a:gridCol>
                <a:gridCol w="1098437">
                  <a:extLst>
                    <a:ext uri="{9D8B030D-6E8A-4147-A177-3AD203B41FA5}">
                      <a16:colId xmlns:a16="http://schemas.microsoft.com/office/drawing/2014/main" val="281063626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362160945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2983426507"/>
                    </a:ext>
                  </a:extLst>
                </a:gridCol>
              </a:tblGrid>
              <a:tr h="20445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4882"/>
                  </a:ext>
                </a:extLst>
              </a:tr>
              <a:tr h="19512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муниципальной программы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58617"/>
                  </a:ext>
                </a:extLst>
              </a:tr>
              <a:tr h="29766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образования в Кушвинском городском  округе до 2024 года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50128"/>
                  </a:ext>
                </a:extLst>
              </a:tr>
              <a:tr h="38256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 (целей) и задач, целевых показателей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показателя реализации муниципальной программы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9344"/>
                  </a:ext>
                </a:extLst>
              </a:tr>
              <a:tr h="297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3126"/>
                  </a:ext>
                </a:extLst>
              </a:tr>
              <a:tr h="425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организаций культуры, получивших современное оборудование.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2776650289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проведенных мероприятий по реализации мер противодействия распространению наркомании, алкоголизма и токсикомании, профилактики нарушений и направленных на патриотическое воспитание граждан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42852640"/>
                  </a:ext>
                </a:extLst>
              </a:tr>
              <a:tr h="2054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передвижных выставок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47555775"/>
                  </a:ext>
                </a:extLst>
              </a:tr>
              <a:tr h="3488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действующих виртуальных музеев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63945917"/>
                  </a:ext>
                </a:extLst>
              </a:tr>
              <a:tr h="3825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выпускников детских школ искусств, поступивших на обучение в профессиональные образовательные организации (учреждения) в сфере культуры и искусства , от общего числа выпускников предыдущего года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33103825"/>
                  </a:ext>
                </a:extLst>
              </a:tr>
              <a:tr h="37669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мероприятий, проведенных в учреждениях культуры для инвалидов и других маломобильных групп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726599115"/>
                  </a:ext>
                </a:extLst>
              </a:tr>
              <a:tr h="5471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проведенных мероприятий способствующих развитию национально-культурного взаимодействия представителей различных национальностей и конфессий, установлению гармоничных взаимоотношений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3159493620"/>
                  </a:ext>
                </a:extLst>
              </a:tr>
              <a:tr h="3825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детских школ искусств, оснащенных современным материально-техническим оборудованием, в  общем количестве муниципальных детских школ искусств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217197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225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0CF14248-0530-44B6-8E9F-1132FF2D3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904784"/>
              </p:ext>
            </p:extLst>
          </p:nvPr>
        </p:nvGraphicFramePr>
        <p:xfrm>
          <a:off x="0" y="1073150"/>
          <a:ext cx="11098635" cy="2468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935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73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Приоритетные мероприятия на 2022 год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рублей)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07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</a:t>
                      </a:r>
                      <a:r>
                        <a:rPr lang="ru-RU" sz="140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учреждений культуры (библиотека, музей, кинотеатр, дворец, клуб)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7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в</a:t>
                      </a:r>
                      <a:r>
                        <a:rPr lang="ru-RU" sz="140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сфере культуры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44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оснащение муниципальных музеев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9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благоустройству сельских территорий (установка (обустройство) ограждения территории клуба по адресу: п. Верхняя Баранча, ул. Гагарина, 14)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442136"/>
                  </a:ext>
                </a:extLst>
              </a:tr>
              <a:tr h="4869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в сфере культуры, направленных на патриотическое воспитание граждан Кушвинского городского округа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024971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60A1612C-D67F-45EA-94A4-EA1655B01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18665" r="19366" b="7318"/>
          <a:stretch/>
        </p:blipFill>
        <p:spPr bwMode="auto">
          <a:xfrm>
            <a:off x="8089027" y="3493811"/>
            <a:ext cx="2988910" cy="20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429045-4D06-404D-8590-CC7E0240E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54" b="6399"/>
          <a:stretch/>
        </p:blipFill>
        <p:spPr>
          <a:xfrm>
            <a:off x="4638880" y="3992022"/>
            <a:ext cx="3211397" cy="2525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8D6CD-DB75-4C1C-A895-F917640E8D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2" r="8837" b="5758"/>
          <a:stretch/>
        </p:blipFill>
        <p:spPr>
          <a:xfrm>
            <a:off x="230188" y="4300995"/>
            <a:ext cx="4111537" cy="235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870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4"/>
            <a:ext cx="10433458" cy="141564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в Кушвинском городском округе </a:t>
            </a:r>
            <a:b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384829"/>
              </p:ext>
            </p:extLst>
          </p:nvPr>
        </p:nvGraphicFramePr>
        <p:xfrm>
          <a:off x="1111454" y="1719743"/>
          <a:ext cx="9890125" cy="2131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: скругленные углы 4">
            <a:extLst>
              <a:ext uri="{FF2B5EF4-FFF2-40B4-BE49-F238E27FC236}">
                <a16:creationId xmlns:a16="http://schemas.microsoft.com/office/drawing/2014/main" id="{BAC2CB3F-D610-4E0F-A415-7F86975D0F60}"/>
              </a:ext>
            </a:extLst>
          </p:cNvPr>
          <p:cNvSpPr txBox="1"/>
          <p:nvPr/>
        </p:nvSpPr>
        <p:spPr>
          <a:xfrm>
            <a:off x="314960" y="1450609"/>
            <a:ext cx="2143760" cy="1851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12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детско-юношеского спорта, подготовки спортивного резерва сборных команд Свердловской области и Российской Федерации</a:t>
            </a:r>
          </a:p>
          <a:p>
            <a:pPr lvl="0" algn="ctr"/>
            <a:endParaRPr lang="ru-RU" sz="1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1EB6E26-2F34-4EC0-B3B7-09442545F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42569"/>
              </p:ext>
            </p:extLst>
          </p:nvPr>
        </p:nvGraphicFramePr>
        <p:xfrm>
          <a:off x="169706" y="4377614"/>
          <a:ext cx="10970874" cy="1691569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016107">
                  <a:extLst>
                    <a:ext uri="{9D8B030D-6E8A-4147-A177-3AD203B41FA5}">
                      <a16:colId xmlns:a16="http://schemas.microsoft.com/office/drawing/2014/main" val="1360732130"/>
                    </a:ext>
                  </a:extLst>
                </a:gridCol>
                <a:gridCol w="1349624">
                  <a:extLst>
                    <a:ext uri="{9D8B030D-6E8A-4147-A177-3AD203B41FA5}">
                      <a16:colId xmlns:a16="http://schemas.microsoft.com/office/drawing/2014/main" val="2014764943"/>
                    </a:ext>
                  </a:extLst>
                </a:gridCol>
                <a:gridCol w="1273707">
                  <a:extLst>
                    <a:ext uri="{9D8B030D-6E8A-4147-A177-3AD203B41FA5}">
                      <a16:colId xmlns:a16="http://schemas.microsoft.com/office/drawing/2014/main" val="2488286777"/>
                    </a:ext>
                  </a:extLst>
                </a:gridCol>
                <a:gridCol w="1331436">
                  <a:extLst>
                    <a:ext uri="{9D8B030D-6E8A-4147-A177-3AD203B41FA5}">
                      <a16:colId xmlns:a16="http://schemas.microsoft.com/office/drawing/2014/main" val="3955387809"/>
                    </a:ext>
                  </a:extLst>
                </a:gridCol>
              </a:tblGrid>
              <a:tr h="307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50448"/>
                  </a:ext>
                </a:extLst>
              </a:tr>
              <a:tr h="30594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физической культуры и спорта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83 511 481,32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74 113 734,48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74 113 734,48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2062248"/>
                  </a:ext>
                </a:extLst>
              </a:tr>
              <a:tr h="42891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инфраструктуры объектов спорта муниципальной собственности Кушвинского городского округа»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102 363,60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794662"/>
                  </a:ext>
                </a:extLst>
              </a:tr>
              <a:tr h="21990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«Развитие физической культуры и спорта в Кушвинском городском округе»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98 428,57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0068185"/>
                  </a:ext>
                </a:extLst>
              </a:tr>
              <a:tr h="42891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«Обеспечение реализации муниципальной программы Кушвинского городского округа «Развитие физической культуры и спорта в Кушвинском городском округе до 2024 года»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8 446 043,48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6 637 255,88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6 637 255,88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9992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439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1"/>
            <a:ext cx="10433458" cy="2043259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муниципальной программы «Развитие физической культуры и спорта в Кушвинском городском округе </a:t>
            </a:r>
            <a:b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5D89F0-3F61-4BCD-80DB-89E4EC167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963364"/>
              </p:ext>
            </p:extLst>
          </p:nvPr>
        </p:nvGraphicFramePr>
        <p:xfrm>
          <a:off x="234892" y="2483141"/>
          <a:ext cx="10795853" cy="413972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451295">
                  <a:extLst>
                    <a:ext uri="{9D8B030D-6E8A-4147-A177-3AD203B41FA5}">
                      <a16:colId xmlns:a16="http://schemas.microsoft.com/office/drawing/2014/main" val="1551990496"/>
                    </a:ext>
                  </a:extLst>
                </a:gridCol>
                <a:gridCol w="1016463">
                  <a:extLst>
                    <a:ext uri="{9D8B030D-6E8A-4147-A177-3AD203B41FA5}">
                      <a16:colId xmlns:a16="http://schemas.microsoft.com/office/drawing/2014/main" val="804049554"/>
                    </a:ext>
                  </a:extLst>
                </a:gridCol>
                <a:gridCol w="1098437">
                  <a:extLst>
                    <a:ext uri="{9D8B030D-6E8A-4147-A177-3AD203B41FA5}">
                      <a16:colId xmlns:a16="http://schemas.microsoft.com/office/drawing/2014/main" val="281063626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3621609451"/>
                    </a:ext>
                  </a:extLst>
                </a:gridCol>
                <a:gridCol w="1114829">
                  <a:extLst>
                    <a:ext uri="{9D8B030D-6E8A-4147-A177-3AD203B41FA5}">
                      <a16:colId xmlns:a16="http://schemas.microsoft.com/office/drawing/2014/main" val="2983426507"/>
                    </a:ext>
                  </a:extLst>
                </a:gridCol>
              </a:tblGrid>
              <a:tr h="20735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4882"/>
                  </a:ext>
                </a:extLst>
              </a:tr>
              <a:tr h="1978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муниципальной программы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58617"/>
                  </a:ext>
                </a:extLst>
              </a:tr>
              <a:tr h="19957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 в Кушвинском городском округе до 2024 года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50128"/>
                  </a:ext>
                </a:extLst>
              </a:tr>
              <a:tr h="3879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 (целей) и задач, целевых показателей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показателя реализации муниципальной программы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9344"/>
                  </a:ext>
                </a:extLst>
              </a:tr>
              <a:tr h="302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3126"/>
                  </a:ext>
                </a:extLst>
              </a:tr>
              <a:tr h="431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учащихся и студентов Кушвинского городского округа, систематически занимающихся физической культурой и спортом, в общей численности учащихся и студентов Кушвинского городского округа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2776650289"/>
                  </a:ext>
                </a:extLst>
              </a:tr>
              <a:tr h="34890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спортивно-массовых и физкультурно-оздоровительных мероприятий, организуемых на территории Кушвинского городского округа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42852640"/>
                  </a:ext>
                </a:extLst>
              </a:tr>
              <a:tr h="31545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молодых граждан в возрасте от 14 до 30 лет, участвующих в мероприятиях гражданско-патриотической направленности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47555775"/>
                  </a:ext>
                </a:extLst>
              </a:tr>
              <a:tr h="35382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обеспеченности населения Кушвинского городского округа спортивными сооружениями исходя из пропускной способности объектов спорта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63945917"/>
                  </a:ext>
                </a:extLst>
              </a:tr>
              <a:tr h="387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выпускников детских школ искусств, поступивших на обучение в профессиональные образовательные организации (учреждения) в сфере культуры и искусства , от общего числа выпускников предыдущего года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933103825"/>
                  </a:ext>
                </a:extLst>
              </a:tr>
              <a:tr h="38204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населения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726599115"/>
                  </a:ext>
                </a:extLst>
              </a:tr>
              <a:tr h="6245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Кушвинского городского округа, выполнивших нормативы испытаний (тестов) Всероссийского физкультурно-спортивного комплекса "Готов к труду и обороне" (ГТО),в общей численности населения Кушвинского городского округа, принявшего участие в выполнении нормативов испытаний (тестов) Всероссийского физкультурно-спортивного комплекса "Готов к труду и обороне"(ГТО) 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66,0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3159493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147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физическую культуру и спорт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10">
            <a:extLst>
              <a:ext uri="{FF2B5EF4-FFF2-40B4-BE49-F238E27FC236}">
                <a16:creationId xmlns:a16="http://schemas.microsoft.com/office/drawing/2014/main" id="{797DDFB0-5032-46A5-AE38-311509258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23766"/>
              </p:ext>
            </p:extLst>
          </p:nvPr>
        </p:nvGraphicFramePr>
        <p:xfrm>
          <a:off x="31998" y="1350860"/>
          <a:ext cx="11273246" cy="217990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274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6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Приоритетные мероприятия на 2022 год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рублей)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02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предоставления услуг (выполнения работ) в сфере физической культуры и спорта и по спортивной подготовке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76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мероприятий в сфере физической культуры и спорта (создание спортивных площадок, реализация мероприятий по поэтапному внедрению Всероссийского физкультурно-спортивного комплекса «Готов к труду и обороне» (ГТО))</a:t>
                      </a:r>
                      <a:endParaRPr kumimoji="0" lang="ru-RU" sz="1600" b="0" i="0" u="none" strike="noStrik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7D784-457B-4120-B663-1815EBE96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7" t="1381" r="7955" b="5916"/>
          <a:stretch/>
        </p:blipFill>
        <p:spPr>
          <a:xfrm>
            <a:off x="230188" y="3850289"/>
            <a:ext cx="4517981" cy="27725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7D897F-F326-490F-B183-9FFBA6BD6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0" r="3387" b="12186"/>
          <a:stretch/>
        </p:blipFill>
        <p:spPr>
          <a:xfrm>
            <a:off x="6260462" y="4077050"/>
            <a:ext cx="4754283" cy="25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00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22" y="249378"/>
            <a:ext cx="10433458" cy="141564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Кушвинского городского округа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985416"/>
              </p:ext>
            </p:extLst>
          </p:nvPr>
        </p:nvGraphicFramePr>
        <p:xfrm>
          <a:off x="1111454" y="2172750"/>
          <a:ext cx="9890125" cy="243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: скругленные углы 4">
            <a:extLst>
              <a:ext uri="{FF2B5EF4-FFF2-40B4-BE49-F238E27FC236}">
                <a16:creationId xmlns:a16="http://schemas.microsoft.com/office/drawing/2014/main" id="{BAC2CB3F-D610-4E0F-A415-7F86975D0F60}"/>
              </a:ext>
            </a:extLst>
          </p:cNvPr>
          <p:cNvSpPr txBox="1"/>
          <p:nvPr/>
        </p:nvSpPr>
        <p:spPr>
          <a:xfrm>
            <a:off x="230188" y="2256886"/>
            <a:ext cx="2143760" cy="1851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12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бюджета Кушвинского городского округа, рациональное управление средствами  местного бюджета, повышение эффективности бюджетных расходов.</a:t>
            </a:r>
          </a:p>
          <a:p>
            <a:pPr algn="ctr"/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2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1EB6E26-2F34-4EC0-B3B7-09442545F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779129"/>
              </p:ext>
            </p:extLst>
          </p:nvPr>
        </p:nvGraphicFramePr>
        <p:xfrm>
          <a:off x="169706" y="5003726"/>
          <a:ext cx="10970874" cy="1415639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016107">
                  <a:extLst>
                    <a:ext uri="{9D8B030D-6E8A-4147-A177-3AD203B41FA5}">
                      <a16:colId xmlns:a16="http://schemas.microsoft.com/office/drawing/2014/main" val="1360732130"/>
                    </a:ext>
                  </a:extLst>
                </a:gridCol>
                <a:gridCol w="1349624">
                  <a:extLst>
                    <a:ext uri="{9D8B030D-6E8A-4147-A177-3AD203B41FA5}">
                      <a16:colId xmlns:a16="http://schemas.microsoft.com/office/drawing/2014/main" val="2014764943"/>
                    </a:ext>
                  </a:extLst>
                </a:gridCol>
                <a:gridCol w="1273707">
                  <a:extLst>
                    <a:ext uri="{9D8B030D-6E8A-4147-A177-3AD203B41FA5}">
                      <a16:colId xmlns:a16="http://schemas.microsoft.com/office/drawing/2014/main" val="2488286777"/>
                    </a:ext>
                  </a:extLst>
                </a:gridCol>
                <a:gridCol w="1331436">
                  <a:extLst>
                    <a:ext uri="{9D8B030D-6E8A-4147-A177-3AD203B41FA5}">
                      <a16:colId xmlns:a16="http://schemas.microsoft.com/office/drawing/2014/main" val="3955387809"/>
                    </a:ext>
                  </a:extLst>
                </a:gridCol>
              </a:tblGrid>
              <a:tr h="3866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год, рублей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288" marT="8288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50448"/>
                  </a:ext>
                </a:extLst>
              </a:tr>
              <a:tr h="47125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«Обеспечение реализации муниципальной программы «Управление муниципальными финансами Кушвинского городского округа до 2024 года»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13 966 648,56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13 966 648,56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13 966 648,56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2062248"/>
                  </a:ext>
                </a:extLst>
              </a:tr>
              <a:tr h="28162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«Управление бюджетным процессом и его совершенствование»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46 213 493,88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46 213 493,88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48 062 033,64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794662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«Управление муниципальным долгом»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9 400 452,05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9 811 520,54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8 965 109,28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0068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7EEE125-C89D-4833-8B00-BC2D21FE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7513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C2FBD2-3443-42E9-9FBE-7D8C823FD8D8}"/>
              </a:ext>
            </a:extLst>
          </p:cNvPr>
          <p:cNvSpPr/>
          <p:nvPr/>
        </p:nvSpPr>
        <p:spPr>
          <a:xfrm>
            <a:off x="839788" y="918683"/>
            <a:ext cx="10253592" cy="758756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Основным постулатом при формировании бюджета Кушвинского городского округа является его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сбалансированность.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5CCD1-5473-4152-A38D-D0A45FD2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074" y="1453831"/>
            <a:ext cx="3555306" cy="19751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8744EA-B0AE-4AAC-B814-EA5E2F0F0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28" y="2162740"/>
            <a:ext cx="3443168" cy="1912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11C109-5BAB-40B1-B069-595046F53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8" y="1474035"/>
            <a:ext cx="3733449" cy="2074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6D7D3-251E-4C3C-BEC1-A74569DBA6C4}"/>
              </a:ext>
            </a:extLst>
          </p:cNvPr>
          <p:cNvSpPr txBox="1"/>
          <p:nvPr/>
        </p:nvSpPr>
        <p:spPr>
          <a:xfrm>
            <a:off x="1307070" y="1519965"/>
            <a:ext cx="74823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56EB2-C266-482E-B52A-411810FA3415}"/>
              </a:ext>
            </a:extLst>
          </p:cNvPr>
          <p:cNvSpPr txBox="1"/>
          <p:nvPr/>
        </p:nvSpPr>
        <p:spPr>
          <a:xfrm>
            <a:off x="1000062" y="2737230"/>
            <a:ext cx="8321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A9428-FF3E-449A-8DE7-1C27711E52EB}"/>
              </a:ext>
            </a:extLst>
          </p:cNvPr>
          <p:cNvSpPr txBox="1"/>
          <p:nvPr/>
        </p:nvSpPr>
        <p:spPr>
          <a:xfrm>
            <a:off x="2457329" y="3286563"/>
            <a:ext cx="8321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E7E4D-3149-4CAF-97B9-4411CC5EF2D8}"/>
              </a:ext>
            </a:extLst>
          </p:cNvPr>
          <p:cNvSpPr txBox="1"/>
          <p:nvPr/>
        </p:nvSpPr>
        <p:spPr>
          <a:xfrm>
            <a:off x="0" y="3984353"/>
            <a:ext cx="11273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бюджета соответствует суммарному объему поступлений в бюджет (доходы и источники формирования дефицита бюджета)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BB55A-9EE5-4C01-B519-05DD111B423B}"/>
              </a:ext>
            </a:extLst>
          </p:cNvPr>
          <p:cNvSpPr txBox="1"/>
          <p:nvPr/>
        </p:nvSpPr>
        <p:spPr>
          <a:xfrm>
            <a:off x="360726" y="4474248"/>
            <a:ext cx="7684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источников внутреннего финансирования дефицита бюджета включаются: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разница между привлеченными и погашенными муниципальным образованием кредитами кредитных организаций в валюте Российской Федерации;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разница между привлеченными и погашенными муниципальным образованием в валюте Российской Федерации бюджетными кредитами, предоставленными местному бюджету другими бюджетами бюджетной системы Российской Федерации;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изменение остатков средств на счетах по учету средств местного бюджета в течение соответствующего финансового года;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авая фигурная скобка 16">
            <a:extLst>
              <a:ext uri="{FF2B5EF4-FFF2-40B4-BE49-F238E27FC236}">
                <a16:creationId xmlns:a16="http://schemas.microsoft.com/office/drawing/2014/main" id="{957838DA-D276-41ED-ACBE-731952068144}"/>
              </a:ext>
            </a:extLst>
          </p:cNvPr>
          <p:cNvSpPr/>
          <p:nvPr/>
        </p:nvSpPr>
        <p:spPr>
          <a:xfrm>
            <a:off x="7786251" y="4736499"/>
            <a:ext cx="553673" cy="108957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B2BFCB-74D0-4C16-B13E-0C3620982CBE}"/>
              </a:ext>
            </a:extLst>
          </p:cNvPr>
          <p:cNvSpPr txBox="1"/>
          <p:nvPr/>
        </p:nvSpPr>
        <p:spPr>
          <a:xfrm>
            <a:off x="8422548" y="5150840"/>
            <a:ext cx="2508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</p:spTree>
    <p:extLst>
      <p:ext uri="{BB962C8B-B14F-4D97-AF65-F5344CB8AC3E}">
        <p14:creationId xmlns:p14="http://schemas.microsoft.com/office/powerpoint/2010/main" val="3910091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1"/>
            <a:ext cx="10433458" cy="14979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муниципальной программы «Управление муниципальными финансами Кушвинского городского округа до 2024 года»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D5D89F0-3F61-4BCD-80DB-89E4EC167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714268"/>
              </p:ext>
            </p:extLst>
          </p:nvPr>
        </p:nvGraphicFramePr>
        <p:xfrm>
          <a:off x="90721" y="1949686"/>
          <a:ext cx="11164189" cy="295862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611258">
                  <a:extLst>
                    <a:ext uri="{9D8B030D-6E8A-4147-A177-3AD203B41FA5}">
                      <a16:colId xmlns:a16="http://schemas.microsoft.com/office/drawing/2014/main" val="1551990496"/>
                    </a:ext>
                  </a:extLst>
                </a:gridCol>
                <a:gridCol w="1065215">
                  <a:extLst>
                    <a:ext uri="{9D8B030D-6E8A-4147-A177-3AD203B41FA5}">
                      <a16:colId xmlns:a16="http://schemas.microsoft.com/office/drawing/2014/main" val="804049554"/>
                    </a:ext>
                  </a:extLst>
                </a:gridCol>
                <a:gridCol w="1151120">
                  <a:extLst>
                    <a:ext uri="{9D8B030D-6E8A-4147-A177-3AD203B41FA5}">
                      <a16:colId xmlns:a16="http://schemas.microsoft.com/office/drawing/2014/main" val="2810636261"/>
                    </a:ext>
                  </a:extLst>
                </a:gridCol>
                <a:gridCol w="1168298">
                  <a:extLst>
                    <a:ext uri="{9D8B030D-6E8A-4147-A177-3AD203B41FA5}">
                      <a16:colId xmlns:a16="http://schemas.microsoft.com/office/drawing/2014/main" val="3621609451"/>
                    </a:ext>
                  </a:extLst>
                </a:gridCol>
                <a:gridCol w="1168298">
                  <a:extLst>
                    <a:ext uri="{9D8B030D-6E8A-4147-A177-3AD203B41FA5}">
                      <a16:colId xmlns:a16="http://schemas.microsoft.com/office/drawing/2014/main" val="2983426507"/>
                    </a:ext>
                  </a:extLst>
                </a:gridCol>
              </a:tblGrid>
              <a:tr h="20735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24882"/>
                  </a:ext>
                </a:extLst>
              </a:tr>
              <a:tr h="1978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муниципальной программы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58617"/>
                  </a:ext>
                </a:extLst>
              </a:tr>
              <a:tr h="19957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Кушвинского городского округа до 2024 года</a:t>
                      </a:r>
                      <a:r>
                        <a:rPr lang="ru-RU" sz="10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50128"/>
                  </a:ext>
                </a:extLst>
              </a:tr>
              <a:tr h="3879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 (целей) и задач, целевых показателей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показателя реализации муниципальной программы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9344"/>
                  </a:ext>
                </a:extLst>
              </a:tr>
              <a:tr h="302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03126"/>
                  </a:ext>
                </a:extLst>
              </a:tr>
              <a:tr h="431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объема муниципального долга по состоянию на 1 января года, следующего за отчетным, к общему годовому объему доходов  местного бюджета в отчетном финансовом году (без учета безвозмездных поступлений)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2776650289"/>
                  </a:ext>
                </a:extLst>
              </a:tr>
              <a:tr h="34890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Исполнение судебных актов по искам к Кушвинскому городскому округу, предусматривающие обращение взыскания  на средства казны Кушвинского городского округа, о возмещении вреда, причиненного гражданину или юридическому лицу в результате незаконных действий (бездействия) органов местного самоуправления Кушвинского городского округа либо должностных лиц этих органов в течение трех месяцев со дня поступления исполнительных документов на исполнение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142852640"/>
                  </a:ext>
                </a:extLst>
              </a:tr>
              <a:tr h="31545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предельного объема расходов на обслуживание муниципального долга к объему расходов местного бюджета, за исключением объема расходов, которые осуществляются за счет субвенций, предоставляемых из областного бюджета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08000" marR="6243" marT="624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6243" marT="6243" marB="0" anchor="ctr"/>
                </a:tc>
                <a:extLst>
                  <a:ext uri="{0D108BD9-81ED-4DB2-BD59-A6C34878D82A}">
                    <a16:rowId xmlns:a16="http://schemas.microsoft.com/office/drawing/2014/main" val="847555775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3FBCDFDB-4291-4FAA-9169-DCA10A3E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28" y="5012962"/>
            <a:ext cx="2599694" cy="173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28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41564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граждан, имеющих право на компенсацию расходов на оплату жилого помещения и </a:t>
            </a:r>
            <a:b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 услуг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D8CC8CF-0F36-413A-8F7C-917941AC7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665987"/>
              </p:ext>
            </p:extLst>
          </p:nvPr>
        </p:nvGraphicFramePr>
        <p:xfrm>
          <a:off x="0" y="700928"/>
          <a:ext cx="11870423" cy="297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8C0A4D0-C3B0-4B8C-939D-8BC1FD431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834797"/>
              </p:ext>
            </p:extLst>
          </p:nvPr>
        </p:nvGraphicFramePr>
        <p:xfrm>
          <a:off x="169706" y="1591037"/>
          <a:ext cx="10970874" cy="4969148"/>
        </p:xfrm>
        <a:graphic>
          <a:graphicData uri="http://schemas.openxmlformats.org/drawingml/2006/table">
            <a:tbl>
              <a:tblPr firstRow="1" lastCol="1">
                <a:tableStyleId>{5FD0F851-EC5A-4D38-B0AD-8093EC10F338}</a:tableStyleId>
              </a:tblPr>
              <a:tblGrid>
                <a:gridCol w="6441381">
                  <a:extLst>
                    <a:ext uri="{9D8B030D-6E8A-4147-A177-3AD203B41FA5}">
                      <a16:colId xmlns:a16="http://schemas.microsoft.com/office/drawing/2014/main" val="2134427578"/>
                    </a:ext>
                  </a:extLst>
                </a:gridCol>
                <a:gridCol w="1200105">
                  <a:extLst>
                    <a:ext uri="{9D8B030D-6E8A-4147-A177-3AD203B41FA5}">
                      <a16:colId xmlns:a16="http://schemas.microsoft.com/office/drawing/2014/main" val="1461223801"/>
                    </a:ext>
                  </a:extLst>
                </a:gridCol>
                <a:gridCol w="914366">
                  <a:extLst>
                    <a:ext uri="{9D8B030D-6E8A-4147-A177-3AD203B41FA5}">
                      <a16:colId xmlns:a16="http://schemas.microsoft.com/office/drawing/2014/main" val="2737351259"/>
                    </a:ext>
                  </a:extLst>
                </a:gridCol>
                <a:gridCol w="840889">
                  <a:extLst>
                    <a:ext uri="{9D8B030D-6E8A-4147-A177-3AD203B41FA5}">
                      <a16:colId xmlns:a16="http://schemas.microsoft.com/office/drawing/2014/main" val="24454425"/>
                    </a:ext>
                  </a:extLst>
                </a:gridCol>
                <a:gridCol w="791907">
                  <a:extLst>
                    <a:ext uri="{9D8B030D-6E8A-4147-A177-3AD203B41FA5}">
                      <a16:colId xmlns:a16="http://schemas.microsoft.com/office/drawing/2014/main" val="3738957010"/>
                    </a:ext>
                  </a:extLst>
                </a:gridCol>
                <a:gridCol w="782226">
                  <a:extLst>
                    <a:ext uri="{9D8B030D-6E8A-4147-A177-3AD203B41FA5}">
                      <a16:colId xmlns:a16="http://schemas.microsoft.com/office/drawing/2014/main" val="315146485"/>
                    </a:ext>
                  </a:extLst>
                </a:gridCol>
              </a:tblGrid>
              <a:tr h="855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Категории граждан, имеющих право на компенсацию расходов по оплате жилищно-коммунальных услуг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Количество граждан, которым предоставлены компенсации (человек)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расходы за 2021 год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(рублей)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 (рублей)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 (рублей)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 (рублей)</a:t>
                      </a: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1957775197"/>
                  </a:ext>
                </a:extLst>
              </a:tr>
              <a:tr h="299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ВСЕГО:</a:t>
                      </a:r>
                    </a:p>
                  </a:txBody>
                  <a:tcPr marL="2513" marR="2513" marT="2513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2 551</a:t>
                      </a: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22 990 158,61</a:t>
                      </a:r>
                      <a:endParaRPr lang="ru-RU" sz="10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21 468 100,00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21 465 200,00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21 465 200,00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85569"/>
                  </a:ext>
                </a:extLst>
              </a:tr>
              <a:tr h="299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соответствии с Федеральным законом от 12 января 1995 года № 5-ФЗ "О ветеранах":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3 993 284,41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507280"/>
                  </a:ext>
                </a:extLst>
              </a:tr>
              <a:tr h="2451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инвалиды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700 737,91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3339342800"/>
                  </a:ext>
                </a:extLst>
              </a:tr>
              <a:tr h="2057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участники Великой Отечественной войны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15 008,91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3003373029"/>
                  </a:ext>
                </a:extLst>
              </a:tr>
              <a:tr h="2223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ветераны боевых действий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1 721 645,14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726382638"/>
                  </a:ext>
                </a:extLst>
              </a:tr>
              <a:tr h="448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семьи погибших (умерших) инвалидов Великой Отечественной войны, участников Великой Отечественной войны и    ветеранов боевых действий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1 555 892,45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1623452701"/>
                  </a:ext>
                </a:extLst>
              </a:tr>
              <a:tr h="448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соответствии с Федеральным законом от 24 ноября 1995 года № 181-ФЗ "О социальной защите инвалидов в    Российской Федерации":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18 540 632,88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811586"/>
                  </a:ext>
                </a:extLst>
              </a:tr>
              <a:tr h="2434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инвалиды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16 450 062,98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209944975"/>
                  </a:ext>
                </a:extLst>
              </a:tr>
              <a:tr h="21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семьи, имеющие детей-инвалидов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2 090 569,90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1194391064"/>
                  </a:ext>
                </a:extLst>
              </a:tr>
              <a:tr h="93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соответствии с Законом Российской Федерации от 15 мая 1991 года № 1244-1 "О социальной защите граждан, подвергшихся воздействию радиации вследствие катастрофы на Чернобыльской АЭС" Федеральными законами от 26 ноября 1998 года №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Теча", от 10 февраля 2002 года № 2-ФЗ "О социальных гарантиях гражданам, подвергшимся радиационному воздействию вследствие ядерных испытаний на Семипалатинском полигоне":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456 241,32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62318"/>
                  </a:ext>
                </a:extLst>
              </a:tr>
              <a:tr h="4882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граждане, подвергшиеся воздействию радиации вследствие катастрофы на Чернобыльской АЭС, аварии в 1957 году на производственном объединении "Маяк" и сбросов радиоактивных отходов в реку Теча, ядерных испытаний на Семипалатинском полигоне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456 241,32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98374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390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2"/>
            <a:ext cx="10433458" cy="141564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молодых семей, имеющих право</a:t>
            </a:r>
            <a:b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социальные выплаты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D8CC8CF-0F36-413A-8F7C-917941AC7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153719"/>
              </p:ext>
            </p:extLst>
          </p:nvPr>
        </p:nvGraphicFramePr>
        <p:xfrm>
          <a:off x="0" y="742873"/>
          <a:ext cx="11870423" cy="297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8C0A4D0-C3B0-4B8C-939D-8BC1FD431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3552"/>
              </p:ext>
            </p:extLst>
          </p:nvPr>
        </p:nvGraphicFramePr>
        <p:xfrm>
          <a:off x="92279" y="1703310"/>
          <a:ext cx="11180967" cy="3102054"/>
        </p:xfrm>
        <a:graphic>
          <a:graphicData uri="http://schemas.openxmlformats.org/drawingml/2006/table">
            <a:tbl>
              <a:tblPr firstRow="1" lastCol="1">
                <a:tableStyleId>{5FD0F851-EC5A-4D38-B0AD-8093EC10F338}</a:tableStyleId>
              </a:tblPr>
              <a:tblGrid>
                <a:gridCol w="6559852">
                  <a:extLst>
                    <a:ext uri="{9D8B030D-6E8A-4147-A177-3AD203B41FA5}">
                      <a16:colId xmlns:a16="http://schemas.microsoft.com/office/drawing/2014/main" val="2134427578"/>
                    </a:ext>
                  </a:extLst>
                </a:gridCol>
                <a:gridCol w="1230491">
                  <a:extLst>
                    <a:ext uri="{9D8B030D-6E8A-4147-A177-3AD203B41FA5}">
                      <a16:colId xmlns:a16="http://schemas.microsoft.com/office/drawing/2014/main" val="1461223801"/>
                    </a:ext>
                  </a:extLst>
                </a:gridCol>
                <a:gridCol w="931183">
                  <a:extLst>
                    <a:ext uri="{9D8B030D-6E8A-4147-A177-3AD203B41FA5}">
                      <a16:colId xmlns:a16="http://schemas.microsoft.com/office/drawing/2014/main" val="2737351259"/>
                    </a:ext>
                  </a:extLst>
                </a:gridCol>
                <a:gridCol w="856356">
                  <a:extLst>
                    <a:ext uri="{9D8B030D-6E8A-4147-A177-3AD203B41FA5}">
                      <a16:colId xmlns:a16="http://schemas.microsoft.com/office/drawing/2014/main" val="24454425"/>
                    </a:ext>
                  </a:extLst>
                </a:gridCol>
                <a:gridCol w="806472">
                  <a:extLst>
                    <a:ext uri="{9D8B030D-6E8A-4147-A177-3AD203B41FA5}">
                      <a16:colId xmlns:a16="http://schemas.microsoft.com/office/drawing/2014/main" val="3738957010"/>
                    </a:ext>
                  </a:extLst>
                </a:gridCol>
                <a:gridCol w="796613">
                  <a:extLst>
                    <a:ext uri="{9D8B030D-6E8A-4147-A177-3AD203B41FA5}">
                      <a16:colId xmlns:a16="http://schemas.microsoft.com/office/drawing/2014/main" val="315146485"/>
                    </a:ext>
                  </a:extLst>
                </a:gridCol>
              </a:tblGrid>
              <a:tr h="855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Категории граждан, имеющих право на социальные выплаты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Количество граждан, которым предоставлены соц. выплаты (человек)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расходы за 2021 год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(рублей)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 (рублей)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 (рублей)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 (рублей)</a:t>
                      </a: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1957775197"/>
                  </a:ext>
                </a:extLst>
              </a:tr>
              <a:tr h="299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ВСЕГО:</a:t>
                      </a:r>
                    </a:p>
                  </a:txBody>
                  <a:tcPr marL="2513" marR="2513" marT="2513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513" marR="2513" marT="251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3 655 080,00</a:t>
                      </a:r>
                    </a:p>
                  </a:txBody>
                  <a:tcPr marL="2513" marR="2513" marT="251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2 513 813,22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2 634 820,65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2 037 234,24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85569"/>
                  </a:ext>
                </a:extLst>
              </a:tr>
              <a:tr h="299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Предоставление социальных выплат молодым семьям на приобретение (строительство) жилья на территории Кушвинского городского округа, в том числе: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3 425 040,00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2 342 819,38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2 414 971,42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2 037 234,24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507280"/>
                  </a:ext>
                </a:extLst>
              </a:tr>
              <a:tr h="2451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 счет средств местного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2 274 840,00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2 342 819,38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2 414 971,42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2 037 234,24</a:t>
                      </a: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3339342800"/>
                  </a:ext>
                </a:extLst>
              </a:tr>
              <a:tr h="2057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 счет средств областного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973 995,65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3003373029"/>
                  </a:ext>
                </a:extLst>
              </a:tr>
              <a:tr h="2223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 счет средств федерального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176 204,35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726382638"/>
                  </a:ext>
                </a:extLst>
              </a:tr>
              <a:tr h="448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Предоставление региональных социальных выплат молодым семьям на улучшение жилищных условий на территории Кушвинского городского округа, в том числе: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230 040,00</a:t>
                      </a: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170 993,84</a:t>
                      </a: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219 849,23</a:t>
                      </a: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2513" marR="2513" marT="2513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811586"/>
                  </a:ext>
                </a:extLst>
              </a:tr>
              <a:tr h="2434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 счет средств местного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219 840,00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170 993,84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219 849,23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209944975"/>
                  </a:ext>
                </a:extLst>
              </a:tr>
              <a:tr h="21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 счет средств областного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13" marR="2513" marT="2513" marB="0" anchor="ctr"/>
                </a:tc>
                <a:extLst>
                  <a:ext uri="{0D108BD9-81ED-4DB2-BD59-A6C34878D82A}">
                    <a16:rowId xmlns:a16="http://schemas.microsoft.com/office/drawing/2014/main" val="119439106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211BD3-4229-4F7E-BE97-F715F760CA3D}"/>
              </a:ext>
            </a:extLst>
          </p:cNvPr>
          <p:cNvSpPr/>
          <p:nvPr/>
        </p:nvSpPr>
        <p:spPr>
          <a:xfrm>
            <a:off x="534988" y="5154690"/>
            <a:ext cx="10555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</a:rPr>
              <a:t>В рамках реализации государственной программы из областного бюджета бюджетам муниципальных образований, расположенных на территории Свердловской области, предоставляются межбюджетные трансферты в форме субсидии на предоставление социальных выплат молодым семьям на приобретение (строительство) жилья.</a:t>
            </a:r>
          </a:p>
        </p:txBody>
      </p:sp>
    </p:spTree>
    <p:extLst>
      <p:ext uri="{BB962C8B-B14F-4D97-AF65-F5344CB8AC3E}">
        <p14:creationId xmlns:p14="http://schemas.microsoft.com/office/powerpoint/2010/main" val="393226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11120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D8CC8CF-0F36-413A-8F7C-917941AC7FAD}"/>
              </a:ext>
            </a:extLst>
          </p:cNvPr>
          <p:cNvGraphicFramePr/>
          <p:nvPr/>
        </p:nvGraphicFramePr>
        <p:xfrm>
          <a:off x="0" y="700928"/>
          <a:ext cx="11870423" cy="297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419C92C-A643-4C41-B0A1-2114C0932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53791"/>
              </p:ext>
            </p:extLst>
          </p:nvPr>
        </p:nvGraphicFramePr>
        <p:xfrm>
          <a:off x="95556" y="1831748"/>
          <a:ext cx="7900535" cy="308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D3618C1-C500-4B6A-A4A3-5014530D764D}"/>
              </a:ext>
            </a:extLst>
          </p:cNvPr>
          <p:cNvSpPr txBox="1"/>
          <p:nvPr/>
        </p:nvSpPr>
        <p:spPr>
          <a:xfrm>
            <a:off x="7325248" y="2019719"/>
            <a:ext cx="35068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Кушвинского городского округа предусмотрены субсидии социально ориентированным  некоммерческим организациям на реализацию мероприятий в сфере социальной поддержки и защиты ветеранов войны, инвалидов, пенсионеров, патриотического, в том числе военно-патриотического воспитания граждан.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409DB-2435-471E-810E-E490D3A496DA}"/>
              </a:ext>
            </a:extLst>
          </p:cNvPr>
          <p:cNvSpPr txBox="1"/>
          <p:nvPr/>
        </p:nvSpPr>
        <p:spPr>
          <a:xfrm>
            <a:off x="210093" y="4806058"/>
            <a:ext cx="11043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субсидий в прошлые годы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AutoNum type="arabicParenR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Отделение СООО Ветеранов войны, труда, боевых действий, Государственной службы, Пенсионеров по Кушвинскому городскому округу;</a:t>
            </a:r>
          </a:p>
          <a:p>
            <a:pPr marL="342900" indent="-342900">
              <a:buAutoNum type="arabicParenR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Областная Организация общероссийской общественной организации инвалидов «Всероссийское Ордена Трудового Красного Знамени Общество Слепых»;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Кушвинская местная организация Свердловской области Общероссийской общественной организации «Всероссийское общество инвалидов».</a:t>
            </a:r>
          </a:p>
        </p:txBody>
      </p:sp>
    </p:spTree>
    <p:extLst>
      <p:ext uri="{BB962C8B-B14F-4D97-AF65-F5344CB8AC3E}">
        <p14:creationId xmlns:p14="http://schemas.microsoft.com/office/powerpoint/2010/main" val="7741795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11120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субъектов малого и среднего предпринимательства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D8CC8CF-0F36-413A-8F7C-917941AC7FAD}"/>
              </a:ext>
            </a:extLst>
          </p:cNvPr>
          <p:cNvGraphicFramePr/>
          <p:nvPr/>
        </p:nvGraphicFramePr>
        <p:xfrm>
          <a:off x="0" y="700928"/>
          <a:ext cx="11870423" cy="297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419C92C-A643-4C41-B0A1-2114C0932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355052"/>
              </p:ext>
            </p:extLst>
          </p:nvPr>
        </p:nvGraphicFramePr>
        <p:xfrm>
          <a:off x="95556" y="1831748"/>
          <a:ext cx="7044819" cy="3558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D3618C1-C500-4B6A-A4A3-5014530D764D}"/>
              </a:ext>
            </a:extLst>
          </p:cNvPr>
          <p:cNvSpPr txBox="1"/>
          <p:nvPr/>
        </p:nvSpPr>
        <p:spPr>
          <a:xfrm>
            <a:off x="7486022" y="1413080"/>
            <a:ext cx="35068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Кушвинского городского округа предусмотрены субсидии некоммерческим организациям, образующим инфраструктуру поддержки малого и среднего предпринимательства на оказание финансовой поддержки по возмещению части затрат, понесенных субъектами малого и среднего предпринимательства в сумме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115 000,00 рублей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и субсидии некоммерческим организациям, образующим инфраструктуру поддержки малого и среднего предпринимательства на обеспечение деятельности, пропаганду и популяризацию предпринимательской деятельности в сумме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404 000,00 рублей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409DB-2435-471E-810E-E490D3A496DA}"/>
              </a:ext>
            </a:extLst>
          </p:cNvPr>
          <p:cNvSpPr txBox="1"/>
          <p:nvPr/>
        </p:nvSpPr>
        <p:spPr>
          <a:xfrm>
            <a:off x="230188" y="5389903"/>
            <a:ext cx="704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субсидий в прошлые годы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«Кушвинский центр развития предпринимательства».</a:t>
            </a:r>
          </a:p>
        </p:txBody>
      </p:sp>
    </p:spTree>
    <p:extLst>
      <p:ext uri="{BB962C8B-B14F-4D97-AF65-F5344CB8AC3E}">
        <p14:creationId xmlns:p14="http://schemas.microsoft.com/office/powerpoint/2010/main" val="2431939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113426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некоммерческих организаций, участвующих в охране общественного порядка 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D8CC8CF-0F36-413A-8F7C-917941AC7FAD}"/>
              </a:ext>
            </a:extLst>
          </p:cNvPr>
          <p:cNvGraphicFramePr/>
          <p:nvPr/>
        </p:nvGraphicFramePr>
        <p:xfrm>
          <a:off x="0" y="700928"/>
          <a:ext cx="11870423" cy="297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419C92C-A643-4C41-B0A1-2114C0932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627975"/>
              </p:ext>
            </p:extLst>
          </p:nvPr>
        </p:nvGraphicFramePr>
        <p:xfrm>
          <a:off x="95556" y="1831748"/>
          <a:ext cx="7044819" cy="3558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D3618C1-C500-4B6A-A4A3-5014530D764D}"/>
              </a:ext>
            </a:extLst>
          </p:cNvPr>
          <p:cNvSpPr txBox="1"/>
          <p:nvPr/>
        </p:nvSpPr>
        <p:spPr>
          <a:xfrm>
            <a:off x="7235931" y="1662185"/>
            <a:ext cx="3506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Кушвинского городского округа предусмотрены субсидии на оказание поддержки гражданам и их объединениям, участвующим в охране общественного порядка, создание условий для деятельности народных дружин на территории Кушвинского городского округа в сумме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132 300,00 рублей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409DB-2435-471E-810E-E490D3A496DA}"/>
              </a:ext>
            </a:extLst>
          </p:cNvPr>
          <p:cNvSpPr txBox="1"/>
          <p:nvPr/>
        </p:nvSpPr>
        <p:spPr>
          <a:xfrm>
            <a:off x="230188" y="5389903"/>
            <a:ext cx="704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субсидий в прошлые годы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общественная организация Народная дружина Кушвинского городского округа «ДНД-Ермак»</a:t>
            </a:r>
          </a:p>
        </p:txBody>
      </p:sp>
    </p:spTree>
    <p:extLst>
      <p:ext uri="{BB962C8B-B14F-4D97-AF65-F5344CB8AC3E}">
        <p14:creationId xmlns:p14="http://schemas.microsoft.com/office/powerpoint/2010/main" val="29329059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политику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BB9A300-645B-428A-B530-0F55A8BDC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63699"/>
              </p:ext>
            </p:extLst>
          </p:nvPr>
        </p:nvGraphicFramePr>
        <p:xfrm>
          <a:off x="169706" y="3770979"/>
          <a:ext cx="11103540" cy="29743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26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8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Приоритетные мероприятия на 2022 год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рублей)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8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и социальное обслуживание населения Кушвинского городского округа (8 283 человека)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8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социальных выплат 5-ти молодым семьям на приобретение (строительство) жилья на территории Кушвинского городского округа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8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Выплата ежемесячного дополнительного материального содержания почетным гражданам Кушвинского городского округа (17 человек)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8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социально ориентированных некоммерческих организаций (по результатам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проведенного отбора)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D8CC8CF-0F36-413A-8F7C-917941AC7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85618"/>
              </p:ext>
            </p:extLst>
          </p:nvPr>
        </p:nvGraphicFramePr>
        <p:xfrm>
          <a:off x="-1" y="719668"/>
          <a:ext cx="11870423" cy="297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BBF6FC8-CD46-4266-AF4E-DAB8CAC9224E}"/>
              </a:ext>
            </a:extLst>
          </p:cNvPr>
          <p:cNvSpPr txBox="1"/>
          <p:nvPr/>
        </p:nvSpPr>
        <p:spPr>
          <a:xfrm>
            <a:off x="4533362" y="1472606"/>
            <a:ext cx="1700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+ 3,6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997338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жилищное и коммунальное хозяйство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>
            <a:extLst>
              <a:ext uri="{FF2B5EF4-FFF2-40B4-BE49-F238E27FC236}">
                <a16:creationId xmlns:a16="http://schemas.microsoft.com/office/drawing/2014/main" id="{BF233AAB-FD1C-4F63-8ECF-6DABB9236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934910"/>
              </p:ext>
            </p:extLst>
          </p:nvPr>
        </p:nvGraphicFramePr>
        <p:xfrm>
          <a:off x="230188" y="901521"/>
          <a:ext cx="10879137" cy="2378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1ACC8A5-1C3A-49A2-A074-B55E6B059892}"/>
              </a:ext>
            </a:extLst>
          </p:cNvPr>
          <p:cNvGraphicFramePr>
            <a:graphicFrameLocks noGrp="1"/>
          </p:cNvGraphicFramePr>
          <p:nvPr/>
        </p:nvGraphicFramePr>
        <p:xfrm>
          <a:off x="13064" y="3664135"/>
          <a:ext cx="11258550" cy="312687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971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75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Приоритетные мероприятия на 2022 год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рублей)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14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 «Система водоснабжения г. Кушва от Половинкинского участка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подземных вод»</a:t>
                      </a:r>
                      <a:endParaRPr kumimoji="0" lang="ru-RU" sz="1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74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kumimoji="0" lang="ru-RU" sz="1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48,9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2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сетей холодного водоснабжения по ул. Кузьмина (участок от ул. Фадеевых до пер. Свердлова), г. Кушва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952043"/>
                  </a:ext>
                </a:extLst>
              </a:tr>
              <a:tr h="78377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Газоснабжение потребителей по ул. Калинина, Крестьянская, Советская, Карла Либкнехта, Набережная, пер. Верхний-Нагорный поселок Баранчинский Кушвинского городского округа с дальнейшей перспективой строительства котельной очистных сооружений</a:t>
                      </a:r>
                      <a:endParaRPr kumimoji="0" lang="ru-RU" sz="1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76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Установка контейнерных площадок на территории Кушвинского городского округа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896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направления расходов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3">
            <a:extLst>
              <a:ext uri="{FF2B5EF4-FFF2-40B4-BE49-F238E27FC236}">
                <a16:creationId xmlns:a16="http://schemas.microsoft.com/office/drawing/2014/main" id="{4F65B98A-C15E-42A1-8EF6-9DBBC8F5D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03020"/>
              </p:ext>
            </p:extLst>
          </p:nvPr>
        </p:nvGraphicFramePr>
        <p:xfrm>
          <a:off x="31898" y="914401"/>
          <a:ext cx="11241348" cy="588553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716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293">
                  <a:extLst>
                    <a:ext uri="{9D8B030D-6E8A-4147-A177-3AD203B41FA5}">
                      <a16:colId xmlns:a16="http://schemas.microsoft.com/office/drawing/2014/main" val="777728530"/>
                    </a:ext>
                  </a:extLst>
                </a:gridCol>
                <a:gridCol w="818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2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направления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(ожидаемое)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беспечение деятельности Главы Кушвинского городского округа</a:t>
                      </a:r>
                      <a:endParaRPr lang="ru-RU" sz="1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61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Председателя и депутатов Думы Кушвинского городского округа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98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 (органов местной администрации) (центральный аппарат)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Управления муниципального контроля Кушвинского городского округа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07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фонд администрации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Кушвинского городского округа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503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пенсии за выслугу лет лицам, замещавшим муниципальные должности Кушвинского городского округа на постоянной основе, и лицам, замещавшим должности муниципальной службы в органах местного самоуправления Кушвинского городского округа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986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выборов в представительные органы муниципального образования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8035663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субсидии МАОУ СОШ № 3 на осуществление подвоза учащихся ГБПОУ СО "Баранчинский электромеханический техникум"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863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Возврат средств, предоставленных Кушвинскому городскому округу в виде субсидий, субвенций и иных межбюджетных трансфертов из областного бюджета по результатам проверок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2505464"/>
                  </a:ext>
                </a:extLst>
              </a:tr>
              <a:tr h="401257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Всего: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7D9060-6B14-4A25-AB51-A4DCD3CC23E4}"/>
              </a:ext>
            </a:extLst>
          </p:cNvPr>
          <p:cNvSpPr txBox="1"/>
          <p:nvPr/>
        </p:nvSpPr>
        <p:spPr>
          <a:xfrm>
            <a:off x="9952074" y="688975"/>
            <a:ext cx="1180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795639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долг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8">
            <a:extLst>
              <a:ext uri="{FF2B5EF4-FFF2-40B4-BE49-F238E27FC236}">
                <a16:creationId xmlns:a16="http://schemas.microsoft.com/office/drawing/2014/main" id="{2FC36459-4DD3-453F-AAE7-1090FFB7CD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112877"/>
              </p:ext>
            </p:extLst>
          </p:nvPr>
        </p:nvGraphicFramePr>
        <p:xfrm>
          <a:off x="1069975" y="911225"/>
          <a:ext cx="9980098" cy="352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Текст 2">
            <a:extLst>
              <a:ext uri="{FF2B5EF4-FFF2-40B4-BE49-F238E27FC236}">
                <a16:creationId xmlns:a16="http://schemas.microsoft.com/office/drawing/2014/main" id="{65A99002-D6AF-44D3-B5E6-8371CC93491D}"/>
              </a:ext>
            </a:extLst>
          </p:cNvPr>
          <p:cNvSpPr txBox="1">
            <a:spLocks/>
          </p:cNvSpPr>
          <p:nvPr/>
        </p:nvSpPr>
        <p:spPr>
          <a:xfrm>
            <a:off x="1" y="4438939"/>
            <a:ext cx="11182350" cy="2419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563" indent="-182563" algn="l" rtl="0" fontAlgn="base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 spc="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lnSpc>
                <a:spcPct val="120000"/>
              </a:lnSpc>
              <a:buFont typeface="Arial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муниципального внутреннего долга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бюджетные кредиты от других бюджетов бюджетной системы Российской Федерации в валюте Российской Федерации и кредиты кредитных организаций в валюте Российской Федерации. </a:t>
            </a:r>
          </a:p>
          <a:p>
            <a:pPr algn="ctr" defTabSz="914400" fontAlgn="auto">
              <a:lnSpc>
                <a:spcPct val="120000"/>
              </a:lnSpc>
              <a:buFont typeface="Arial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и плановом периоде 2023 и 2024 годов планируется привлечение и погашение кредитов кредитных организаций в объеме 100 млн. рублей ежегодно.</a:t>
            </a:r>
          </a:p>
          <a:p>
            <a:pPr algn="ctr" defTabSz="914400" fontAlgn="auto">
              <a:lnSpc>
                <a:spcPct val="120000"/>
              </a:lnSpc>
              <a:buFont typeface="Arial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Прогнозируемый верхний предел муниципального внутреннего долга составит на 1 января 2023 года – 132 200,2 тыс. рублей, на 1 января 2024 года – 111 548,3 тыс. рублей, на 1 января 2025 года – 103 987,5 тыс. рублей.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B05BB1-6851-4239-B6E9-72EC65837164}"/>
              </a:ext>
            </a:extLst>
          </p:cNvPr>
          <p:cNvSpPr txBox="1"/>
          <p:nvPr/>
        </p:nvSpPr>
        <p:spPr>
          <a:xfrm>
            <a:off x="4708973" y="1134391"/>
            <a:ext cx="1764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- 21,8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45858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7EEE125-C89D-4833-8B00-BC2D21FE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7513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бюджетной системы Российской Федерации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C2FBD2-3443-42E9-9FBE-7D8C823FD8D8}"/>
              </a:ext>
            </a:extLst>
          </p:cNvPr>
          <p:cNvSpPr/>
          <p:nvPr/>
        </p:nvSpPr>
        <p:spPr>
          <a:xfrm>
            <a:off x="839788" y="918683"/>
            <a:ext cx="10253592" cy="758756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F5E5DAE-3DE1-45D3-AAAD-7CB4A678C8B8}"/>
              </a:ext>
            </a:extLst>
          </p:cNvPr>
          <p:cNvSpPr/>
          <p:nvPr/>
        </p:nvSpPr>
        <p:spPr>
          <a:xfrm>
            <a:off x="230188" y="1298061"/>
            <a:ext cx="957198" cy="5510234"/>
          </a:xfrm>
          <a:prstGeom prst="rect">
            <a:avLst/>
          </a:prstGeom>
          <a:solidFill>
            <a:schemeClr val="accent1"/>
          </a:solidFill>
          <a:ln w="28575">
            <a:noFill/>
          </a:ln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 Российской Федерации – совокупность всех бюджетов  в Российской Федерации</a:t>
            </a:r>
          </a:p>
        </p:txBody>
      </p:sp>
      <p:sp>
        <p:nvSpPr>
          <p:cNvPr id="16" name="Содержимое 3">
            <a:extLst>
              <a:ext uri="{FF2B5EF4-FFF2-40B4-BE49-F238E27FC236}">
                <a16:creationId xmlns:a16="http://schemas.microsoft.com/office/drawing/2014/main" id="{83EB3BAF-2DA2-46EA-9851-D7C632AB5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751" y="2533475"/>
            <a:ext cx="8063807" cy="2592198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None/>
            </a:pPr>
            <a:r>
              <a:rPr lang="en-US" sz="2000" dirty="0">
                <a:latin typeface="Monotype Corsiva" pitchFamily="66" charset="0"/>
              </a:rPr>
              <a:t>I</a:t>
            </a:r>
            <a:r>
              <a:rPr lang="ru-RU" sz="2000" dirty="0">
                <a:latin typeface="Monotype Corsiva" pitchFamily="66" charset="0"/>
              </a:rPr>
              <a:t> уровень</a:t>
            </a:r>
            <a:endParaRPr lang="en-US" sz="2000" dirty="0">
              <a:latin typeface="Monotype Corsiva" pitchFamily="66" charset="0"/>
            </a:endParaRPr>
          </a:p>
          <a:p>
            <a:endParaRPr lang="ru-RU" sz="2000" dirty="0">
              <a:latin typeface="Book Antiqua" pitchFamily="18" charset="0"/>
            </a:endParaRPr>
          </a:p>
          <a:p>
            <a:endParaRPr lang="ru-RU" sz="2000" dirty="0">
              <a:latin typeface="Book Antiqua" pitchFamily="18" charset="0"/>
            </a:endParaRPr>
          </a:p>
          <a:p>
            <a:pPr>
              <a:buFont typeface="Arial" charset="0"/>
              <a:buNone/>
            </a:pPr>
            <a:r>
              <a:rPr lang="en-US" sz="2000" dirty="0">
                <a:latin typeface="Monotype Corsiva" pitchFamily="66" charset="0"/>
              </a:rPr>
              <a:t>II </a:t>
            </a:r>
            <a:r>
              <a:rPr lang="ru-RU" sz="2000" dirty="0">
                <a:latin typeface="Monotype Corsiva" pitchFamily="66" charset="0"/>
              </a:rPr>
              <a:t>уровень</a:t>
            </a:r>
          </a:p>
          <a:p>
            <a:endParaRPr lang="ru-RU" sz="2000" dirty="0">
              <a:latin typeface="Book Antiqua" pitchFamily="18" charset="0"/>
            </a:endParaRPr>
          </a:p>
          <a:p>
            <a:endParaRPr lang="ru-RU" sz="2000" dirty="0">
              <a:latin typeface="Book Antiqua" pitchFamily="18" charset="0"/>
            </a:endParaRPr>
          </a:p>
          <a:p>
            <a:pPr>
              <a:buFont typeface="Arial" charset="0"/>
              <a:buNone/>
            </a:pPr>
            <a:r>
              <a:rPr lang="en-US" sz="2000" dirty="0">
                <a:latin typeface="Monotype Corsiva" pitchFamily="66" charset="0"/>
              </a:rPr>
              <a:t>III </a:t>
            </a:r>
            <a:r>
              <a:rPr lang="ru-RU" sz="2000" dirty="0">
                <a:latin typeface="Monotype Corsiva" pitchFamily="66" charset="0"/>
              </a:rPr>
              <a:t>уровен</a:t>
            </a:r>
            <a:r>
              <a:rPr lang="ru-RU" sz="2200" dirty="0">
                <a:latin typeface="Monotype Corsiva" pitchFamily="66" charset="0"/>
              </a:rPr>
              <a:t>ь</a:t>
            </a:r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C55ECA5A-8776-49AC-870A-F515AEFB5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935034"/>
              </p:ext>
            </p:extLst>
          </p:nvPr>
        </p:nvGraphicFramePr>
        <p:xfrm>
          <a:off x="0" y="1073150"/>
          <a:ext cx="12192000" cy="544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67685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5AC61-DB39-48EA-B4DE-155CE4637D66}"/>
              </a:ext>
            </a:extLst>
          </p:cNvPr>
          <p:cNvSpPr txBox="1"/>
          <p:nvPr/>
        </p:nvSpPr>
        <p:spPr>
          <a:xfrm>
            <a:off x="169706" y="4314545"/>
            <a:ext cx="10929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целях повышения открытости и прозрачности бюджетного процесса, доступности информации о  бюджете гражданскому обществу с 2016 года Министерством финансов Свердловской области ежегодно проводится оценка открытости  бюджетных данных в муниципальных образованиях, расположенных на территории Свердловской области, по результатам которой составляется рейтинг муниципальных образований.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Кушвинский городской округ занимает очень высокий уровень открытости данных.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https://minfin.midural.ru/uploads/document/5441/rejting2021itog.pdf</a:t>
            </a:r>
            <a:endParaRPr lang="ru-RU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907BE21-F0BB-43F8-9790-C60E69B42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Дополнительная информация для граждан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11B8396D-69A5-4563-9822-61FC5FC5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282" y="114743"/>
            <a:ext cx="623046" cy="98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E406D7-EE83-4CCF-81A9-F3C1D77D3B5D}"/>
              </a:ext>
            </a:extLst>
          </p:cNvPr>
          <p:cNvSpPr/>
          <p:nvPr/>
        </p:nvSpPr>
        <p:spPr>
          <a:xfrm>
            <a:off x="12949" y="3391215"/>
            <a:ext cx="10929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2017 года на территории Кушвинского городского округа осуществляется внедрение механизмов инициативного бюджетирования.</a:t>
            </a:r>
          </a:p>
          <a:p>
            <a:pPr algn="ctr"/>
            <a:endParaRPr lang="ru-RU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789E9B-CB1F-4831-9D0A-9BF0D2534F72}"/>
              </a:ext>
            </a:extLst>
          </p:cNvPr>
          <p:cNvSpPr/>
          <p:nvPr/>
        </p:nvSpPr>
        <p:spPr>
          <a:xfrm>
            <a:off x="622585" y="981512"/>
            <a:ext cx="10628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влияния граждан на состав бюджета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по проекту бюджета Кушвинского городского округа;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муниципальных программ Кушвинского городского округа;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по  годовому отчету об исполнении бюджета Кушвинского городского округа;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общественной и независимой экспертизе проектов муниципальных правовых актов, размещаемых на официальном сайте Кушвинского городского округа по адресу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http://kushva.midural.ru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граждан;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проектах инициативного бюджетирования.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528773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5AC61-DB39-48EA-B4DE-155CE4637D66}"/>
              </a:ext>
            </a:extLst>
          </p:cNvPr>
          <p:cNvSpPr txBox="1"/>
          <p:nvPr/>
        </p:nvSpPr>
        <p:spPr>
          <a:xfrm>
            <a:off x="2105302" y="926514"/>
            <a:ext cx="790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«Бюджет для граждан» по проекту решения Думы Кушвинского городского округа «О бюджете Кушвинского городского округа на 2022 год и плановый период 2023 и 2024 годов» </a:t>
            </a:r>
            <a:endParaRPr lang="ru-RU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907BE21-F0BB-43F8-9790-C60E69B42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5762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Контактная информация для граждан</a:t>
            </a:r>
            <a:endParaRPr lang="ru-RU" sz="3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11B8396D-69A5-4563-9822-61FC5FC5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282" y="114743"/>
            <a:ext cx="623046" cy="98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E406D7-EE83-4CCF-81A9-F3C1D77D3B5D}"/>
              </a:ext>
            </a:extLst>
          </p:cNvPr>
          <p:cNvSpPr/>
          <p:nvPr/>
        </p:nvSpPr>
        <p:spPr>
          <a:xfrm>
            <a:off x="3558329" y="4797028"/>
            <a:ext cx="50753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четверг с 8 до 17 часов</a:t>
            </a:r>
            <a:endParaRPr lang="ru-RU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 8 до 16 часов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с 13 до 13:48 часов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 – воскресенье выходной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485FF-6C9E-4561-8BF2-D353A25E1AFB}"/>
              </a:ext>
            </a:extLst>
          </p:cNvPr>
          <p:cNvSpPr txBox="1"/>
          <p:nvPr/>
        </p:nvSpPr>
        <p:spPr>
          <a:xfrm>
            <a:off x="3558329" y="3429000"/>
            <a:ext cx="5075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Красноармейская, 16,  г. Кушва, 624300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(34344): 2-57-11, 8 (34344) 2-57-45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finkushva@mail.ru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BEAFE4-CA35-4043-9590-26C30AFF92CD}"/>
              </a:ext>
            </a:extLst>
          </p:cNvPr>
          <p:cNvSpPr/>
          <p:nvPr/>
        </p:nvSpPr>
        <p:spPr>
          <a:xfrm>
            <a:off x="3710729" y="2239784"/>
            <a:ext cx="5075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проектом работами: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специалисты Финансового управления в Кушвинском городском округе</a:t>
            </a:r>
          </a:p>
          <a:p>
            <a:pPr algn="ctr"/>
            <a:endParaRPr lang="ru-RU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513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060" y="141177"/>
            <a:ext cx="606268" cy="95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0E8582-27E8-4A62-8CCB-34435E0F1300}"/>
              </a:ext>
            </a:extLst>
          </p:cNvPr>
          <p:cNvSpPr/>
          <p:nvPr/>
        </p:nvSpPr>
        <p:spPr>
          <a:xfrm>
            <a:off x="1412424" y="284570"/>
            <a:ext cx="7710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73ACC3-F682-4CA8-ACE3-6CD5C83F04BA}"/>
              </a:ext>
            </a:extLst>
          </p:cNvPr>
          <p:cNvSpPr/>
          <p:nvPr/>
        </p:nvSpPr>
        <p:spPr>
          <a:xfrm>
            <a:off x="535337" y="5802945"/>
            <a:ext cx="10406630" cy="89824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007650-F6AE-443A-8B80-0847C509755F}"/>
              </a:ext>
            </a:extLst>
          </p:cNvPr>
          <p:cNvSpPr/>
          <p:nvPr/>
        </p:nvSpPr>
        <p:spPr>
          <a:xfrm>
            <a:off x="609764" y="2171612"/>
            <a:ext cx="10418857" cy="57626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форма образования и расходования денежных средств, предназначенных для финансового обеспечения  задач и функций государства и местного самоуправления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E17B29-78EA-45AC-A947-7C5564FA0ACC}"/>
              </a:ext>
            </a:extLst>
          </p:cNvPr>
          <p:cNvSpPr/>
          <p:nvPr/>
        </p:nvSpPr>
        <p:spPr>
          <a:xfrm>
            <a:off x="596472" y="2778979"/>
            <a:ext cx="10406630" cy="43338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поступающие в  бюджет денежные средства, за исключением источников финансирования дефицита бюджета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A8F722-540F-4883-98DF-F132F6F0E54B}"/>
              </a:ext>
            </a:extLst>
          </p:cNvPr>
          <p:cNvSpPr/>
          <p:nvPr/>
        </p:nvSpPr>
        <p:spPr>
          <a:xfrm>
            <a:off x="547565" y="3314954"/>
            <a:ext cx="10394402" cy="4318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бюджета денежные средства, за исключением источников финансирования  дефицита бюджета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D009D2-6A5F-4A9D-8479-2687FCBFAA6F}"/>
              </a:ext>
            </a:extLst>
          </p:cNvPr>
          <p:cNvSpPr/>
          <p:nvPr/>
        </p:nvSpPr>
        <p:spPr>
          <a:xfrm>
            <a:off x="608699" y="3823954"/>
            <a:ext cx="8844693" cy="30030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превышение  доходов  бюджета над его расходами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1AA474-6072-417B-BE7C-C7873B3153B6}"/>
              </a:ext>
            </a:extLst>
          </p:cNvPr>
          <p:cNvSpPr/>
          <p:nvPr/>
        </p:nvSpPr>
        <p:spPr>
          <a:xfrm>
            <a:off x="547565" y="4259527"/>
            <a:ext cx="10394402" cy="307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превышение  расходов  бюджета над  его  доходами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87314D-9821-4F62-8B4A-25E0DFF723D5}"/>
              </a:ext>
            </a:extLst>
          </p:cNvPr>
          <p:cNvSpPr/>
          <p:nvPr/>
        </p:nvSpPr>
        <p:spPr>
          <a:xfrm>
            <a:off x="510883" y="4600557"/>
            <a:ext cx="10431084" cy="69994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регулируемая законодательством Российской Федерации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11E30A-446D-4F36-AABD-82466751FEF7}"/>
              </a:ext>
            </a:extLst>
          </p:cNvPr>
          <p:cNvSpPr/>
          <p:nvPr/>
        </p:nvSpPr>
        <p:spPr>
          <a:xfrm>
            <a:off x="490683" y="5312121"/>
            <a:ext cx="10443310" cy="6106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предельные объемы денежных средств, предусмотренных в соответствующем финансовом году для исполнения бюджетных обязательств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3965050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886B03-CB0A-4A07-8D6A-E04766603DBF}"/>
              </a:ext>
            </a:extLst>
          </p:cNvPr>
          <p:cNvSpPr/>
          <p:nvPr/>
        </p:nvSpPr>
        <p:spPr>
          <a:xfrm>
            <a:off x="648581" y="496339"/>
            <a:ext cx="10355937" cy="80463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D854E7-1EDC-4887-9603-33237CBE992C}"/>
              </a:ext>
            </a:extLst>
          </p:cNvPr>
          <p:cNvSpPr/>
          <p:nvPr/>
        </p:nvSpPr>
        <p:spPr>
          <a:xfrm>
            <a:off x="637771" y="1354043"/>
            <a:ext cx="10355937" cy="67439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 бюджетная роспись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096946-8AB4-494B-8506-BCC495FCEBCF}"/>
              </a:ext>
            </a:extLst>
          </p:cNvPr>
          <p:cNvSpPr/>
          <p:nvPr/>
        </p:nvSpPr>
        <p:spPr>
          <a:xfrm>
            <a:off x="637771" y="2029841"/>
            <a:ext cx="10292318" cy="44747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расходные обязательства, подлежащие исполнению в  соответствующем финансовом году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41903A-D9DC-48DA-A6ED-28FD46683AFD}"/>
              </a:ext>
            </a:extLst>
          </p:cNvPr>
          <p:cNvSpPr/>
          <p:nvPr/>
        </p:nvSpPr>
        <p:spPr>
          <a:xfrm>
            <a:off x="637590" y="2473259"/>
            <a:ext cx="10292318" cy="114786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муниципального образования)  или действующего от его имени  казенного учреждения, предоставить физическому или юридическому лицу, иному публично-правовому образованию,  субъекту международного права средства из соответствующего бюджета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B6C8FF-176B-4C2B-8A6F-4F5ED76DE3D2}"/>
              </a:ext>
            </a:extLst>
          </p:cNvPr>
          <p:cNvSpPr/>
          <p:nvPr/>
        </p:nvSpPr>
        <p:spPr>
          <a:xfrm>
            <a:off x="637047" y="3490608"/>
            <a:ext cx="10292317" cy="114786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обязательства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9A1A82-5401-43E8-961A-7D9C3970DC9C}"/>
              </a:ext>
            </a:extLst>
          </p:cNvPr>
          <p:cNvSpPr/>
          <p:nvPr/>
        </p:nvSpPr>
        <p:spPr>
          <a:xfrm>
            <a:off x="680213" y="4634417"/>
            <a:ext cx="10271051" cy="72072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нормативные обязательства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публичные обязательства перед физическим лицом, подлежащие исполнению в денежной форме в установленном соответствующим законом, иным НПА размере или имеющие  установленный порядок его индексации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117F62-9EEA-4510-BFB7-021BD66D1298}"/>
              </a:ext>
            </a:extLst>
          </p:cNvPr>
          <p:cNvSpPr/>
          <p:nvPr/>
        </p:nvSpPr>
        <p:spPr>
          <a:xfrm>
            <a:off x="648581" y="5332789"/>
            <a:ext cx="10356110" cy="63795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средства, предоставляемые одним бюджетом бюджетной системы Российской Федерации другому бюджету  бюджетной системы Российской Федерации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14211CE-F127-4B33-8C74-8150E092E07F}"/>
              </a:ext>
            </a:extLst>
          </p:cNvPr>
          <p:cNvSpPr/>
          <p:nvPr/>
        </p:nvSpPr>
        <p:spPr>
          <a:xfrm>
            <a:off x="680213" y="5890437"/>
            <a:ext cx="10271051" cy="86123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межбюджетные трансферты, предоставляемые на безвозмездной и безвозвратной основе без установления направлений и (или) условий их использования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37604982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AF9A8A-8FD0-4EE3-AC77-CAD9DAAE8A42}"/>
              </a:ext>
            </a:extLst>
          </p:cNvPr>
          <p:cNvSpPr/>
          <p:nvPr/>
        </p:nvSpPr>
        <p:spPr>
          <a:xfrm>
            <a:off x="694661" y="1102355"/>
            <a:ext cx="10356110" cy="81151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полномочий Российской Федерации, переданных для осуществления органам государственной власти субъектов Российской Федерации и (или) органам местного самоуправления в установленном порядке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6B2DB6-5D23-4B95-AA68-458D2628BE1F}"/>
              </a:ext>
            </a:extLst>
          </p:cNvPr>
          <p:cNvSpPr/>
          <p:nvPr/>
        </p:nvSpPr>
        <p:spPr>
          <a:xfrm>
            <a:off x="652131" y="1904435"/>
            <a:ext cx="10441171" cy="94257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</a:t>
            </a:r>
            <a:r>
              <a:rPr 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1A4244-FFAE-4767-9D0F-A291BA2A49C1}"/>
              </a:ext>
            </a:extLst>
          </p:cNvPr>
          <p:cNvSpPr/>
          <p:nvPr/>
        </p:nvSpPr>
        <p:spPr>
          <a:xfrm>
            <a:off x="652131" y="2806213"/>
            <a:ext cx="10345478" cy="94257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или муниципальный долг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обязательства, возникшие из государственных или муниципальных заимствований, гарантий по обязательствам третьих лиц, другие обязательства принятые на себя Российской Федерацией, субъектом Российской Федерации, муниципальным образованием   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9034660-F757-4152-A94C-BE94306EFA61}"/>
              </a:ext>
            </a:extLst>
          </p:cNvPr>
          <p:cNvSpPr/>
          <p:nvPr/>
        </p:nvSpPr>
        <p:spPr>
          <a:xfrm>
            <a:off x="600387" y="3707992"/>
            <a:ext cx="10356110" cy="9067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(муниципальная) программа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документ стратегического планирования, содержащий комплекс планируемых мероприятий, 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Российской Федерации (муниципального образования)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B27B681-712B-41DA-976F-5E48031229A5}"/>
              </a:ext>
            </a:extLst>
          </p:cNvPr>
          <p:cNvSpPr/>
          <p:nvPr/>
        </p:nvSpPr>
        <p:spPr>
          <a:xfrm>
            <a:off x="606058" y="4589340"/>
            <a:ext cx="10324212" cy="84540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финансовый год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год,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период. (В рамках данной брошюры «Бюджет для граждан» - 2021 год  является текущим)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D37D429-96BC-4FFF-8BE7-1A7AE5A3F34E}"/>
              </a:ext>
            </a:extLst>
          </p:cNvPr>
          <p:cNvSpPr/>
          <p:nvPr/>
        </p:nvSpPr>
        <p:spPr>
          <a:xfrm>
            <a:off x="542262" y="5434748"/>
            <a:ext cx="10388008" cy="69127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Очередной финансовый год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год, следующий за текущим финансовым годом. (В рамках данной брошюры «Бюджет для граждан» - 2022 год  является очередным)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F4CD030-488E-486B-B118-9AFBD6AC6DD3}"/>
              </a:ext>
            </a:extLst>
          </p:cNvPr>
          <p:cNvSpPr/>
          <p:nvPr/>
        </p:nvSpPr>
        <p:spPr>
          <a:xfrm>
            <a:off x="542262" y="6031532"/>
            <a:ext cx="10356110" cy="74820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два финансовых года, следующие за очередным финансовым годом. (В рамках данной брошюры «Бюджет для граждан»  - 2023, 2024 годы являются плановым периодом)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7DE018-3E6A-4A30-9A35-D1DC8CF82101}"/>
              </a:ext>
            </a:extLst>
          </p:cNvPr>
          <p:cNvSpPr/>
          <p:nvPr/>
        </p:nvSpPr>
        <p:spPr>
          <a:xfrm>
            <a:off x="694662" y="409366"/>
            <a:ext cx="10356110" cy="81151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межбюджетные трансферты, предоставляемые в целях софинансирования расходных обязательств муниципального  образования по вопросам местного 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4632390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8689" y="485377"/>
            <a:ext cx="907312" cy="142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BA7F4-6EB1-4080-B755-01F86D00C503}"/>
              </a:ext>
            </a:extLst>
          </p:cNvPr>
          <p:cNvSpPr txBox="1"/>
          <p:nvPr/>
        </p:nvSpPr>
        <p:spPr>
          <a:xfrm>
            <a:off x="2743200" y="2158409"/>
            <a:ext cx="5720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2190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7EEE125-C89D-4833-8B00-BC2D21FE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7513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в Кушвинском городском округе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C2FBD2-3443-42E9-9FBE-7D8C823FD8D8}"/>
              </a:ext>
            </a:extLst>
          </p:cNvPr>
          <p:cNvSpPr/>
          <p:nvPr/>
        </p:nvSpPr>
        <p:spPr>
          <a:xfrm>
            <a:off x="839788" y="918683"/>
            <a:ext cx="10253592" cy="758756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80FEED-5DD7-468A-9D4B-E328CE152AC8}"/>
              </a:ext>
            </a:extLst>
          </p:cNvPr>
          <p:cNvSpPr/>
          <p:nvPr/>
        </p:nvSpPr>
        <p:spPr>
          <a:xfrm>
            <a:off x="935532" y="1066689"/>
            <a:ext cx="1004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Бюджетный процесс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EE1CC6F-7FC6-499A-AEF8-4C6BAFA86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225563"/>
              </p:ext>
            </p:extLst>
          </p:nvPr>
        </p:nvGraphicFramePr>
        <p:xfrm>
          <a:off x="-357992" y="1825445"/>
          <a:ext cx="4236439" cy="4742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454530-A4B0-412F-A7B4-51867A67A9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137" t="45382" r="27477" b="12538"/>
          <a:stretch/>
        </p:blipFill>
        <p:spPr>
          <a:xfrm>
            <a:off x="5066951" y="3366588"/>
            <a:ext cx="6110319" cy="3412255"/>
          </a:xfrm>
          <a:prstGeom prst="rect">
            <a:avLst/>
          </a:prstGeom>
        </p:spPr>
      </p:pic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43EB6953-AEBE-40B5-B2CE-FFFEC687D9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1560957"/>
              </p:ext>
            </p:extLst>
          </p:nvPr>
        </p:nvGraphicFramePr>
        <p:xfrm>
          <a:off x="3121148" y="1616361"/>
          <a:ext cx="3157058" cy="2344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A07AB1D-929B-4473-A487-75409C819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595318"/>
              </p:ext>
            </p:extLst>
          </p:nvPr>
        </p:nvGraphicFramePr>
        <p:xfrm>
          <a:off x="6373950" y="1073150"/>
          <a:ext cx="1410589" cy="3061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123654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: изогнутая вниз 6">
            <a:extLst>
              <a:ext uri="{FF2B5EF4-FFF2-40B4-BE49-F238E27FC236}">
                <a16:creationId xmlns:a16="http://schemas.microsoft.com/office/drawing/2014/main" id="{0CFFECA5-C7FE-49FD-B353-C269AB417A1A}"/>
              </a:ext>
            </a:extLst>
          </p:cNvPr>
          <p:cNvSpPr/>
          <p:nvPr/>
        </p:nvSpPr>
        <p:spPr>
          <a:xfrm rot="10800000">
            <a:off x="7057680" y="3169280"/>
            <a:ext cx="3333581" cy="67760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23" descr="уч(1).jpg">
            <a:extLst>
              <a:ext uri="{FF2B5EF4-FFF2-40B4-BE49-F238E27FC236}">
                <a16:creationId xmlns:a16="http://schemas.microsoft.com/office/drawing/2014/main" id="{181BAEAE-6FDC-4F0C-96DB-6E93C21ED0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750" y="2507536"/>
            <a:ext cx="3401472" cy="334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112713"/>
            <a:ext cx="60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02345-A776-4BE0-B436-5DE2278D9700}"/>
              </a:ext>
            </a:extLst>
          </p:cNvPr>
          <p:cNvSpPr txBox="1"/>
          <p:nvPr/>
        </p:nvSpPr>
        <p:spPr>
          <a:xfrm>
            <a:off x="11560629" y="1528354"/>
            <a:ext cx="461665" cy="50945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https://kushva.midural.ru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7EEE125-C89D-4833-8B00-BC2D21FE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3"/>
            <a:ext cx="10433458" cy="7513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бюджетного процесса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C2FBD2-3443-42E9-9FBE-7D8C823FD8D8}"/>
              </a:ext>
            </a:extLst>
          </p:cNvPr>
          <p:cNvSpPr/>
          <p:nvPr/>
        </p:nvSpPr>
        <p:spPr>
          <a:xfrm>
            <a:off x="839788" y="918683"/>
            <a:ext cx="10253592" cy="758756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C58FC027-F5A1-42BF-9CD7-021B661CC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707052"/>
              </p:ext>
            </p:extLst>
          </p:nvPr>
        </p:nvGraphicFramePr>
        <p:xfrm>
          <a:off x="79671" y="761001"/>
          <a:ext cx="5312127" cy="5094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8A111867-0E20-40F8-9A7A-9299B699B177}"/>
              </a:ext>
            </a:extLst>
          </p:cNvPr>
          <p:cNvSpPr/>
          <p:nvPr/>
        </p:nvSpPr>
        <p:spPr>
          <a:xfrm>
            <a:off x="1518406" y="3135838"/>
            <a:ext cx="2751589" cy="1335494"/>
          </a:xfrm>
          <a:prstGeom prst="flowChartConnector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бюджетного процесса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7F1F8-F046-4B67-BC8A-CDE63B07B905}"/>
              </a:ext>
            </a:extLst>
          </p:cNvPr>
          <p:cNvSpPr txBox="1"/>
          <p:nvPr/>
        </p:nvSpPr>
        <p:spPr>
          <a:xfrm>
            <a:off x="6203225" y="856429"/>
            <a:ext cx="515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6" name="Стрелка: изогнутая вниз 5">
            <a:extLst>
              <a:ext uri="{FF2B5EF4-FFF2-40B4-BE49-F238E27FC236}">
                <a16:creationId xmlns:a16="http://schemas.microsoft.com/office/drawing/2014/main" id="{ACD774F8-39BD-4394-B440-D56C49973108}"/>
              </a:ext>
            </a:extLst>
          </p:cNvPr>
          <p:cNvSpPr/>
          <p:nvPr/>
        </p:nvSpPr>
        <p:spPr>
          <a:xfrm>
            <a:off x="7116048" y="1272387"/>
            <a:ext cx="3333582" cy="819448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(уплачивая налоги)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91FF356-FF14-4161-801E-6B815074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506" y="1942738"/>
            <a:ext cx="1577130" cy="1437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F02AC4C-5146-4CDB-98DC-E0ADE918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52" y="2050344"/>
            <a:ext cx="1425756" cy="10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6B0FFE-1716-4644-9F3A-A2DCCE06994D}"/>
              </a:ext>
            </a:extLst>
          </p:cNvPr>
          <p:cNvSpPr txBox="1"/>
          <p:nvPr/>
        </p:nvSpPr>
        <p:spPr>
          <a:xfrm>
            <a:off x="7618738" y="2884448"/>
            <a:ext cx="2362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культура, социальные выплаты)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A5D4EF-22E7-4048-8A1C-E55995E5DCC4}"/>
              </a:ext>
            </a:extLst>
          </p:cNvPr>
          <p:cNvSpPr txBox="1"/>
          <p:nvPr/>
        </p:nvSpPr>
        <p:spPr>
          <a:xfrm>
            <a:off x="5666221" y="3982597"/>
            <a:ext cx="561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влияния гражданина на состав бюджета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0F9D6F8E-B3FD-425D-ACD8-682240DDE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6633364"/>
              </p:ext>
            </p:extLst>
          </p:nvPr>
        </p:nvGraphicFramePr>
        <p:xfrm>
          <a:off x="5343891" y="4487636"/>
          <a:ext cx="5929355" cy="221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793314965"/>
      </p:ext>
    </p:extLst>
  </p:cSld>
  <p:clrMapOvr>
    <a:masterClrMapping/>
  </p:clrMapOvr>
</p:sld>
</file>

<file path=ppt/theme/theme1.xml><?xml version="1.0" encoding="utf-8"?>
<a:theme xmlns:a="http://schemas.openxmlformats.org/drawingml/2006/main" name="Вид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7030A0"/>
      </a:accent2>
      <a:accent3>
        <a:srgbClr val="00B050"/>
      </a:accent3>
      <a:accent4>
        <a:srgbClr val="FFFF00"/>
      </a:accent4>
      <a:accent5>
        <a:srgbClr val="00B0F0"/>
      </a:accent5>
      <a:accent6>
        <a:srgbClr val="FF0000"/>
      </a:accent6>
      <a:hlink>
        <a:srgbClr val="938953"/>
      </a:hlink>
      <a:folHlink>
        <a:srgbClr val="FFC000"/>
      </a:folHlink>
    </a:clrScheme>
    <a:fontScheme name="Вид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27414</TotalTime>
  <Words>11019</Words>
  <Application>Microsoft Office PowerPoint</Application>
  <PresentationFormat>Широкоэкранный</PresentationFormat>
  <Paragraphs>1968</Paragraphs>
  <Slides>75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85" baseType="lpstr">
      <vt:lpstr>Arial</vt:lpstr>
      <vt:lpstr>Book Antiqua</vt:lpstr>
      <vt:lpstr>Calibri</vt:lpstr>
      <vt:lpstr>Century Schoolbook</vt:lpstr>
      <vt:lpstr>Monotype Corsiva</vt:lpstr>
      <vt:lpstr>Times New Roman</vt:lpstr>
      <vt:lpstr>Wingdings 2</vt:lpstr>
      <vt:lpstr>Вид</vt:lpstr>
      <vt:lpstr>Document</vt:lpstr>
      <vt:lpstr>Worksheet</vt:lpstr>
      <vt:lpstr>БЮДЖЕТ ДЛЯ ГРАЖДАН   «О бюджете Кушвинского городского округа  на 2022 год и плановый период  2023 и 2024 годов»  Решение Думы  Кушвинского городского округа  от 23 декабря 2021 года № 24 </vt:lpstr>
      <vt:lpstr>Презентация PowerPoint</vt:lpstr>
      <vt:lpstr>Презентация PowerPoint</vt:lpstr>
      <vt:lpstr>Что такое бюджет?</vt:lpstr>
      <vt:lpstr>Какие бывают бюджеты?</vt:lpstr>
      <vt:lpstr>Источники финансирования дефицита бюджета</vt:lpstr>
      <vt:lpstr>Структура бюджетной системы Российской Федерации</vt:lpstr>
      <vt:lpstr>Бюджетный процесс в Кушвинском городском округе</vt:lpstr>
      <vt:lpstr>Участники бюджетного процесса</vt:lpstr>
      <vt:lpstr>Основные сведения о Кушвинском городском округе</vt:lpstr>
      <vt:lpstr>Муниципальные учреждения, финансируемые из бюджета Кушвинского городского округа</vt:lpstr>
      <vt:lpstr>Основные направления бюджетной и налоговой политики Кушвинского городского округа на 2022 год и плановый период 2023 и 2024 годов.</vt:lpstr>
      <vt:lpstr>Основные показатели прогноза социально -экономического развития   Кушвинского городского округа</vt:lpstr>
      <vt:lpstr>Основные показатели прогноза социально -экономического развития   Кушвинского городского округа</vt:lpstr>
      <vt:lpstr>Основные показатели прогноза социально -экономического развития   Кушвинского городского округа</vt:lpstr>
      <vt:lpstr>Основные параметры бюджета  Кушвинского городского округа</vt:lpstr>
      <vt:lpstr>Основные параметры бюджета Кушвинского городского округа в сравнении с другими городскими округами</vt:lpstr>
      <vt:lpstr>Доходы бюджета Кушвинского городского округа</vt:lpstr>
      <vt:lpstr>Доходы бюджета Кушвинского городского округа</vt:lpstr>
      <vt:lpstr>Налоговые доходы бюджета</vt:lpstr>
      <vt:lpstr>Налог на доходы физических лиц</vt:lpstr>
      <vt:lpstr>Акцизы по подакцизным товарам (продукции)</vt:lpstr>
      <vt:lpstr>Налоги на совокупный доход</vt:lpstr>
      <vt:lpstr>Налоги на имущество</vt:lpstr>
      <vt:lpstr>Государственная пошлина</vt:lpstr>
      <vt:lpstr>Неналоговые доходы бюджета</vt:lpstr>
      <vt:lpstr>Структура неналоговых доходов бюджета на 2022 год</vt:lpstr>
      <vt:lpstr>Безвозмездные поступления</vt:lpstr>
      <vt:lpstr>Структура безвозмездных поступлений</vt:lpstr>
      <vt:lpstr>Дотации бюджету Кушвинского городского округа</vt:lpstr>
      <vt:lpstr>Сведения о налоговых льготах</vt:lpstr>
      <vt:lpstr>Распределение расходов бюджета  Кушвинского городского округа</vt:lpstr>
      <vt:lpstr>Структура расходов бюджета на 2022 год и плановый период 2023 и 2024 годов</vt:lpstr>
      <vt:lpstr>Структура расходов бюджета на 2022 год</vt:lpstr>
      <vt:lpstr>Национальные проекты</vt:lpstr>
      <vt:lpstr>Мероприятия по реализации национальных  проектов в 2022 году</vt:lpstr>
      <vt:lpstr>Расходы бюджета в 2022 году на обеспечение финансирования крупных инвестиционных проектов</vt:lpstr>
      <vt:lpstr>Программные и непрограммные направления расходов</vt:lpstr>
      <vt:lpstr>Перечень муниципальных программ, подлежащих реализации в 2022-2024 годах</vt:lpstr>
      <vt:lpstr>Процентное соотношение расходов в разрезе муниципальных программам на 2022 год</vt:lpstr>
      <vt:lpstr>Муниципальная программа «Развитие и обеспечение эффективности деятельности администрации Кушвинского городского округа до 2024 года»</vt:lpstr>
      <vt:lpstr>Целевые показатели муниципальной программы «Развитие и обеспечение эффективности деятельности администрации Кушвинского городского округа до 2024 года»</vt:lpstr>
      <vt:lpstr>Муниципальная программа «Повышение эффективности управления муниципальной собственностью Кушвинского городского округа до 2024 года»</vt:lpstr>
      <vt:lpstr>Целевые показатели муниципальной программы «Повышение эффективности управления муниципальной собственностью Кушвинского городского округа до 2024 года»</vt:lpstr>
      <vt:lpstr>Расходы на водное хозяйство</vt:lpstr>
      <vt:lpstr>Муниципальная программа «Реализация вопросов местного значения и осуществление государственных полномочий муниципальным казенным учреждением Кушвинского городского округа «Комитет жилищно-коммунальной сферы» до 2024 года»</vt:lpstr>
      <vt:lpstr>Целевые показатели муниципальной программы «Реализация вопросов местного значения и осуществление государственных полномочий муниципальным казенным учреждением Кушвинского городского округа «Комитет жилищно-коммунальной сферы» до 2024 года»</vt:lpstr>
      <vt:lpstr>Расходы на благоустройство</vt:lpstr>
      <vt:lpstr>Расходы дорожного фонда</vt:lpstr>
      <vt:lpstr>Муниципальная программа «Развитие системы образования в Кушвинском городском округе  до 2024 года»</vt:lpstr>
      <vt:lpstr>Целевые показатели муниципальной программы «Развитие системы образования в Кушвинском городском округе до 2024 года»</vt:lpstr>
      <vt:lpstr>Расходы на образование </vt:lpstr>
      <vt:lpstr>Муниципальная программа «Развитие культуры в Кушвинском городском округе до 2024 года»</vt:lpstr>
      <vt:lpstr>Целевые показатели муниципальной программы «Развитие системы образования в Кушвинском городском округе до 2024 года»</vt:lpstr>
      <vt:lpstr>Расходы на культуру</vt:lpstr>
      <vt:lpstr>Муниципальная программа «Развитие физической культуры и спорта в Кушвинском городском округе  до 2024 года»</vt:lpstr>
      <vt:lpstr>Целевые показатели муниципальной программы «Развитие физической культуры и спорта в Кушвинском городском округе  до 2024 года»</vt:lpstr>
      <vt:lpstr>Расходы на физическую культуру и спорт</vt:lpstr>
      <vt:lpstr>Муниципальная программа «Управление муниципальными финансами Кушвинского городского округа до 2024 года»</vt:lpstr>
      <vt:lpstr>Целевые показатели муниципальной программы «Управление муниципальными финансами Кушвинского городского округа до 2024 года»</vt:lpstr>
      <vt:lpstr>Поддержка граждан, имеющих право на компенсацию расходов на оплату жилого помещения и  коммунальных услуг</vt:lpstr>
      <vt:lpstr>Поддержка молодых семей, имеющих право  на социальные выплаты</vt:lpstr>
      <vt:lpstr>Поддержка социально ориентированных некоммерческих организаций</vt:lpstr>
      <vt:lpstr>Поддержка субъектов малого и среднего предпринимательства</vt:lpstr>
      <vt:lpstr>Поддержка некоммерческих организаций, участвующих в охране общественного порядка </vt:lpstr>
      <vt:lpstr>Расходы на социальную политику</vt:lpstr>
      <vt:lpstr>Расходы на жилищное и коммунальное хозяйство</vt:lpstr>
      <vt:lpstr>Непрограммные направления расходов</vt:lpstr>
      <vt:lpstr>Муниципальный долг</vt:lpstr>
      <vt:lpstr>Дополнительная информация для граждан</vt:lpstr>
      <vt:lpstr>Контактная информация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проекте решения Думы Кушвинского городского округа  "О бюджете Кушвинского городского округа на 2021  и плановый период 2022 и 2023 годов"</dc:title>
  <dc:creator>Unit</dc:creator>
  <cp:lastModifiedBy>Unit</cp:lastModifiedBy>
  <cp:revision>741</cp:revision>
  <cp:lastPrinted>2022-07-13T11:10:57Z</cp:lastPrinted>
  <dcterms:created xsi:type="dcterms:W3CDTF">2020-11-19T04:14:42Z</dcterms:created>
  <dcterms:modified xsi:type="dcterms:W3CDTF">2022-07-14T07:34:10Z</dcterms:modified>
</cp:coreProperties>
</file>