
<file path=[Content_Types].xml><?xml version="1.0" encoding="utf-8"?>
<Types xmlns="http://schemas.openxmlformats.org/package/2006/content-types">
  <Default Extension="crdownload" ContentType="image/jpeg"/>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7.xml" ContentType="application/vnd.openxmlformats-officedocument.drawingml.chart+xml"/>
  <Override PartName="/ppt/drawings/drawing2.xml" ContentType="application/vnd.openxmlformats-officedocument.drawingml.chartshapes+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3.xml" ContentType="application/vnd.openxmlformats-officedocument.drawingml.chartshapes+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4.xml" ContentType="application/vnd.openxmlformats-officedocument.drawingml.chartshapes+xml"/>
  <Override PartName="/ppt/charts/chart23.xml" ContentType="application/vnd.openxmlformats-officedocument.drawingml.chart+xml"/>
  <Override PartName="/ppt/drawings/drawing5.xml" ContentType="application/vnd.openxmlformats-officedocument.drawingml.chartshapes+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6.xml" ContentType="application/vnd.openxmlformats-officedocument.drawingml.chartshapes+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7.xml" ContentType="application/vnd.openxmlformats-officedocument.drawingml.chartshapes+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8.xml" ContentType="application/vnd.openxmlformats-officedocument.drawingml.chartshapes+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9.xml" ContentType="application/vnd.openxmlformats-officedocument.drawingml.chartshapes+xml"/>
  <Override PartName="/ppt/charts/chart28.xml" ContentType="application/vnd.openxmlformats-officedocument.drawingml.chart+xml"/>
  <Override PartName="/ppt/drawings/drawing10.xml" ContentType="application/vnd.openxmlformats-officedocument.drawingml.chartshapes+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1.xml" ContentType="application/vnd.openxmlformats-officedocument.drawingml.chartshapes+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1.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2.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2.xml" ContentType="application/vnd.openxmlformats-officedocument.drawingml.chartshapes+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4.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3.xml" ContentType="application/vnd.openxmlformats-officedocument.drawingml.chartshapes+xml"/>
  <Override PartName="/ppt/charts/chart3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6.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4.xml" ContentType="application/vnd.openxmlformats-officedocument.drawingml.chartshapes+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1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5" r:id="rId1"/>
  </p:sldMasterIdLst>
  <p:notesMasterIdLst>
    <p:notesMasterId r:id="rId60"/>
  </p:notesMasterIdLst>
  <p:handoutMasterIdLst>
    <p:handoutMasterId r:id="rId61"/>
  </p:handoutMasterIdLst>
  <p:sldIdLst>
    <p:sldId id="310" r:id="rId2"/>
    <p:sldId id="872" r:id="rId3"/>
    <p:sldId id="859" r:id="rId4"/>
    <p:sldId id="875" r:id="rId5"/>
    <p:sldId id="876" r:id="rId6"/>
    <p:sldId id="878" r:id="rId7"/>
    <p:sldId id="880" r:id="rId8"/>
    <p:sldId id="881" r:id="rId9"/>
    <p:sldId id="865" r:id="rId10"/>
    <p:sldId id="866" r:id="rId11"/>
    <p:sldId id="860" r:id="rId12"/>
    <p:sldId id="861" r:id="rId13"/>
    <p:sldId id="862" r:id="rId14"/>
    <p:sldId id="308" r:id="rId15"/>
    <p:sldId id="863" r:id="rId16"/>
    <p:sldId id="300" r:id="rId17"/>
    <p:sldId id="301" r:id="rId18"/>
    <p:sldId id="302" r:id="rId19"/>
    <p:sldId id="303" r:id="rId20"/>
    <p:sldId id="304" r:id="rId21"/>
    <p:sldId id="306" r:id="rId22"/>
    <p:sldId id="305" r:id="rId23"/>
    <p:sldId id="307" r:id="rId24"/>
    <p:sldId id="312" r:id="rId25"/>
    <p:sldId id="309" r:id="rId26"/>
    <p:sldId id="317" r:id="rId27"/>
    <p:sldId id="314" r:id="rId28"/>
    <p:sldId id="870" r:id="rId29"/>
    <p:sldId id="871" r:id="rId30"/>
    <p:sldId id="339" r:id="rId31"/>
    <p:sldId id="874" r:id="rId32"/>
    <p:sldId id="313" r:id="rId33"/>
    <p:sldId id="318" r:id="rId34"/>
    <p:sldId id="332" r:id="rId35"/>
    <p:sldId id="319" r:id="rId36"/>
    <p:sldId id="320" r:id="rId37"/>
    <p:sldId id="322" r:id="rId38"/>
    <p:sldId id="334" r:id="rId39"/>
    <p:sldId id="315" r:id="rId40"/>
    <p:sldId id="324" r:id="rId41"/>
    <p:sldId id="341" r:id="rId42"/>
    <p:sldId id="336" r:id="rId43"/>
    <p:sldId id="338" r:id="rId44"/>
    <p:sldId id="330" r:id="rId45"/>
    <p:sldId id="326" r:id="rId46"/>
    <p:sldId id="867" r:id="rId47"/>
    <p:sldId id="883" r:id="rId48"/>
    <p:sldId id="882" r:id="rId49"/>
    <p:sldId id="868" r:id="rId50"/>
    <p:sldId id="869" r:id="rId51"/>
    <p:sldId id="316" r:id="rId52"/>
    <p:sldId id="325" r:id="rId53"/>
    <p:sldId id="864" r:id="rId54"/>
    <p:sldId id="873" r:id="rId55"/>
    <p:sldId id="340" r:id="rId56"/>
    <p:sldId id="853" r:id="rId57"/>
    <p:sldId id="854" r:id="rId58"/>
    <p:sldId id="856" r:id="rId59"/>
  </p:sldIdLst>
  <p:sldSz cx="12192000" cy="6858000"/>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it" initials="" lastIdx="2" clrIdx="0"/>
  <p:cmAuthor id="1" name="Unit" initials="U" lastIdx="1" clrIdx="1">
    <p:extLst>
      <p:ext uri="{19B8F6BF-5375-455C-9EA6-DF929625EA0E}">
        <p15:presenceInfo xmlns:p15="http://schemas.microsoft.com/office/powerpoint/2012/main" userId="Un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CC3300"/>
    <a:srgbClr val="008080"/>
    <a:srgbClr val="003399"/>
    <a:srgbClr val="FFCC00"/>
    <a:srgbClr val="33CC33"/>
    <a:srgbClr val="CCFFFF"/>
    <a:srgbClr val="FF66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8" autoAdjust="0"/>
    <p:restoredTop sz="94660"/>
  </p:normalViewPr>
  <p:slideViewPr>
    <p:cSldViewPr snapToGrid="0">
      <p:cViewPr varScale="1">
        <p:scale>
          <a:sx n="114" d="100"/>
          <a:sy n="114" d="100"/>
        </p:scale>
        <p:origin x="48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4.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9.xml"/></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4.xml"/><Relationship Id="rId1" Type="http://schemas.microsoft.com/office/2011/relationships/chartStyle" Target="style2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5.xml"/><Relationship Id="rId1" Type="http://schemas.microsoft.com/office/2011/relationships/chartStyle" Target="style2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7.xml"/><Relationship Id="rId1" Type="http://schemas.microsoft.com/office/2011/relationships/chartStyle" Target="style2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9.xml"/><Relationship Id="rId1" Type="http://schemas.microsoft.com/office/2011/relationships/chartStyle" Target="style2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1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dirty="0">
                <a:solidFill>
                  <a:schemeClr val="tx1"/>
                </a:solidFill>
                <a:latin typeface="Times New Roman" panose="02020603050405020304" pitchFamily="18" charset="0"/>
                <a:cs typeface="Times New Roman" panose="02020603050405020304" pitchFamily="18" charset="0"/>
              </a:rPr>
              <a:t>Доходы, млн. рублей</a:t>
            </a:r>
          </a:p>
        </c:rich>
      </c:tx>
      <c:layout>
        <c:manualLayout>
          <c:xMode val="edge"/>
          <c:yMode val="edge"/>
          <c:x val="0.62596704164414607"/>
          <c:y val="2.34053493202312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solidFill>
          <a:schemeClr val="bg2"/>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5255220643207064"/>
          <c:y val="0"/>
          <c:w val="0.68709335035968311"/>
          <c:h val="0.56686558142020715"/>
        </c:manualLayout>
      </c:layout>
      <c:bar3DChart>
        <c:barDir val="col"/>
        <c:grouping val="stacked"/>
        <c:varyColors val="0"/>
        <c:ser>
          <c:idx val="0"/>
          <c:order val="0"/>
          <c:tx>
            <c:strRef>
              <c:f>Лист1!$A$2</c:f>
              <c:strCache>
                <c:ptCount val="1"/>
                <c:pt idx="0">
                  <c:v>Налоговые  и неналоговые доходы</c:v>
                </c:pt>
              </c:strCache>
            </c:strRef>
          </c:tx>
          <c:spPr>
            <a:solidFill>
              <a:srgbClr val="00B0F0"/>
            </a:solidFill>
            <a:ln>
              <a:noFill/>
            </a:ln>
            <a:effectLst/>
            <a:sp3d/>
          </c:spPr>
          <c:invertIfNegative val="0"/>
          <c:cat>
            <c:strRef>
              <c:f>Лист1!$B$1:$D$1</c:f>
              <c:strCache>
                <c:ptCount val="3"/>
                <c:pt idx="0">
                  <c:v>Кушвинский</c:v>
                </c:pt>
                <c:pt idx="1">
                  <c:v>Красноуральск</c:v>
                </c:pt>
                <c:pt idx="2">
                  <c:v>Верхняя Тура</c:v>
                </c:pt>
              </c:strCache>
            </c:strRef>
          </c:cat>
          <c:val>
            <c:numRef>
              <c:f>Лист1!$B$2:$D$2</c:f>
              <c:numCache>
                <c:formatCode>General</c:formatCode>
                <c:ptCount val="3"/>
                <c:pt idx="0">
                  <c:v>444.6</c:v>
                </c:pt>
                <c:pt idx="1">
                  <c:v>433.7</c:v>
                </c:pt>
                <c:pt idx="2" formatCode="0.0">
                  <c:v>197</c:v>
                </c:pt>
              </c:numCache>
            </c:numRef>
          </c:val>
          <c:extLst>
            <c:ext xmlns:c16="http://schemas.microsoft.com/office/drawing/2014/chart" uri="{C3380CC4-5D6E-409C-BE32-E72D297353CC}">
              <c16:uniqueId val="{00000000-08B3-4DD6-8649-517495B2B9B8}"/>
            </c:ext>
          </c:extLst>
        </c:ser>
        <c:ser>
          <c:idx val="1"/>
          <c:order val="1"/>
          <c:tx>
            <c:strRef>
              <c:f>Лист1!$A$3</c:f>
              <c:strCache>
                <c:ptCount val="1"/>
                <c:pt idx="0">
                  <c:v>безвозмездные поступления</c:v>
                </c:pt>
              </c:strCache>
            </c:strRef>
          </c:tx>
          <c:spPr>
            <a:solidFill>
              <a:schemeClr val="accent3">
                <a:lumMod val="60000"/>
                <a:lumOff val="40000"/>
              </a:schemeClr>
            </a:solidFill>
            <a:ln>
              <a:noFill/>
            </a:ln>
            <a:effectLst/>
            <a:sp3d/>
          </c:spPr>
          <c:invertIfNegative val="0"/>
          <c:cat>
            <c:strRef>
              <c:f>Лист1!$B$1:$D$1</c:f>
              <c:strCache>
                <c:ptCount val="3"/>
                <c:pt idx="0">
                  <c:v>Кушвинский</c:v>
                </c:pt>
                <c:pt idx="1">
                  <c:v>Красноуральск</c:v>
                </c:pt>
                <c:pt idx="2">
                  <c:v>Верхняя Тура</c:v>
                </c:pt>
              </c:strCache>
            </c:strRef>
          </c:cat>
          <c:val>
            <c:numRef>
              <c:f>Лист1!$B$3:$D$3</c:f>
              <c:numCache>
                <c:formatCode>General</c:formatCode>
                <c:ptCount val="3"/>
                <c:pt idx="0">
                  <c:v>1287.5</c:v>
                </c:pt>
                <c:pt idx="1">
                  <c:v>797.9</c:v>
                </c:pt>
                <c:pt idx="2">
                  <c:v>773.8</c:v>
                </c:pt>
              </c:numCache>
            </c:numRef>
          </c:val>
          <c:extLst>
            <c:ext xmlns:c16="http://schemas.microsoft.com/office/drawing/2014/chart" uri="{C3380CC4-5D6E-409C-BE32-E72D297353CC}">
              <c16:uniqueId val="{00000001-08B3-4DD6-8649-517495B2B9B8}"/>
            </c:ext>
          </c:extLst>
        </c:ser>
        <c:dLbls>
          <c:showLegendKey val="0"/>
          <c:showVal val="0"/>
          <c:showCatName val="0"/>
          <c:showSerName val="0"/>
          <c:showPercent val="0"/>
          <c:showBubbleSize val="0"/>
        </c:dLbls>
        <c:gapWidth val="150"/>
        <c:shape val="cylinder"/>
        <c:axId val="222556720"/>
        <c:axId val="409026480"/>
        <c:axId val="0"/>
      </c:bar3DChart>
      <c:catAx>
        <c:axId val="22255672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09026480"/>
        <c:crosses val="autoZero"/>
        <c:auto val="1"/>
        <c:lblAlgn val="ctr"/>
        <c:lblOffset val="100"/>
        <c:noMultiLvlLbl val="0"/>
      </c:catAx>
      <c:valAx>
        <c:axId val="409026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225567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93624901685293"/>
          <c:y val="3.3534313393401537E-2"/>
        </c:manualLayout>
      </c:layout>
      <c:overlay val="0"/>
      <c:spPr>
        <a:noFill/>
        <a:ln>
          <a:noFill/>
        </a:ln>
        <a:effectLst/>
      </c:spPr>
      <c:txPr>
        <a:bodyPr rot="0" spcFirstLastPara="1" vertOverflow="ellipsis" vert="horz" wrap="square" anchor="ctr" anchorCtr="1"/>
        <a:lstStyle/>
        <a:p>
          <a:pPr>
            <a:defRPr sz="20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1669294542620426"/>
          <c:y val="0.13048486802584244"/>
          <c:w val="0.73540852297790293"/>
          <c:h val="0.84029154992647725"/>
        </c:manualLayout>
      </c:layout>
      <c:doughnutChart>
        <c:varyColors val="1"/>
        <c:ser>
          <c:idx val="0"/>
          <c:order val="0"/>
          <c:tx>
            <c:strRef>
              <c:f>Лист1!$B$1</c:f>
              <c:strCache>
                <c:ptCount val="1"/>
                <c:pt idx="0">
                  <c:v>2020 год</c:v>
                </c:pt>
              </c:strCache>
            </c:strRef>
          </c:tx>
          <c:explosion val="3"/>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3D3E-4CE4-BD62-6E03A3E7FE6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3D3E-4CE4-BD62-6E03A3E7FE6F}"/>
              </c:ext>
            </c:extLst>
          </c:dPt>
          <c:dLbls>
            <c:dLbl>
              <c:idx val="0"/>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0605074896309806"/>
                      <c:h val="0.32684732477446315"/>
                    </c:manualLayout>
                  </c15:layout>
                </c:ext>
                <c:ext xmlns:c16="http://schemas.microsoft.com/office/drawing/2014/chart" uri="{C3380CC4-5D6E-409C-BE32-E72D297353CC}">
                  <c16:uniqueId val="{00000001-3D3E-4CE4-BD62-6E03A3E7FE6F}"/>
                </c:ext>
              </c:extLst>
            </c:dLbl>
            <c:dLbl>
              <c:idx val="1"/>
              <c:layout>
                <c:manualLayout>
                  <c:x val="4.2176855518650212E-2"/>
                  <c:y val="8.1221093714203024E-2"/>
                </c:manualLayout>
              </c:layout>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2584006706564514"/>
                      <c:h val="0.15993344717500552"/>
                    </c:manualLayout>
                  </c15:layout>
                </c:ext>
                <c:ext xmlns:c16="http://schemas.microsoft.com/office/drawing/2014/chart" uri="{C3380CC4-5D6E-409C-BE32-E72D297353CC}">
                  <c16:uniqueId val="{00000003-3D3E-4CE4-BD62-6E03A3E7FE6F}"/>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Лист1!$A$2:$A$3</c:f>
              <c:strCache>
                <c:ptCount val="2"/>
                <c:pt idx="0">
                  <c:v>Налог на имущество физических лиц</c:v>
                </c:pt>
                <c:pt idx="1">
                  <c:v>Земельный налог</c:v>
                </c:pt>
              </c:strCache>
            </c:strRef>
          </c:cat>
          <c:val>
            <c:numRef>
              <c:f>Лист1!$B$2:$B$3</c:f>
              <c:numCache>
                <c:formatCode>General</c:formatCode>
                <c:ptCount val="2"/>
                <c:pt idx="0">
                  <c:v>10.9</c:v>
                </c:pt>
                <c:pt idx="1">
                  <c:v>15.5</c:v>
                </c:pt>
              </c:numCache>
            </c:numRef>
          </c:val>
          <c:extLst>
            <c:ext xmlns:c16="http://schemas.microsoft.com/office/drawing/2014/chart" uri="{C3380CC4-5D6E-409C-BE32-E72D297353CC}">
              <c16:uniqueId val="{00000004-3D3E-4CE4-BD62-6E03A3E7FE6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4421082840585E-2"/>
          <c:y val="0"/>
          <c:w val="0.93609495628510497"/>
          <c:h val="0.63693601953972212"/>
        </c:manualLayout>
      </c:layout>
      <c:barChart>
        <c:barDir val="col"/>
        <c:grouping val="clustered"/>
        <c:varyColors val="0"/>
        <c:ser>
          <c:idx val="0"/>
          <c:order val="0"/>
          <c:tx>
            <c:strRef>
              <c:f>Лист1!$B$1</c:f>
              <c:strCache>
                <c:ptCount val="1"/>
                <c:pt idx="0">
                  <c:v>Государственная пошлина</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 </c:v>
                </c:pt>
                <c:pt idx="4">
                  <c:v>2024 год </c:v>
                </c:pt>
              </c:strCache>
            </c:strRef>
          </c:cat>
          <c:val>
            <c:numRef>
              <c:f>Лист1!$B$2:$B$6</c:f>
              <c:numCache>
                <c:formatCode>General</c:formatCode>
                <c:ptCount val="5"/>
                <c:pt idx="0">
                  <c:v>9.3000000000000007</c:v>
                </c:pt>
                <c:pt idx="1">
                  <c:v>9.3000000000000007</c:v>
                </c:pt>
                <c:pt idx="2">
                  <c:v>9.9</c:v>
                </c:pt>
                <c:pt idx="3">
                  <c:v>10.3</c:v>
                </c:pt>
                <c:pt idx="4">
                  <c:v>10.7</c:v>
                </c:pt>
              </c:numCache>
            </c:numRef>
          </c:val>
          <c:extLst>
            <c:ext xmlns:c16="http://schemas.microsoft.com/office/drawing/2014/chart" uri="{C3380CC4-5D6E-409C-BE32-E72D297353CC}">
              <c16:uniqueId val="{00000000-786C-4FF4-B301-DE45DB7EEDA8}"/>
            </c:ext>
          </c:extLst>
        </c:ser>
        <c:dLbls>
          <c:showLegendKey val="0"/>
          <c:showVal val="0"/>
          <c:showCatName val="0"/>
          <c:showSerName val="0"/>
          <c:showPercent val="0"/>
          <c:showBubbleSize val="0"/>
        </c:dLbls>
        <c:gapWidth val="150"/>
        <c:axId val="269985168"/>
        <c:axId val="319434320"/>
      </c:barChart>
      <c:barChart>
        <c:barDir val="col"/>
        <c:grouping val="clustered"/>
        <c:varyColors val="0"/>
        <c:ser>
          <c:idx val="1"/>
          <c:order val="1"/>
          <c:tx>
            <c:strRef>
              <c:f>Лист1!$C$1</c:f>
              <c:strCache>
                <c:ptCount val="1"/>
                <c:pt idx="0">
                  <c:v>Государственная пошлина на выдачу специального разрешения на движение по автомобильным дорогам транспортных средств, осуществляющих перевозки опасных, тяжеловесныхи (или) крупногабаритных грузов </c:v>
                </c:pt>
              </c:strCache>
            </c:strRef>
          </c:tx>
          <c:spPr>
            <a:solidFill>
              <a:schemeClr val="accent6">
                <a:lumMod val="75000"/>
              </a:schemeClr>
            </a:solidFill>
            <a:ln w="508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 </c:v>
                </c:pt>
                <c:pt idx="4">
                  <c:v>2024 год </c:v>
                </c:pt>
              </c:strCache>
            </c:strRef>
          </c:cat>
          <c:val>
            <c:numRef>
              <c:f>Лист1!$C$2:$C$6</c:f>
              <c:numCache>
                <c:formatCode>General</c:formatCode>
                <c:ptCount val="5"/>
                <c:pt idx="0">
                  <c:v>0.03</c:v>
                </c:pt>
                <c:pt idx="1">
                  <c:v>0.03</c:v>
                </c:pt>
                <c:pt idx="2">
                  <c:v>0.03</c:v>
                </c:pt>
                <c:pt idx="3">
                  <c:v>0.03</c:v>
                </c:pt>
                <c:pt idx="4">
                  <c:v>0.03</c:v>
                </c:pt>
              </c:numCache>
            </c:numRef>
          </c:val>
          <c:extLst>
            <c:ext xmlns:c16="http://schemas.microsoft.com/office/drawing/2014/chart" uri="{C3380CC4-5D6E-409C-BE32-E72D297353CC}">
              <c16:uniqueId val="{00000001-786C-4FF4-B301-DE45DB7EEDA8}"/>
            </c:ext>
          </c:extLst>
        </c:ser>
        <c:dLbls>
          <c:showLegendKey val="0"/>
          <c:showVal val="0"/>
          <c:showCatName val="0"/>
          <c:showSerName val="0"/>
          <c:showPercent val="0"/>
          <c:showBubbleSize val="0"/>
        </c:dLbls>
        <c:gapWidth val="150"/>
        <c:axId val="528670096"/>
        <c:axId val="307750096"/>
      </c:barChart>
      <c:catAx>
        <c:axId val="269985168"/>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19434320"/>
        <c:crosses val="autoZero"/>
        <c:auto val="1"/>
        <c:lblAlgn val="ctr"/>
        <c:lblOffset val="100"/>
        <c:noMultiLvlLbl val="0"/>
      </c:catAx>
      <c:valAx>
        <c:axId val="3194343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69985168"/>
        <c:crosses val="autoZero"/>
        <c:crossBetween val="between"/>
      </c:valAx>
      <c:valAx>
        <c:axId val="307750096"/>
        <c:scaling>
          <c:orientation val="minMax"/>
        </c:scaling>
        <c:delete val="1"/>
        <c:axPos val="r"/>
        <c:numFmt formatCode="General" sourceLinked="1"/>
        <c:majorTickMark val="out"/>
        <c:minorTickMark val="none"/>
        <c:tickLblPos val="nextTo"/>
        <c:crossAx val="528670096"/>
        <c:crosses val="max"/>
        <c:crossBetween val="between"/>
      </c:valAx>
      <c:catAx>
        <c:axId val="528670096"/>
        <c:scaling>
          <c:orientation val="minMax"/>
        </c:scaling>
        <c:delete val="1"/>
        <c:axPos val="b"/>
        <c:numFmt formatCode="General" sourceLinked="1"/>
        <c:majorTickMark val="out"/>
        <c:minorTickMark val="none"/>
        <c:tickLblPos val="nextTo"/>
        <c:crossAx val="307750096"/>
        <c:crosses val="autoZero"/>
        <c:auto val="1"/>
        <c:lblAlgn val="ctr"/>
        <c:lblOffset val="100"/>
        <c:noMultiLvlLbl val="0"/>
      </c:catAx>
      <c:spPr>
        <a:noFill/>
        <a:ln>
          <a:noFill/>
        </a:ln>
        <a:effectLst/>
      </c:spPr>
    </c:plotArea>
    <c:legend>
      <c:legendPos val="b"/>
      <c:layout>
        <c:manualLayout>
          <c:xMode val="edge"/>
          <c:yMode val="edge"/>
          <c:x val="0"/>
          <c:y val="0.77531893617538927"/>
          <c:w val="0.99772992825130014"/>
          <c:h val="0.20229091746357369"/>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0849851341195239"/>
          <c:y val="3.3933431923448224E-3"/>
          <c:w val="0.67254004717591198"/>
          <c:h val="0.55846974112709713"/>
        </c:manualLayout>
      </c:layout>
      <c:bar3DChart>
        <c:barDir val="col"/>
        <c:grouping val="stacked"/>
        <c:varyColors val="0"/>
        <c:ser>
          <c:idx val="0"/>
          <c:order val="0"/>
          <c:tx>
            <c:strRef>
              <c:f>Лист1!$A$2</c:f>
              <c:strCache>
                <c:ptCount val="1"/>
                <c:pt idx="0">
                  <c:v>Доходы от продажи материальных и нематериальных активов</c:v>
                </c:pt>
              </c:strCache>
            </c:strRef>
          </c:tx>
          <c:spPr>
            <a:solidFill>
              <a:schemeClr val="accent1"/>
            </a:solidFill>
            <a:ln>
              <a:noFill/>
            </a:ln>
            <a:effectLst/>
            <a:sp3d/>
          </c:spPr>
          <c:invertIfNegative val="0"/>
          <c:cat>
            <c:strRef>
              <c:f>Лист1!$B$1:$F$1</c:f>
              <c:strCache>
                <c:ptCount val="5"/>
                <c:pt idx="0">
                  <c:v>2020 год</c:v>
                </c:pt>
                <c:pt idx="1">
                  <c:v>2021 год (ожидаемое)</c:v>
                </c:pt>
                <c:pt idx="2">
                  <c:v>2022 год</c:v>
                </c:pt>
                <c:pt idx="3">
                  <c:v>2023 год </c:v>
                </c:pt>
                <c:pt idx="4">
                  <c:v>2024 год </c:v>
                </c:pt>
              </c:strCache>
            </c:strRef>
          </c:cat>
          <c:val>
            <c:numRef>
              <c:f>Лист1!$B$2:$F$2</c:f>
              <c:numCache>
                <c:formatCode>General</c:formatCode>
                <c:ptCount val="5"/>
                <c:pt idx="0">
                  <c:v>4</c:v>
                </c:pt>
                <c:pt idx="1">
                  <c:v>4.4000000000000004</c:v>
                </c:pt>
                <c:pt idx="2">
                  <c:v>4</c:v>
                </c:pt>
                <c:pt idx="3">
                  <c:v>3.7</c:v>
                </c:pt>
                <c:pt idx="4">
                  <c:v>2.6</c:v>
                </c:pt>
              </c:numCache>
            </c:numRef>
          </c:val>
          <c:extLst>
            <c:ext xmlns:c16="http://schemas.microsoft.com/office/drawing/2014/chart" uri="{C3380CC4-5D6E-409C-BE32-E72D297353CC}">
              <c16:uniqueId val="{00000000-2B3C-4D06-8497-0DC4EE124D50}"/>
            </c:ext>
          </c:extLst>
        </c:ser>
        <c:ser>
          <c:idx val="1"/>
          <c:order val="1"/>
          <c:tx>
            <c:strRef>
              <c:f>Лист1!$A$3</c:f>
              <c:strCache>
                <c:ptCount val="1"/>
                <c:pt idx="0">
                  <c:v>Платежи при пользовании природными  ресурсами</c:v>
                </c:pt>
              </c:strCache>
            </c:strRef>
          </c:tx>
          <c:spPr>
            <a:solidFill>
              <a:schemeClr val="accent4">
                <a:lumMod val="60000"/>
                <a:lumOff val="40000"/>
              </a:schemeClr>
            </a:solidFill>
            <a:ln>
              <a:noFill/>
            </a:ln>
            <a:effectLst/>
            <a:scene3d>
              <a:camera prst="orthographicFront"/>
              <a:lightRig rig="threePt" dir="t"/>
            </a:scene3d>
            <a:sp3d/>
          </c:spPr>
          <c:invertIfNegative val="0"/>
          <c:cat>
            <c:strRef>
              <c:f>Лист1!$B$1:$F$1</c:f>
              <c:strCache>
                <c:ptCount val="5"/>
                <c:pt idx="0">
                  <c:v>2020 год</c:v>
                </c:pt>
                <c:pt idx="1">
                  <c:v>2021 год (ожидаемое)</c:v>
                </c:pt>
                <c:pt idx="2">
                  <c:v>2022 год</c:v>
                </c:pt>
                <c:pt idx="3">
                  <c:v>2023 год </c:v>
                </c:pt>
                <c:pt idx="4">
                  <c:v>2024 год </c:v>
                </c:pt>
              </c:strCache>
            </c:strRef>
          </c:cat>
          <c:val>
            <c:numRef>
              <c:f>Лист1!$B$3:$F$3</c:f>
              <c:numCache>
                <c:formatCode>General</c:formatCode>
                <c:ptCount val="5"/>
                <c:pt idx="0">
                  <c:v>20.6</c:v>
                </c:pt>
                <c:pt idx="1">
                  <c:v>232.6</c:v>
                </c:pt>
                <c:pt idx="2">
                  <c:v>137.4</c:v>
                </c:pt>
                <c:pt idx="3">
                  <c:v>13.9</c:v>
                </c:pt>
                <c:pt idx="4">
                  <c:v>14.5</c:v>
                </c:pt>
              </c:numCache>
            </c:numRef>
          </c:val>
          <c:extLst>
            <c:ext xmlns:c16="http://schemas.microsoft.com/office/drawing/2014/chart" uri="{C3380CC4-5D6E-409C-BE32-E72D297353CC}">
              <c16:uniqueId val="{00000001-2B3C-4D06-8497-0DC4EE124D50}"/>
            </c:ext>
          </c:extLst>
        </c:ser>
        <c:ser>
          <c:idx val="2"/>
          <c:order val="2"/>
          <c:tx>
            <c:strRef>
              <c:f>Лист1!$A$4</c:f>
              <c:strCache>
                <c:ptCount val="1"/>
                <c:pt idx="0">
                  <c:v>Доходы от использования имущества, находящегося в муниципальной собственности</c:v>
                </c:pt>
              </c:strCache>
            </c:strRef>
          </c:tx>
          <c:spPr>
            <a:solidFill>
              <a:schemeClr val="accent3"/>
            </a:solidFill>
            <a:ln>
              <a:noFill/>
            </a:ln>
            <a:effectLst/>
            <a:sp3d/>
          </c:spPr>
          <c:invertIfNegative val="0"/>
          <c:cat>
            <c:strRef>
              <c:f>Лист1!$B$1:$F$1</c:f>
              <c:strCache>
                <c:ptCount val="5"/>
                <c:pt idx="0">
                  <c:v>2020 год</c:v>
                </c:pt>
                <c:pt idx="1">
                  <c:v>2021 год (ожидаемое)</c:v>
                </c:pt>
                <c:pt idx="2">
                  <c:v>2022 год</c:v>
                </c:pt>
                <c:pt idx="3">
                  <c:v>2023 год </c:v>
                </c:pt>
                <c:pt idx="4">
                  <c:v>2024 год </c:v>
                </c:pt>
              </c:strCache>
            </c:strRef>
          </c:cat>
          <c:val>
            <c:numRef>
              <c:f>Лист1!$B$4:$F$4</c:f>
              <c:numCache>
                <c:formatCode>General</c:formatCode>
                <c:ptCount val="5"/>
                <c:pt idx="0">
                  <c:v>19.5</c:v>
                </c:pt>
                <c:pt idx="1">
                  <c:v>21.3</c:v>
                </c:pt>
                <c:pt idx="2">
                  <c:v>23.7</c:v>
                </c:pt>
                <c:pt idx="3">
                  <c:v>21.6</c:v>
                </c:pt>
                <c:pt idx="4">
                  <c:v>21.8</c:v>
                </c:pt>
              </c:numCache>
            </c:numRef>
          </c:val>
          <c:extLst>
            <c:ext xmlns:c16="http://schemas.microsoft.com/office/drawing/2014/chart" uri="{C3380CC4-5D6E-409C-BE32-E72D297353CC}">
              <c16:uniqueId val="{00000002-2B3C-4D06-8497-0DC4EE124D50}"/>
            </c:ext>
          </c:extLst>
        </c:ser>
        <c:ser>
          <c:idx val="3"/>
          <c:order val="3"/>
          <c:tx>
            <c:strRef>
              <c:f>Лист1!$A$5</c:f>
              <c:strCache>
                <c:ptCount val="1"/>
                <c:pt idx="0">
                  <c:v>Доходы от оказания платных услуг и компенсации затрат государства</c:v>
                </c:pt>
              </c:strCache>
            </c:strRef>
          </c:tx>
          <c:spPr>
            <a:solidFill>
              <a:schemeClr val="accent6"/>
            </a:solidFill>
            <a:ln>
              <a:noFill/>
            </a:ln>
            <a:effectLst/>
            <a:sp3d/>
          </c:spPr>
          <c:invertIfNegative val="0"/>
          <c:cat>
            <c:strRef>
              <c:f>Лист1!$B$1:$F$1</c:f>
              <c:strCache>
                <c:ptCount val="5"/>
                <c:pt idx="0">
                  <c:v>2020 год</c:v>
                </c:pt>
                <c:pt idx="1">
                  <c:v>2021 год (ожидаемое)</c:v>
                </c:pt>
                <c:pt idx="2">
                  <c:v>2022 год</c:v>
                </c:pt>
                <c:pt idx="3">
                  <c:v>2023 год </c:v>
                </c:pt>
                <c:pt idx="4">
                  <c:v>2024 год </c:v>
                </c:pt>
              </c:strCache>
            </c:strRef>
          </c:cat>
          <c:val>
            <c:numRef>
              <c:f>Лист1!$B$5:$F$5</c:f>
              <c:numCache>
                <c:formatCode>General</c:formatCode>
                <c:ptCount val="5"/>
                <c:pt idx="0">
                  <c:v>1.2</c:v>
                </c:pt>
                <c:pt idx="1">
                  <c:v>2.7</c:v>
                </c:pt>
                <c:pt idx="2">
                  <c:v>1</c:v>
                </c:pt>
                <c:pt idx="3">
                  <c:v>1</c:v>
                </c:pt>
                <c:pt idx="4">
                  <c:v>1</c:v>
                </c:pt>
              </c:numCache>
            </c:numRef>
          </c:val>
          <c:extLst>
            <c:ext xmlns:c16="http://schemas.microsoft.com/office/drawing/2014/chart" uri="{C3380CC4-5D6E-409C-BE32-E72D297353CC}">
              <c16:uniqueId val="{00000003-2B3C-4D06-8497-0DC4EE124D50}"/>
            </c:ext>
          </c:extLst>
        </c:ser>
        <c:ser>
          <c:idx val="4"/>
          <c:order val="4"/>
          <c:tx>
            <c:strRef>
              <c:f>Лист1!$A$6</c:f>
              <c:strCache>
                <c:ptCount val="1"/>
                <c:pt idx="0">
                  <c:v>Штрафы, санкции, возмещение ущерба</c:v>
                </c:pt>
              </c:strCache>
            </c:strRef>
          </c:tx>
          <c:spPr>
            <a:solidFill>
              <a:schemeClr val="accent5"/>
            </a:solidFill>
            <a:ln>
              <a:noFill/>
            </a:ln>
            <a:effectLst/>
            <a:sp3d/>
          </c:spPr>
          <c:invertIfNegative val="0"/>
          <c:cat>
            <c:strRef>
              <c:f>Лист1!$B$1:$F$1</c:f>
              <c:strCache>
                <c:ptCount val="5"/>
                <c:pt idx="0">
                  <c:v>2020 год</c:v>
                </c:pt>
                <c:pt idx="1">
                  <c:v>2021 год (ожидаемое)</c:v>
                </c:pt>
                <c:pt idx="2">
                  <c:v>2022 год</c:v>
                </c:pt>
                <c:pt idx="3">
                  <c:v>2023 год </c:v>
                </c:pt>
                <c:pt idx="4">
                  <c:v>2024 год </c:v>
                </c:pt>
              </c:strCache>
            </c:strRef>
          </c:cat>
          <c:val>
            <c:numRef>
              <c:f>Лист1!$B$6:$F$6</c:f>
              <c:numCache>
                <c:formatCode>General</c:formatCode>
                <c:ptCount val="5"/>
                <c:pt idx="0">
                  <c:v>6.3</c:v>
                </c:pt>
                <c:pt idx="1">
                  <c:v>3.5</c:v>
                </c:pt>
                <c:pt idx="2">
                  <c:v>1</c:v>
                </c:pt>
                <c:pt idx="3">
                  <c:v>1</c:v>
                </c:pt>
                <c:pt idx="4">
                  <c:v>1</c:v>
                </c:pt>
              </c:numCache>
            </c:numRef>
          </c:val>
          <c:extLst>
            <c:ext xmlns:c16="http://schemas.microsoft.com/office/drawing/2014/chart" uri="{C3380CC4-5D6E-409C-BE32-E72D297353CC}">
              <c16:uniqueId val="{00000005-2B3C-4D06-8497-0DC4EE124D50}"/>
            </c:ext>
          </c:extLst>
        </c:ser>
        <c:dLbls>
          <c:showLegendKey val="0"/>
          <c:showVal val="0"/>
          <c:showCatName val="0"/>
          <c:showSerName val="0"/>
          <c:showPercent val="0"/>
          <c:showBubbleSize val="0"/>
        </c:dLbls>
        <c:gapWidth val="150"/>
        <c:gapDepth val="0"/>
        <c:shape val="cylinder"/>
        <c:axId val="307833552"/>
        <c:axId val="469309328"/>
        <c:axId val="0"/>
      </c:bar3DChart>
      <c:catAx>
        <c:axId val="30783355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69309328"/>
        <c:crosses val="autoZero"/>
        <c:auto val="1"/>
        <c:lblAlgn val="ctr"/>
        <c:lblOffset val="100"/>
        <c:noMultiLvlLbl val="0"/>
      </c:catAx>
      <c:valAx>
        <c:axId val="4693093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307833552"/>
        <c:crosses val="autoZero"/>
        <c:crossBetween val="between"/>
      </c:valAx>
      <c:dTable>
        <c:showHorzBorder val="1"/>
        <c:showVertBorder val="0"/>
        <c:showOutline val="0"/>
        <c:showKeys val="1"/>
        <c:spPr>
          <a:noFill/>
          <a:ln w="9525" cap="flat" cmpd="sng" algn="ctr">
            <a:solidFill>
              <a:schemeClr val="tx1">
                <a:alpha val="99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43831588103203"/>
          <c:y val="1.1177345931287662E-2"/>
          <c:w val="0.55042781515352868"/>
          <c:h val="0.95081967790233413"/>
        </c:manualLayout>
      </c:layout>
      <c:doughnutChart>
        <c:varyColors val="1"/>
        <c:ser>
          <c:idx val="0"/>
          <c:order val="0"/>
          <c:tx>
            <c:strRef>
              <c:f>Лист1!$B$1</c:f>
              <c:strCache>
                <c:ptCount val="1"/>
                <c:pt idx="0">
                  <c:v>Продажи</c:v>
                </c:pt>
              </c:strCache>
            </c:strRef>
          </c:tx>
          <c:explosion val="2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01-4DC1-9CE5-998F686F2D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9901-4DC1-9CE5-998F686F2D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9901-4DC1-9CE5-998F686F2D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9901-4DC1-9CE5-998F686F2DA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9901-4DC1-9CE5-998F686F2DA6}"/>
              </c:ext>
            </c:extLst>
          </c:dPt>
          <c:dLbls>
            <c:dLbl>
              <c:idx val="0"/>
              <c:layout>
                <c:manualLayout>
                  <c:x val="0.24601129624849105"/>
                  <c:y val="-4.9960483498273908E-2"/>
                </c:manualLayout>
              </c:layout>
              <c:spPr>
                <a:xfrm>
                  <a:off x="6332477" y="50102"/>
                  <a:ext cx="3453283" cy="752774"/>
                </a:xfrm>
                <a:solidFill>
                  <a:prstClr val="white"/>
                </a:solidFill>
                <a:ln w="9525" cap="flat" cmpd="sng" algn="ctr">
                  <a:solidFill>
                    <a:srgbClr val="0000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6714"/>
                        <a:gd name="adj2" fmla="val 63456"/>
                      </a:avLst>
                    </a:prstGeom>
                    <a:noFill/>
                    <a:ln>
                      <a:noFill/>
                    </a:ln>
                  </c15:spPr>
                  <c15:layout>
                    <c:manualLayout>
                      <c:w val="0.38226831232399705"/>
                      <c:h val="0.16447571859474433"/>
                    </c:manualLayout>
                  </c15:layout>
                </c:ext>
                <c:ext xmlns:c16="http://schemas.microsoft.com/office/drawing/2014/chart" uri="{C3380CC4-5D6E-409C-BE32-E72D297353CC}">
                  <c16:uniqueId val="{00000001-9901-4DC1-9CE5-998F686F2DA6}"/>
                </c:ext>
              </c:extLst>
            </c:dLbl>
            <c:dLbl>
              <c:idx val="1"/>
              <c:layout>
                <c:manualLayout>
                  <c:x val="0.24533101191178525"/>
                  <c:y val="5.4663843210046963E-2"/>
                </c:manualLayout>
              </c:layout>
              <c:spPr>
                <a:xfrm>
                  <a:off x="6896590" y="959161"/>
                  <a:ext cx="2246801" cy="568041"/>
                </a:xfrm>
                <a:solidFill>
                  <a:prstClr val="white"/>
                </a:solidFill>
                <a:ln w="9525" cap="flat" cmpd="sng" algn="ctr">
                  <a:solidFill>
                    <a:srgbClr val="7030A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6664"/>
                        <a:gd name="adj2" fmla="val -47518"/>
                      </a:avLst>
                    </a:prstGeom>
                    <a:noFill/>
                    <a:ln>
                      <a:noFill/>
                    </a:ln>
                  </c15:spPr>
                  <c15:layout>
                    <c:manualLayout>
                      <c:w val="0.25000492087718851"/>
                      <c:h val="0.17245371778664387"/>
                    </c:manualLayout>
                  </c15:layout>
                </c:ext>
                <c:ext xmlns:c16="http://schemas.microsoft.com/office/drawing/2014/chart" uri="{C3380CC4-5D6E-409C-BE32-E72D297353CC}">
                  <c16:uniqueId val="{00000005-9901-4DC1-9CE5-998F686F2DA6}"/>
                </c:ext>
              </c:extLst>
            </c:dLbl>
            <c:dLbl>
              <c:idx val="2"/>
              <c:layout>
                <c:manualLayout>
                  <c:x val="0.18152240521602098"/>
                  <c:y val="0.3318662211904419"/>
                </c:manualLayout>
              </c:layout>
              <c:spPr>
                <a:solidFill>
                  <a:prstClr val="white"/>
                </a:solidFill>
                <a:ln>
                  <a:solidFill>
                    <a:srgbClr val="00B050"/>
                  </a:solidFill>
                </a:ln>
                <a:effectLst/>
              </c:spPr>
              <c:txPr>
                <a:bodyPr rot="0" spcFirstLastPara="1" vertOverflow="clip" horzOverflow="clip" vert="horz" wrap="square" lIns="38100" tIns="19050" rIns="38100" bIns="19050" anchor="ctr" anchorCtr="1">
                  <a:no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333312489838797"/>
                      <c:h val="0.1197583083092113"/>
                    </c:manualLayout>
                  </c15:layout>
                </c:ext>
                <c:ext xmlns:c16="http://schemas.microsoft.com/office/drawing/2014/chart" uri="{C3380CC4-5D6E-409C-BE32-E72D297353CC}">
                  <c16:uniqueId val="{00000002-9901-4DC1-9CE5-998F686F2DA6}"/>
                </c:ext>
              </c:extLst>
            </c:dLbl>
            <c:dLbl>
              <c:idx val="3"/>
              <c:layout>
                <c:manualLayout>
                  <c:x val="-0.22804329066941875"/>
                  <c:y val="-7.7963234365500574E-3"/>
                </c:manualLayout>
              </c:layout>
              <c:spPr>
                <a:xfrm>
                  <a:off x="203800" y="3397279"/>
                  <a:ext cx="2331065" cy="902361"/>
                </a:xfrm>
                <a:solidFill>
                  <a:prstClr val="white"/>
                </a:solidFill>
                <a:ln w="9525" cap="flat" cmpd="sng" algn="ctr">
                  <a:solidFill>
                    <a:srgbClr val="FFFF00">
                      <a:lumMod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5088"/>
                        <a:gd name="adj2" fmla="val 4405"/>
                      </a:avLst>
                    </a:prstGeom>
                    <a:noFill/>
                    <a:ln>
                      <a:noFill/>
                    </a:ln>
                  </c15:spPr>
                  <c15:layout>
                    <c:manualLayout>
                      <c:w val="0.25350028847112083"/>
                      <c:h val="0.18930393122218206"/>
                    </c:manualLayout>
                  </c15:layout>
                </c:ext>
                <c:ext xmlns:c16="http://schemas.microsoft.com/office/drawing/2014/chart" uri="{C3380CC4-5D6E-409C-BE32-E72D297353CC}">
                  <c16:uniqueId val="{00000003-9901-4DC1-9CE5-998F686F2DA6}"/>
                </c:ext>
              </c:extLst>
            </c:dLbl>
            <c:dLbl>
              <c:idx val="4"/>
              <c:layout>
                <c:manualLayout>
                  <c:x val="-0.25867039529596764"/>
                  <c:y val="1.0228282090001246E-2"/>
                </c:manualLayout>
              </c:layout>
              <c:spPr>
                <a:solidFill>
                  <a:prstClr val="white"/>
                </a:solidFill>
                <a:ln>
                  <a:solidFill>
                    <a:srgbClr val="00B0F0">
                      <a:lumMod val="20000"/>
                      <a:lumOff val="80000"/>
                    </a:srgbClr>
                  </a:solidFill>
                </a:ln>
                <a:effectLst/>
              </c:spPr>
              <c:txPr>
                <a:bodyPr rot="0" spcFirstLastPara="1" vertOverflow="clip" horzOverflow="clip" vert="horz" wrap="square" lIns="38100" tIns="19050" rIns="38100" bIns="19050" anchor="ctr" anchorCtr="1">
                  <a:no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727313804610175"/>
                      <c:h val="0.16393048154144954"/>
                    </c:manualLayout>
                  </c15:layout>
                </c:ext>
                <c:ext xmlns:c16="http://schemas.microsoft.com/office/drawing/2014/chart" uri="{C3380CC4-5D6E-409C-BE32-E72D297353CC}">
                  <c16:uniqueId val="{00000004-9901-4DC1-9CE5-998F686F2DA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Лист1!$A$2:$A$6</c:f>
              <c:strCache>
                <c:ptCount val="5"/>
                <c:pt idx="0">
                  <c:v>Доходы от использования имущества, находящегося в государственной и муниципальной собственности</c:v>
                </c:pt>
                <c:pt idx="1">
                  <c:v>Доходы от оказания платных услуг и компенсации затрат государства</c:v>
                </c:pt>
                <c:pt idx="2">
                  <c:v>Доходы от продажи материальных и нематериальных активов</c:v>
                </c:pt>
                <c:pt idx="3">
                  <c:v>Платежи при пользовании природными ресурсами</c:v>
                </c:pt>
                <c:pt idx="4">
                  <c:v>Штрафы, санкции, возмещение ущерба</c:v>
                </c:pt>
              </c:strCache>
            </c:strRef>
          </c:cat>
          <c:val>
            <c:numRef>
              <c:f>Лист1!$B$2:$B$6</c:f>
              <c:numCache>
                <c:formatCode>General</c:formatCode>
                <c:ptCount val="5"/>
                <c:pt idx="0">
                  <c:v>23.7</c:v>
                </c:pt>
                <c:pt idx="1">
                  <c:v>1</c:v>
                </c:pt>
                <c:pt idx="2">
                  <c:v>4</c:v>
                </c:pt>
                <c:pt idx="3">
                  <c:v>137.4</c:v>
                </c:pt>
                <c:pt idx="4">
                  <c:v>1</c:v>
                </c:pt>
              </c:numCache>
            </c:numRef>
          </c:val>
          <c:extLst>
            <c:ext xmlns:c16="http://schemas.microsoft.com/office/drawing/2014/chart" uri="{C3380CC4-5D6E-409C-BE32-E72D297353CC}">
              <c16:uniqueId val="{00000000-9901-4DC1-9CE5-998F686F2DA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72236707593858"/>
          <c:y val="8.4474517970720336E-2"/>
          <c:w val="0.81569605870704831"/>
          <c:h val="0.65119893547440988"/>
        </c:manualLayout>
      </c:layout>
      <c:barChart>
        <c:barDir val="bar"/>
        <c:grouping val="clustered"/>
        <c:varyColors val="0"/>
        <c:ser>
          <c:idx val="0"/>
          <c:order val="0"/>
          <c:tx>
            <c:strRef>
              <c:f>Лист1!$B$1</c:f>
              <c:strCache>
                <c:ptCount val="1"/>
                <c:pt idx="0">
                  <c:v>дотации</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c:v>
                </c:pt>
                <c:pt idx="4">
                  <c:v>2024 год </c:v>
                </c:pt>
              </c:strCache>
            </c:strRef>
          </c:cat>
          <c:val>
            <c:numRef>
              <c:f>Лист1!$B$2:$B$6</c:f>
              <c:numCache>
                <c:formatCode>General</c:formatCode>
                <c:ptCount val="5"/>
                <c:pt idx="0">
                  <c:v>342.8</c:v>
                </c:pt>
                <c:pt idx="1">
                  <c:v>279.89999999999998</c:v>
                </c:pt>
                <c:pt idx="2">
                  <c:v>317.3</c:v>
                </c:pt>
                <c:pt idx="3">
                  <c:v>171.2</c:v>
                </c:pt>
                <c:pt idx="4">
                  <c:v>122.1</c:v>
                </c:pt>
              </c:numCache>
            </c:numRef>
          </c:val>
          <c:extLst>
            <c:ext xmlns:c16="http://schemas.microsoft.com/office/drawing/2014/chart" uri="{C3380CC4-5D6E-409C-BE32-E72D297353CC}">
              <c16:uniqueId val="{00000000-F259-4431-891B-994D7C92B312}"/>
            </c:ext>
          </c:extLst>
        </c:ser>
        <c:ser>
          <c:idx val="1"/>
          <c:order val="1"/>
          <c:tx>
            <c:strRef>
              <c:f>Лист1!$C$1</c:f>
              <c:strCache>
                <c:ptCount val="1"/>
                <c:pt idx="0">
                  <c:v>субсидии</c:v>
                </c:pt>
              </c:strCache>
            </c:strRef>
          </c:tx>
          <c:spPr>
            <a:solidFill>
              <a:schemeClr val="accent2"/>
            </a:solidFill>
            <a:ln>
              <a:noFill/>
            </a:ln>
            <a:effectLst/>
          </c:spPr>
          <c:invertIfNegative val="0"/>
          <c:dLbls>
            <c:dLbl>
              <c:idx val="4"/>
              <c:layout>
                <c:manualLayout>
                  <c:x val="0"/>
                  <c:y val="8.81091957382206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1A-49D7-91BB-EB9BD90E6F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c:v>
                </c:pt>
                <c:pt idx="4">
                  <c:v>2024 год </c:v>
                </c:pt>
              </c:strCache>
            </c:strRef>
          </c:cat>
          <c:val>
            <c:numRef>
              <c:f>Лист1!$C$2:$C$6</c:f>
              <c:numCache>
                <c:formatCode>General</c:formatCode>
                <c:ptCount val="5"/>
                <c:pt idx="0">
                  <c:v>419.3</c:v>
                </c:pt>
                <c:pt idx="1">
                  <c:v>744.4</c:v>
                </c:pt>
                <c:pt idx="2">
                  <c:v>97.3</c:v>
                </c:pt>
                <c:pt idx="3">
                  <c:v>41.9</c:v>
                </c:pt>
                <c:pt idx="4">
                  <c:v>43.6</c:v>
                </c:pt>
              </c:numCache>
            </c:numRef>
          </c:val>
          <c:extLst>
            <c:ext xmlns:c16="http://schemas.microsoft.com/office/drawing/2014/chart" uri="{C3380CC4-5D6E-409C-BE32-E72D297353CC}">
              <c16:uniqueId val="{00000001-F259-4431-891B-994D7C92B312}"/>
            </c:ext>
          </c:extLst>
        </c:ser>
        <c:ser>
          <c:idx val="2"/>
          <c:order val="2"/>
          <c:tx>
            <c:strRef>
              <c:f>Лист1!$D$1</c:f>
              <c:strCache>
                <c:ptCount val="1"/>
                <c:pt idx="0">
                  <c:v>субвенции</c:v>
                </c:pt>
              </c:strCache>
            </c:strRef>
          </c:tx>
          <c:spPr>
            <a:solidFill>
              <a:schemeClr val="accent3"/>
            </a:solidFill>
            <a:ln>
              <a:noFill/>
            </a:ln>
            <a:effectLst>
              <a:outerShdw blurRad="50800" dist="50800" dir="5400000" algn="ctr" rotWithShape="0">
                <a:srgbClr val="000000">
                  <a:alpha val="8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c:v>
                </c:pt>
                <c:pt idx="4">
                  <c:v>2024 год </c:v>
                </c:pt>
              </c:strCache>
            </c:strRef>
          </c:cat>
          <c:val>
            <c:numRef>
              <c:f>Лист1!$D$2:$D$6</c:f>
              <c:numCache>
                <c:formatCode>General</c:formatCode>
                <c:ptCount val="5"/>
                <c:pt idx="0">
                  <c:v>525.70000000000005</c:v>
                </c:pt>
                <c:pt idx="1">
                  <c:v>561.20000000000005</c:v>
                </c:pt>
                <c:pt idx="2">
                  <c:v>595.79999999999995</c:v>
                </c:pt>
                <c:pt idx="3">
                  <c:v>623.79999999999995</c:v>
                </c:pt>
                <c:pt idx="4">
                  <c:v>636.20000000000005</c:v>
                </c:pt>
              </c:numCache>
            </c:numRef>
          </c:val>
          <c:extLst>
            <c:ext xmlns:c16="http://schemas.microsoft.com/office/drawing/2014/chart" uri="{C3380CC4-5D6E-409C-BE32-E72D297353CC}">
              <c16:uniqueId val="{00000002-F259-4431-891B-994D7C92B312}"/>
            </c:ext>
          </c:extLst>
        </c:ser>
        <c:ser>
          <c:idx val="3"/>
          <c:order val="3"/>
          <c:tx>
            <c:strRef>
              <c:f>Лист1!$E$1</c:f>
              <c:strCache>
                <c:ptCount val="1"/>
                <c:pt idx="0">
                  <c:v>иные межбюджетные трансферты</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 (ожидаемое)</c:v>
                </c:pt>
                <c:pt idx="2">
                  <c:v>2022 год </c:v>
                </c:pt>
                <c:pt idx="3">
                  <c:v>2023 год</c:v>
                </c:pt>
                <c:pt idx="4">
                  <c:v>2024 год </c:v>
                </c:pt>
              </c:strCache>
            </c:strRef>
          </c:cat>
          <c:val>
            <c:numRef>
              <c:f>Лист1!$E$2:$E$6</c:f>
              <c:numCache>
                <c:formatCode>General</c:formatCode>
                <c:ptCount val="5"/>
                <c:pt idx="0">
                  <c:v>16.899999999999999</c:v>
                </c:pt>
                <c:pt idx="1">
                  <c:v>40.799999999999997</c:v>
                </c:pt>
                <c:pt idx="2">
                  <c:v>43.1</c:v>
                </c:pt>
                <c:pt idx="3">
                  <c:v>41.9</c:v>
                </c:pt>
                <c:pt idx="4">
                  <c:v>42.6</c:v>
                </c:pt>
              </c:numCache>
            </c:numRef>
          </c:val>
          <c:extLst>
            <c:ext xmlns:c16="http://schemas.microsoft.com/office/drawing/2014/chart" uri="{C3380CC4-5D6E-409C-BE32-E72D297353CC}">
              <c16:uniqueId val="{00000003-F259-4431-891B-994D7C92B312}"/>
            </c:ext>
          </c:extLst>
        </c:ser>
        <c:dLbls>
          <c:showLegendKey val="0"/>
          <c:showVal val="0"/>
          <c:showCatName val="0"/>
          <c:showSerName val="0"/>
          <c:showPercent val="0"/>
          <c:showBubbleSize val="0"/>
        </c:dLbls>
        <c:gapWidth val="182"/>
        <c:axId val="419051952"/>
        <c:axId val="631162160"/>
      </c:barChart>
      <c:catAx>
        <c:axId val="4190519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631162160"/>
        <c:crosses val="autoZero"/>
        <c:auto val="1"/>
        <c:lblAlgn val="ctr"/>
        <c:lblOffset val="100"/>
        <c:noMultiLvlLbl val="0"/>
      </c:catAx>
      <c:valAx>
        <c:axId val="6311621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19051952"/>
        <c:crosses val="autoZero"/>
        <c:crossBetween val="between"/>
      </c:valAx>
      <c:dTable>
        <c:showHorzBorder val="1"/>
        <c:showVertBorder val="0"/>
        <c:showOutline val="0"/>
        <c:showKeys val="1"/>
        <c:spPr>
          <a:noFill/>
          <a:ln w="9525" cap="flat" cmpd="sng" algn="ctr">
            <a:solidFill>
              <a:schemeClr val="tx1"/>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8009625447495046"/>
          <c:y val="0.17955802763828527"/>
          <c:w val="0.71865029060303243"/>
          <c:h val="0.63159236656883422"/>
        </c:manualLayout>
      </c:layout>
      <c:pie3DChart>
        <c:varyColors val="1"/>
        <c:ser>
          <c:idx val="0"/>
          <c:order val="0"/>
          <c:tx>
            <c:strRef>
              <c:f>Лист1!$B$1</c:f>
              <c:strCache>
                <c:ptCount val="1"/>
                <c:pt idx="0">
                  <c:v>2021 год (ожидаемое)</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4C4-4C84-B8D2-25AC8DCC051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4C4-4C84-B8D2-25AC8DCC051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4C4-4C84-B8D2-25AC8DCC051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4C4-4C84-B8D2-25AC8DCC0514}"/>
              </c:ext>
            </c:extLst>
          </c:dPt>
          <c:dLbls>
            <c:dLbl>
              <c:idx val="0"/>
              <c:layout>
                <c:manualLayout>
                  <c:x val="-4.2229009154315468E-2"/>
                  <c:y val="-1.691650215306395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C4-4C84-B8D2-25AC8DCC0514}"/>
                </c:ext>
              </c:extLst>
            </c:dLbl>
            <c:dLbl>
              <c:idx val="1"/>
              <c:layout>
                <c:manualLayout>
                  <c:x val="1.7637825917357193E-2"/>
                  <c:y val="-4.014932580699238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C4-4C84-B8D2-25AC8DCC0514}"/>
                </c:ext>
              </c:extLst>
            </c:dLbl>
            <c:dLbl>
              <c:idx val="2"/>
              <c:layout>
                <c:manualLayout>
                  <c:x val="4.973036329265814E-2"/>
                  <c:y val="-4.608732857432389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0"/>
              <c:showSerName val="0"/>
              <c:showPercent val="1"/>
              <c:showBubbleSize val="0"/>
              <c:extLst>
                <c:ext xmlns:c15="http://schemas.microsoft.com/office/drawing/2012/chart" uri="{CE6537A1-D6FC-4f65-9D91-7224C49458BB}">
                  <c15:layout>
                    <c:manualLayout>
                      <c:w val="7.7256415182063942E-2"/>
                      <c:h val="9.0246032282197755E-2"/>
                    </c:manualLayout>
                  </c15:layout>
                </c:ext>
                <c:ext xmlns:c16="http://schemas.microsoft.com/office/drawing/2014/chart" uri="{C3380CC4-5D6E-409C-BE32-E72D297353CC}">
                  <c16:uniqueId val="{00000005-54C4-4C84-B8D2-25AC8DCC051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Лист1!$B$2:$B$5</c:f>
              <c:numCache>
                <c:formatCode>General</c:formatCode>
                <c:ptCount val="4"/>
                <c:pt idx="0">
                  <c:v>279.89999999999998</c:v>
                </c:pt>
                <c:pt idx="1">
                  <c:v>744.4</c:v>
                </c:pt>
                <c:pt idx="2">
                  <c:v>561.20000000000005</c:v>
                </c:pt>
                <c:pt idx="3">
                  <c:v>40.799999999999997</c:v>
                </c:pt>
              </c:numCache>
            </c:numRef>
          </c:val>
          <c:extLst>
            <c:ext xmlns:c16="http://schemas.microsoft.com/office/drawing/2014/chart" uri="{C3380CC4-5D6E-409C-BE32-E72D297353CC}">
              <c16:uniqueId val="{00000000-2F03-4031-8E42-C3370AA87A40}"/>
            </c:ext>
          </c:extLst>
        </c:ser>
        <c:dLbls>
          <c:showLegendKey val="0"/>
          <c:showVal val="1"/>
          <c:showCatName val="0"/>
          <c:showSerName val="0"/>
          <c:showPercent val="0"/>
          <c:showBubbleSize val="0"/>
          <c:showLeaderLines val="1"/>
        </c:dLbls>
      </c:pie3DChart>
      <c:spPr>
        <a:noFill/>
        <a:ln>
          <a:noFill/>
        </a:ln>
        <a:effectLst/>
      </c:spPr>
    </c:plotArea>
    <c:legend>
      <c:legendPos val="l"/>
      <c:layout>
        <c:manualLayout>
          <c:xMode val="edge"/>
          <c:yMode val="edge"/>
          <c:x val="1.1785875695204262E-2"/>
          <c:y val="0.14468890039858581"/>
          <c:w val="0.27945595036692433"/>
          <c:h val="0.84821562166124964"/>
        </c:manualLayout>
      </c:layout>
      <c:overlay val="0"/>
      <c:spPr>
        <a:noFill/>
        <a:ln>
          <a:noFill/>
        </a:ln>
        <a:effectLst/>
      </c:spPr>
      <c:txPr>
        <a:bodyPr rot="0" spcFirstLastPara="1" vertOverflow="ellipsis" vert="horz" wrap="square" anchor="ctr" anchorCtr="1"/>
        <a:lstStyle/>
        <a:p>
          <a:pPr>
            <a:defRPr sz="17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dirty="0"/>
              <a:t>2022 год </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8.9752137838871343E-2"/>
          <c:w val="0.96149596665318449"/>
          <c:h val="0.85986554760569445"/>
        </c:manualLayout>
      </c:layout>
      <c:pie3DChart>
        <c:varyColors val="1"/>
        <c:ser>
          <c:idx val="0"/>
          <c:order val="0"/>
          <c:tx>
            <c:strRef>
              <c:f>Лист1!$B$1</c:f>
              <c:strCache>
                <c:ptCount val="1"/>
                <c:pt idx="0">
                  <c:v>2022 год (проект)</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936-4B73-9BE3-16B8E8C6641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936-4B73-9BE3-16B8E8C6641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936-4B73-9BE3-16B8E8C6641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936-4B73-9BE3-16B8E8C66410}"/>
              </c:ext>
            </c:extLst>
          </c:dPt>
          <c:dLbls>
            <c:dLbl>
              <c:idx val="2"/>
              <c:layout>
                <c:manualLayout>
                  <c:x val="5.8593762872996974E-2"/>
                  <c:y val="6.665128804687621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936-4B73-9BE3-16B8E8C664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Лист1!$B$2:$B$5</c:f>
              <c:numCache>
                <c:formatCode>General</c:formatCode>
                <c:ptCount val="4"/>
                <c:pt idx="0">
                  <c:v>317.3</c:v>
                </c:pt>
                <c:pt idx="1">
                  <c:v>97.3</c:v>
                </c:pt>
                <c:pt idx="2">
                  <c:v>595.79999999999995</c:v>
                </c:pt>
                <c:pt idx="3">
                  <c:v>43.1</c:v>
                </c:pt>
              </c:numCache>
            </c:numRef>
          </c:val>
          <c:extLst>
            <c:ext xmlns:c16="http://schemas.microsoft.com/office/drawing/2014/chart" uri="{C3380CC4-5D6E-409C-BE32-E72D297353CC}">
              <c16:uniqueId val="{00000000-501D-4A7C-8BB9-4CAC7B69C91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20715981735159816"/>
          <c:y val="0"/>
          <c:w val="0.77579299847792993"/>
          <c:h val="0.73713896011410163"/>
        </c:manualLayout>
      </c:layout>
      <c:bar3DChart>
        <c:barDir val="col"/>
        <c:grouping val="stacked"/>
        <c:varyColors val="0"/>
        <c:ser>
          <c:idx val="0"/>
          <c:order val="0"/>
          <c:tx>
            <c:strRef>
              <c:f>Лист1!$A$2</c:f>
              <c:strCache>
                <c:ptCount val="1"/>
                <c:pt idx="0">
                  <c:v>Социальная сфера</c:v>
                </c:pt>
              </c:strCache>
            </c:strRef>
          </c:tx>
          <c:spPr>
            <a:solidFill>
              <a:schemeClr val="accent5">
                <a:lumMod val="40000"/>
                <a:lumOff val="60000"/>
              </a:schemeClr>
            </a:solidFill>
            <a:ln>
              <a:noFill/>
            </a:ln>
            <a:effectLst/>
            <a:sp3d/>
          </c:spPr>
          <c:invertIfNegative val="0"/>
          <c:cat>
            <c:strRef>
              <c:f>Лист1!$B$1:$E$1</c:f>
              <c:strCache>
                <c:ptCount val="4"/>
                <c:pt idx="0">
                  <c:v>2021 год (ожидаемое)</c:v>
                </c:pt>
                <c:pt idx="1">
                  <c:v>2022 год</c:v>
                </c:pt>
                <c:pt idx="2">
                  <c:v>2023 год </c:v>
                </c:pt>
                <c:pt idx="3">
                  <c:v>2024 год </c:v>
                </c:pt>
              </c:strCache>
            </c:strRef>
          </c:cat>
          <c:val>
            <c:numRef>
              <c:f>Лист1!$B$2:$E$2</c:f>
              <c:numCache>
                <c:formatCode>General</c:formatCode>
                <c:ptCount val="4"/>
                <c:pt idx="0">
                  <c:v>1192</c:v>
                </c:pt>
                <c:pt idx="1">
                  <c:v>1236</c:v>
                </c:pt>
                <c:pt idx="2">
                  <c:v>1191.9000000000001</c:v>
                </c:pt>
                <c:pt idx="3">
                  <c:v>1206.0999999999999</c:v>
                </c:pt>
              </c:numCache>
            </c:numRef>
          </c:val>
          <c:extLst>
            <c:ext xmlns:c16="http://schemas.microsoft.com/office/drawing/2014/chart" uri="{C3380CC4-5D6E-409C-BE32-E72D297353CC}">
              <c16:uniqueId val="{00000000-EB7E-4D7A-88D8-4F7ED6B61A08}"/>
            </c:ext>
          </c:extLst>
        </c:ser>
        <c:ser>
          <c:idx val="1"/>
          <c:order val="1"/>
          <c:tx>
            <c:strRef>
              <c:f>Лист1!$A$3</c:f>
              <c:strCache>
                <c:ptCount val="1"/>
                <c:pt idx="0">
                  <c:v>ЖКХ</c:v>
                </c:pt>
              </c:strCache>
            </c:strRef>
          </c:tx>
          <c:spPr>
            <a:solidFill>
              <a:schemeClr val="accent4"/>
            </a:solidFill>
            <a:ln>
              <a:noFill/>
            </a:ln>
            <a:effectLst/>
            <a:sp3d/>
          </c:spPr>
          <c:invertIfNegative val="0"/>
          <c:cat>
            <c:strRef>
              <c:f>Лист1!$B$1:$E$1</c:f>
              <c:strCache>
                <c:ptCount val="4"/>
                <c:pt idx="0">
                  <c:v>2021 год (ожидаемое)</c:v>
                </c:pt>
                <c:pt idx="1">
                  <c:v>2022 год</c:v>
                </c:pt>
                <c:pt idx="2">
                  <c:v>2023 год </c:v>
                </c:pt>
                <c:pt idx="3">
                  <c:v>2024 год </c:v>
                </c:pt>
              </c:strCache>
            </c:strRef>
          </c:cat>
          <c:val>
            <c:numRef>
              <c:f>Лист1!$B$3:$E$3</c:f>
              <c:numCache>
                <c:formatCode>General</c:formatCode>
                <c:ptCount val="4"/>
                <c:pt idx="0">
                  <c:v>880</c:v>
                </c:pt>
                <c:pt idx="1">
                  <c:v>316.8</c:v>
                </c:pt>
                <c:pt idx="2">
                  <c:v>63.5</c:v>
                </c:pt>
                <c:pt idx="3">
                  <c:v>58</c:v>
                </c:pt>
              </c:numCache>
            </c:numRef>
          </c:val>
          <c:extLst>
            <c:ext xmlns:c16="http://schemas.microsoft.com/office/drawing/2014/chart" uri="{C3380CC4-5D6E-409C-BE32-E72D297353CC}">
              <c16:uniqueId val="{00000001-EB7E-4D7A-88D8-4F7ED6B61A08}"/>
            </c:ext>
          </c:extLst>
        </c:ser>
        <c:ser>
          <c:idx val="2"/>
          <c:order val="2"/>
          <c:tx>
            <c:strRef>
              <c:f>Лист1!$A$4</c:f>
              <c:strCache>
                <c:ptCount val="1"/>
                <c:pt idx="0">
                  <c:v>Национальная экономика</c:v>
                </c:pt>
              </c:strCache>
            </c:strRef>
          </c:tx>
          <c:spPr>
            <a:solidFill>
              <a:schemeClr val="accent6"/>
            </a:solidFill>
            <a:effectLst/>
            <a:sp3d/>
          </c:spPr>
          <c:invertIfNegative val="0"/>
          <c:cat>
            <c:strRef>
              <c:f>Лист1!$B$1:$E$1</c:f>
              <c:strCache>
                <c:ptCount val="4"/>
                <c:pt idx="0">
                  <c:v>2021 год (ожидаемое)</c:v>
                </c:pt>
                <c:pt idx="1">
                  <c:v>2022 год</c:v>
                </c:pt>
                <c:pt idx="2">
                  <c:v>2023 год </c:v>
                </c:pt>
                <c:pt idx="3">
                  <c:v>2024 год </c:v>
                </c:pt>
              </c:strCache>
            </c:strRef>
          </c:cat>
          <c:val>
            <c:numRef>
              <c:f>Лист1!$B$4:$E$4</c:f>
              <c:numCache>
                <c:formatCode>General</c:formatCode>
                <c:ptCount val="4"/>
                <c:pt idx="0">
                  <c:v>173.3</c:v>
                </c:pt>
                <c:pt idx="1">
                  <c:v>75.400000000000006</c:v>
                </c:pt>
                <c:pt idx="2">
                  <c:v>69.900000000000006</c:v>
                </c:pt>
                <c:pt idx="3">
                  <c:v>61.6</c:v>
                </c:pt>
              </c:numCache>
            </c:numRef>
          </c:val>
          <c:extLst>
            <c:ext xmlns:c16="http://schemas.microsoft.com/office/drawing/2014/chart" uri="{C3380CC4-5D6E-409C-BE32-E72D297353CC}">
              <c16:uniqueId val="{00000002-EB7E-4D7A-88D8-4F7ED6B61A08}"/>
            </c:ext>
          </c:extLst>
        </c:ser>
        <c:ser>
          <c:idx val="3"/>
          <c:order val="3"/>
          <c:tx>
            <c:strRef>
              <c:f>Лист1!$A$5</c:f>
              <c:strCache>
                <c:ptCount val="1"/>
                <c:pt idx="0">
                  <c:v>Прочие расходы</c:v>
                </c:pt>
              </c:strCache>
            </c:strRef>
          </c:tx>
          <c:spPr>
            <a:solidFill>
              <a:schemeClr val="accent3">
                <a:lumMod val="60000"/>
                <a:lumOff val="40000"/>
              </a:schemeClr>
            </a:solidFill>
            <a:effectLst/>
            <a:sp3d/>
          </c:spPr>
          <c:invertIfNegative val="0"/>
          <c:cat>
            <c:strRef>
              <c:f>Лист1!$B$1:$E$1</c:f>
              <c:strCache>
                <c:ptCount val="4"/>
                <c:pt idx="0">
                  <c:v>2021 год (ожидаемое)</c:v>
                </c:pt>
                <c:pt idx="1">
                  <c:v>2022 год</c:v>
                </c:pt>
                <c:pt idx="2">
                  <c:v>2023 год </c:v>
                </c:pt>
                <c:pt idx="3">
                  <c:v>2024 год </c:v>
                </c:pt>
              </c:strCache>
            </c:strRef>
          </c:cat>
          <c:val>
            <c:numRef>
              <c:f>Лист1!$B$5:$E$5</c:f>
              <c:numCache>
                <c:formatCode>General</c:formatCode>
                <c:ptCount val="4"/>
                <c:pt idx="0">
                  <c:v>111.5</c:v>
                </c:pt>
                <c:pt idx="1">
                  <c:v>168.3</c:v>
                </c:pt>
                <c:pt idx="2">
                  <c:v>160.5</c:v>
                </c:pt>
                <c:pt idx="3">
                  <c:v>162</c:v>
                </c:pt>
              </c:numCache>
            </c:numRef>
          </c:val>
          <c:extLst>
            <c:ext xmlns:c16="http://schemas.microsoft.com/office/drawing/2014/chart" uri="{C3380CC4-5D6E-409C-BE32-E72D297353CC}">
              <c16:uniqueId val="{00000003-EB7E-4D7A-88D8-4F7ED6B61A08}"/>
            </c:ext>
          </c:extLst>
        </c:ser>
        <c:dLbls>
          <c:showLegendKey val="0"/>
          <c:showVal val="0"/>
          <c:showCatName val="0"/>
          <c:showSerName val="0"/>
          <c:showPercent val="0"/>
          <c:showBubbleSize val="0"/>
        </c:dLbls>
        <c:gapWidth val="156"/>
        <c:gapDepth val="0"/>
        <c:shape val="cylinder"/>
        <c:axId val="1089491952"/>
        <c:axId val="1"/>
        <c:axId val="0"/>
      </c:bar3DChart>
      <c:catAx>
        <c:axId val="1089491952"/>
        <c:scaling>
          <c:orientation val="minMax"/>
        </c:scaling>
        <c:delete val="1"/>
        <c:axPos val="b"/>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l"/>
        <c:majorGridlines>
          <c:spPr>
            <a:ln w="9522" cap="flat" cmpd="sng" algn="ctr">
              <a:solidFill>
                <a:schemeClr val="tx1">
                  <a:lumMod val="5000"/>
                  <a:lumOff val="95000"/>
                </a:schemeClr>
              </a:solidFill>
              <a:round/>
            </a:ln>
            <a:effectLst/>
          </c:spPr>
        </c:majorGridlines>
        <c:numFmt formatCode="General" sourceLinked="1"/>
        <c:majorTickMark val="out"/>
        <c:minorTickMark val="none"/>
        <c:tickLblPos val="nextTo"/>
        <c:crossAx val="1089491952"/>
        <c:crosses val="autoZero"/>
        <c:crossBetween val="between"/>
      </c:valAx>
      <c:dTable>
        <c:showHorzBorder val="0"/>
        <c:showVertBorder val="0"/>
        <c:showOutline val="0"/>
        <c:showKeys val="1"/>
        <c:txPr>
          <a:bodyPr/>
          <a:lstStyle/>
          <a:p>
            <a:pPr rtl="0">
              <a:defRPr sz="1400" b="1">
                <a:latin typeface="Times New Roman" panose="02020603050405020304" pitchFamily="18" charset="0"/>
                <a:cs typeface="Times New Roman" panose="02020603050405020304" pitchFamily="18" charset="0"/>
              </a:defRPr>
            </a:pPr>
            <a:endParaRPr lang="ru-RU"/>
          </a:p>
        </c:txPr>
      </c:dTable>
    </c:plotArea>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CCECFF"/>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323288637668416E-2"/>
          <c:y val="0"/>
          <c:w val="0.97967671136233159"/>
          <c:h val="0.65718982661905123"/>
        </c:manualLayout>
      </c:layout>
      <c:bar3DChart>
        <c:barDir val="col"/>
        <c:grouping val="clustered"/>
        <c:varyColors val="0"/>
        <c:ser>
          <c:idx val="0"/>
          <c:order val="0"/>
          <c:tx>
            <c:v>.</c:v>
          </c:tx>
          <c:spPr>
            <a:solidFill>
              <a:schemeClr val="accent1"/>
            </a:solidFill>
            <a:ln>
              <a:noFill/>
            </a:ln>
            <a:effectLst/>
            <a:sp3d/>
          </c:spPr>
          <c:invertIfNegative val="0"/>
          <c:dPt>
            <c:idx val="1"/>
            <c:invertIfNegative val="0"/>
            <c:bubble3D val="0"/>
            <c:spPr>
              <a:solidFill>
                <a:schemeClr val="accent3"/>
              </a:solidFill>
              <a:ln>
                <a:noFill/>
              </a:ln>
              <a:effectLst/>
              <a:sp3d/>
            </c:spPr>
            <c:extLst>
              <c:ext xmlns:c16="http://schemas.microsoft.com/office/drawing/2014/chart" uri="{C3380CC4-5D6E-409C-BE32-E72D297353CC}">
                <c16:uniqueId val="{0000001B-1672-4BBA-BDEA-64A7090784E7}"/>
              </c:ext>
            </c:extLst>
          </c:dPt>
          <c:dPt>
            <c:idx val="2"/>
            <c:invertIfNegative val="0"/>
            <c:bubble3D val="0"/>
            <c:spPr>
              <a:solidFill>
                <a:schemeClr val="accent2"/>
              </a:solidFill>
              <a:ln>
                <a:noFill/>
              </a:ln>
              <a:effectLst/>
              <a:sp3d/>
            </c:spPr>
            <c:extLst>
              <c:ext xmlns:c16="http://schemas.microsoft.com/office/drawing/2014/chart" uri="{C3380CC4-5D6E-409C-BE32-E72D297353CC}">
                <c16:uniqueId val="{0000001C-1672-4BBA-BDEA-64A7090784E7}"/>
              </c:ext>
            </c:extLst>
          </c:dPt>
          <c:dPt>
            <c:idx val="3"/>
            <c:invertIfNegative val="0"/>
            <c:bubble3D val="0"/>
            <c:spPr>
              <a:solidFill>
                <a:schemeClr val="accent4"/>
              </a:solidFill>
              <a:ln>
                <a:noFill/>
              </a:ln>
              <a:effectLst/>
              <a:sp3d/>
            </c:spPr>
            <c:extLst>
              <c:ext xmlns:c16="http://schemas.microsoft.com/office/drawing/2014/chart" uri="{C3380CC4-5D6E-409C-BE32-E72D297353CC}">
                <c16:uniqueId val="{0000001D-1672-4BBA-BDEA-64A7090784E7}"/>
              </c:ext>
            </c:extLst>
          </c:dPt>
          <c:dPt>
            <c:idx val="4"/>
            <c:invertIfNegative val="0"/>
            <c:bubble3D val="0"/>
            <c:spPr>
              <a:solidFill>
                <a:schemeClr val="accent5"/>
              </a:solidFill>
              <a:ln>
                <a:noFill/>
              </a:ln>
              <a:effectLst/>
              <a:sp3d/>
            </c:spPr>
            <c:extLst>
              <c:ext xmlns:c16="http://schemas.microsoft.com/office/drawing/2014/chart" uri="{C3380CC4-5D6E-409C-BE32-E72D297353CC}">
                <c16:uniqueId val="{0000001E-1672-4BBA-BDEA-64A7090784E7}"/>
              </c:ext>
            </c:extLst>
          </c:dPt>
          <c:dPt>
            <c:idx val="5"/>
            <c:invertIfNegative val="0"/>
            <c:bubble3D val="0"/>
            <c:spPr>
              <a:solidFill>
                <a:schemeClr val="accent6"/>
              </a:solidFill>
              <a:ln>
                <a:noFill/>
              </a:ln>
              <a:effectLst/>
              <a:sp3d/>
            </c:spPr>
            <c:extLst>
              <c:ext xmlns:c16="http://schemas.microsoft.com/office/drawing/2014/chart" uri="{C3380CC4-5D6E-409C-BE32-E72D297353CC}">
                <c16:uniqueId val="{0000001F-1672-4BBA-BDEA-64A7090784E7}"/>
              </c:ext>
            </c:extLst>
          </c:dPt>
          <c:dPt>
            <c:idx val="6"/>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20-1672-4BBA-BDEA-64A7090784E7}"/>
              </c:ext>
            </c:extLst>
          </c:dPt>
          <c:dPt>
            <c:idx val="7"/>
            <c:invertIfNegative val="0"/>
            <c:bubble3D val="0"/>
            <c:spPr>
              <a:solidFill>
                <a:schemeClr val="accent2">
                  <a:lumMod val="40000"/>
                  <a:lumOff val="60000"/>
                </a:schemeClr>
              </a:solidFill>
              <a:ln>
                <a:noFill/>
              </a:ln>
              <a:effectLst/>
              <a:sp3d/>
            </c:spPr>
            <c:extLst>
              <c:ext xmlns:c16="http://schemas.microsoft.com/office/drawing/2014/chart" uri="{C3380CC4-5D6E-409C-BE32-E72D297353CC}">
                <c16:uniqueId val="{00000021-1672-4BBA-BDEA-64A7090784E7}"/>
              </c:ext>
            </c:extLst>
          </c:dPt>
          <c:dPt>
            <c:idx val="8"/>
            <c:invertIfNegative val="0"/>
            <c:bubble3D val="0"/>
            <c:spPr>
              <a:solidFill>
                <a:schemeClr val="tx2"/>
              </a:solidFill>
              <a:ln>
                <a:noFill/>
              </a:ln>
              <a:effectLst/>
              <a:sp3d/>
            </c:spPr>
            <c:extLst>
              <c:ext xmlns:c16="http://schemas.microsoft.com/office/drawing/2014/chart" uri="{C3380CC4-5D6E-409C-BE32-E72D297353CC}">
                <c16:uniqueId val="{00000022-1672-4BBA-BDEA-64A7090784E7}"/>
              </c:ext>
            </c:extLst>
          </c:dPt>
          <c:dPt>
            <c:idx val="9"/>
            <c:invertIfNegative val="0"/>
            <c:bubble3D val="0"/>
            <c:spPr>
              <a:solidFill>
                <a:schemeClr val="tx2">
                  <a:lumMod val="40000"/>
                  <a:lumOff val="60000"/>
                </a:schemeClr>
              </a:solidFill>
              <a:ln>
                <a:noFill/>
              </a:ln>
              <a:effectLst/>
              <a:sp3d/>
            </c:spPr>
            <c:extLst>
              <c:ext xmlns:c16="http://schemas.microsoft.com/office/drawing/2014/chart" uri="{C3380CC4-5D6E-409C-BE32-E72D297353CC}">
                <c16:uniqueId val="{00000023-1672-4BBA-BDEA-64A7090784E7}"/>
              </c:ext>
            </c:extLst>
          </c:dPt>
          <c:dPt>
            <c:idx val="10"/>
            <c:invertIfNegative val="0"/>
            <c:bubble3D val="0"/>
            <c:spPr>
              <a:solidFill>
                <a:srgbClr val="FF6600"/>
              </a:solidFill>
              <a:ln>
                <a:noFill/>
              </a:ln>
              <a:effectLst/>
              <a:sp3d/>
            </c:spPr>
            <c:extLst>
              <c:ext xmlns:c16="http://schemas.microsoft.com/office/drawing/2014/chart" uri="{C3380CC4-5D6E-409C-BE32-E72D297353CC}">
                <c16:uniqueId val="{00000024-1672-4BBA-BDEA-64A7090784E7}"/>
              </c:ext>
            </c:extLst>
          </c:dPt>
          <c:dPt>
            <c:idx val="11"/>
            <c:invertIfNegative val="0"/>
            <c:bubble3D val="0"/>
            <c:spPr>
              <a:solidFill>
                <a:srgbClr val="CCFFFF"/>
              </a:solidFill>
              <a:ln>
                <a:noFill/>
              </a:ln>
              <a:effectLst/>
              <a:sp3d/>
            </c:spPr>
            <c:extLst>
              <c:ext xmlns:c16="http://schemas.microsoft.com/office/drawing/2014/chart" uri="{C3380CC4-5D6E-409C-BE32-E72D297353CC}">
                <c16:uniqueId val="{00000025-1672-4BBA-BDEA-64A7090784E7}"/>
              </c:ext>
            </c:extLst>
          </c:dPt>
          <c:dPt>
            <c:idx val="12"/>
            <c:invertIfNegative val="0"/>
            <c:bubble3D val="0"/>
            <c:spPr>
              <a:solidFill>
                <a:schemeClr val="accent6">
                  <a:lumMod val="20000"/>
                  <a:lumOff val="80000"/>
                </a:schemeClr>
              </a:solidFill>
              <a:ln>
                <a:noFill/>
              </a:ln>
              <a:effectLst/>
              <a:sp3d/>
            </c:spPr>
            <c:extLst>
              <c:ext xmlns:c16="http://schemas.microsoft.com/office/drawing/2014/chart" uri="{C3380CC4-5D6E-409C-BE32-E72D297353CC}">
                <c16:uniqueId val="{00000026-1672-4BBA-BDEA-64A7090784E7}"/>
              </c:ext>
            </c:extLst>
          </c:dPt>
          <c:cat>
            <c:strRef>
              <c:f>Лист1!$A$2:$A$14</c:f>
              <c:strCache>
                <c:ptCount val="13"/>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 кинематография</c:v>
                </c:pt>
                <c:pt idx="8">
                  <c:v>Здравоохранение</c:v>
                </c:pt>
                <c:pt idx="9">
                  <c:v>Социальная политика</c:v>
                </c:pt>
                <c:pt idx="10">
                  <c:v>Физическая культура и спорт</c:v>
                </c:pt>
                <c:pt idx="11">
                  <c:v>Средства массовой информации</c:v>
                </c:pt>
                <c:pt idx="12">
                  <c:v>Обслуживание государственного (муниципального) долга</c:v>
                </c:pt>
              </c:strCache>
            </c:strRef>
          </c:cat>
          <c:val>
            <c:numRef>
              <c:f>Лист1!$B$2:$B$14</c:f>
              <c:numCache>
                <c:formatCode>#,##0.00</c:formatCode>
                <c:ptCount val="13"/>
                <c:pt idx="0">
                  <c:v>96294095.230000004</c:v>
                </c:pt>
                <c:pt idx="1">
                  <c:v>2725200</c:v>
                </c:pt>
                <c:pt idx="2">
                  <c:v>11130922.460000001</c:v>
                </c:pt>
                <c:pt idx="3">
                  <c:v>116175547.93000001</c:v>
                </c:pt>
                <c:pt idx="4">
                  <c:v>352976542.26999998</c:v>
                </c:pt>
                <c:pt idx="5">
                  <c:v>233389.08</c:v>
                </c:pt>
                <c:pt idx="6">
                  <c:v>918438786.15999997</c:v>
                </c:pt>
                <c:pt idx="7">
                  <c:v>116475951.64</c:v>
                </c:pt>
                <c:pt idx="8">
                  <c:v>198465</c:v>
                </c:pt>
                <c:pt idx="9">
                  <c:v>122242189.05</c:v>
                </c:pt>
                <c:pt idx="10">
                  <c:v>92158316.969999999</c:v>
                </c:pt>
                <c:pt idx="11">
                  <c:v>6457421.79</c:v>
                </c:pt>
                <c:pt idx="12">
                  <c:v>9400452.0500000007</c:v>
                </c:pt>
              </c:numCache>
            </c:numRef>
          </c:val>
          <c:shape val="cylinder"/>
          <c:extLst>
            <c:ext xmlns:c16="http://schemas.microsoft.com/office/drawing/2014/chart" uri="{C3380CC4-5D6E-409C-BE32-E72D297353CC}">
              <c16:uniqueId val="{00000000-1672-4BBA-BDEA-64A7090784E7}"/>
            </c:ext>
          </c:extLst>
        </c:ser>
        <c:dLbls>
          <c:showLegendKey val="0"/>
          <c:showVal val="0"/>
          <c:showCatName val="0"/>
          <c:showSerName val="0"/>
          <c:showPercent val="0"/>
          <c:showBubbleSize val="0"/>
        </c:dLbls>
        <c:gapWidth val="150"/>
        <c:shape val="box"/>
        <c:axId val="381239920"/>
        <c:axId val="505657120"/>
        <c:axId val="0"/>
      </c:bar3DChart>
      <c:catAx>
        <c:axId val="381239920"/>
        <c:scaling>
          <c:orientation val="minMax"/>
        </c:scaling>
        <c:delete val="1"/>
        <c:axPos val="b"/>
        <c:numFmt formatCode="General" sourceLinked="1"/>
        <c:majorTickMark val="none"/>
        <c:minorTickMark val="none"/>
        <c:tickLblPos val="nextTo"/>
        <c:crossAx val="505657120"/>
        <c:crosses val="autoZero"/>
        <c:auto val="1"/>
        <c:lblAlgn val="ctr"/>
        <c:lblOffset val="100"/>
        <c:noMultiLvlLbl val="0"/>
      </c:catAx>
      <c:valAx>
        <c:axId val="50565712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381239920"/>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64705882352942E-2"/>
          <c:y val="0.11205659052474813"/>
          <c:w val="0.9223529411764706"/>
          <c:h val="0.52495052177953272"/>
        </c:manualLayout>
      </c:layout>
      <c:barChart>
        <c:barDir val="col"/>
        <c:grouping val="clustered"/>
        <c:varyColors val="0"/>
        <c:dLbls>
          <c:showLegendKey val="0"/>
          <c:showVal val="0"/>
          <c:showCatName val="0"/>
          <c:showSerName val="0"/>
          <c:showPercent val="0"/>
          <c:showBubbleSize val="0"/>
        </c:dLbls>
        <c:gapWidth val="100"/>
        <c:axId val="1267059136"/>
        <c:axId val="1408370048"/>
      </c:barChart>
      <c:catAx>
        <c:axId val="1267059136"/>
        <c:scaling>
          <c:orientation val="minMax"/>
        </c:scaling>
        <c:delete val="0"/>
        <c:axPos val="b"/>
        <c:numFmt formatCode="General" sourceLinked="1"/>
        <c:majorTickMark val="out"/>
        <c:minorTickMark val="none"/>
        <c:tickLblPos val="nextTo"/>
        <c:crossAx val="1408370048"/>
        <c:crosses val="autoZero"/>
        <c:auto val="1"/>
        <c:lblAlgn val="ctr"/>
        <c:lblOffset val="100"/>
        <c:noMultiLvlLbl val="0"/>
      </c:catAx>
      <c:valAx>
        <c:axId val="1408370048"/>
        <c:scaling>
          <c:orientation val="minMax"/>
        </c:scaling>
        <c:delete val="1"/>
        <c:axPos val="l"/>
        <c:numFmt formatCode="General" sourceLinked="1"/>
        <c:majorTickMark val="out"/>
        <c:minorTickMark val="none"/>
        <c:tickLblPos val="nextTo"/>
        <c:crossAx val="1267059136"/>
        <c:crosses val="autoZero"/>
        <c:crossBetween val="between"/>
      </c:valAx>
    </c:plotArea>
    <c:legend>
      <c:legendPos val="b"/>
      <c:overlay val="0"/>
      <c:spPr>
        <a:noFill/>
        <a:ln w="25393">
          <a:noFill/>
        </a:ln>
      </c:spPr>
      <c:txPr>
        <a:bodyPr rot="0" spcFirstLastPara="1" vertOverflow="ellipsis" vert="horz" wrap="square" anchor="ctr" anchorCtr="1"/>
        <a:lstStyle/>
        <a:p>
          <a:pPr>
            <a:defRPr sz="1400" b="0" i="0" u="none" strike="noStrike" kern="1200" baseline="0">
              <a:solidFill>
                <a:schemeClr val="bg2">
                  <a:lumMod val="10000"/>
                </a:schemeClr>
              </a:solidFill>
              <a:latin typeface="+mn-lt"/>
              <a:ea typeface="+mn-ea"/>
              <a:cs typeface="+mn-cs"/>
            </a:defRPr>
          </a:pPr>
          <a:endParaRPr lang="ru-RU"/>
        </a:p>
      </c:txPr>
    </c:legend>
    <c:plotVisOnly val="1"/>
    <c:dispBlanksAs val="zero"/>
    <c:showDLblsOverMax val="0"/>
  </c:chart>
  <c:spPr>
    <a:noFill/>
    <a:ln>
      <a:noFill/>
    </a:ln>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dirty="0">
                <a:solidFill>
                  <a:schemeClr val="tx1"/>
                </a:solidFill>
                <a:latin typeface="Times New Roman" panose="02020603050405020304" pitchFamily="18" charset="0"/>
                <a:cs typeface="Times New Roman" panose="02020603050405020304" pitchFamily="18" charset="0"/>
              </a:rPr>
              <a:t>Расходы, млн. рублей</a:t>
            </a:r>
          </a:p>
        </c:rich>
      </c:tx>
      <c:layout>
        <c:manualLayout>
          <c:xMode val="edge"/>
          <c:yMode val="edge"/>
          <c:x val="0.606067629043417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solidFill>
          <a:schemeClr val="bg2"/>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2626491323866219"/>
          <c:y val="0"/>
          <c:w val="0.99922526618718499"/>
          <c:h val="0.62982281798916162"/>
        </c:manualLayout>
      </c:layout>
      <c:bar3DChart>
        <c:barDir val="col"/>
        <c:grouping val="stacked"/>
        <c:varyColors val="0"/>
        <c:ser>
          <c:idx val="0"/>
          <c:order val="0"/>
          <c:tx>
            <c:strRef>
              <c:f>Лист1!$B$1</c:f>
              <c:strCache>
                <c:ptCount val="1"/>
                <c:pt idx="0">
                  <c:v>Национальная экономика</c:v>
                </c:pt>
              </c:strCache>
            </c:strRef>
          </c:tx>
          <c:spPr>
            <a:solidFill>
              <a:schemeClr val="accent1"/>
            </a:solidFill>
            <a:ln>
              <a:noFill/>
            </a:ln>
            <a:effectLst/>
            <a:sp3d/>
          </c:spPr>
          <c:invertIfNegative val="0"/>
          <c:cat>
            <c:strRef>
              <c:f>Лист1!$A$2:$A$4</c:f>
              <c:strCache>
                <c:ptCount val="3"/>
                <c:pt idx="0">
                  <c:v>Кушвинский</c:v>
                </c:pt>
                <c:pt idx="1">
                  <c:v>Красноуральск</c:v>
                </c:pt>
                <c:pt idx="2">
                  <c:v>Верхняя Тура</c:v>
                </c:pt>
              </c:strCache>
            </c:strRef>
          </c:cat>
          <c:val>
            <c:numRef>
              <c:f>Лист1!$B$2:$B$4</c:f>
              <c:numCache>
                <c:formatCode>General</c:formatCode>
                <c:ptCount val="3"/>
                <c:pt idx="0">
                  <c:v>75.400000000000006</c:v>
                </c:pt>
                <c:pt idx="1">
                  <c:v>44.8</c:v>
                </c:pt>
                <c:pt idx="2">
                  <c:v>125.2</c:v>
                </c:pt>
              </c:numCache>
            </c:numRef>
          </c:val>
          <c:extLst>
            <c:ext xmlns:c16="http://schemas.microsoft.com/office/drawing/2014/chart" uri="{C3380CC4-5D6E-409C-BE32-E72D297353CC}">
              <c16:uniqueId val="{00000000-E0C2-415A-A35C-41136805BC57}"/>
            </c:ext>
          </c:extLst>
        </c:ser>
        <c:ser>
          <c:idx val="1"/>
          <c:order val="1"/>
          <c:tx>
            <c:strRef>
              <c:f>Лист1!$C$1</c:f>
              <c:strCache>
                <c:ptCount val="1"/>
                <c:pt idx="0">
                  <c:v>Жилищно - коммунальное хозяйство</c:v>
                </c:pt>
              </c:strCache>
            </c:strRef>
          </c:tx>
          <c:spPr>
            <a:solidFill>
              <a:schemeClr val="accent3">
                <a:lumMod val="60000"/>
                <a:lumOff val="40000"/>
              </a:schemeClr>
            </a:solidFill>
            <a:ln>
              <a:noFill/>
            </a:ln>
            <a:effectLst/>
            <a:sp3d/>
          </c:spPr>
          <c:invertIfNegative val="0"/>
          <c:cat>
            <c:strRef>
              <c:f>Лист1!$A$2:$A$4</c:f>
              <c:strCache>
                <c:ptCount val="3"/>
                <c:pt idx="0">
                  <c:v>Кушвинский</c:v>
                </c:pt>
                <c:pt idx="1">
                  <c:v>Красноуральск</c:v>
                </c:pt>
                <c:pt idx="2">
                  <c:v>Верхняя Тура</c:v>
                </c:pt>
              </c:strCache>
            </c:strRef>
          </c:cat>
          <c:val>
            <c:numRef>
              <c:f>Лист1!$C$2:$C$4</c:f>
              <c:numCache>
                <c:formatCode>General</c:formatCode>
                <c:ptCount val="3"/>
                <c:pt idx="0">
                  <c:v>316.8</c:v>
                </c:pt>
                <c:pt idx="1">
                  <c:v>231.2</c:v>
                </c:pt>
                <c:pt idx="2">
                  <c:v>249.5</c:v>
                </c:pt>
              </c:numCache>
            </c:numRef>
          </c:val>
          <c:extLst>
            <c:ext xmlns:c16="http://schemas.microsoft.com/office/drawing/2014/chart" uri="{C3380CC4-5D6E-409C-BE32-E72D297353CC}">
              <c16:uniqueId val="{00000001-E0C2-415A-A35C-41136805BC57}"/>
            </c:ext>
          </c:extLst>
        </c:ser>
        <c:ser>
          <c:idx val="2"/>
          <c:order val="2"/>
          <c:tx>
            <c:strRef>
              <c:f>Лист1!$D$1</c:f>
              <c:strCache>
                <c:ptCount val="1"/>
                <c:pt idx="0">
                  <c:v>Образование</c:v>
                </c:pt>
              </c:strCache>
            </c:strRef>
          </c:tx>
          <c:spPr>
            <a:solidFill>
              <a:schemeClr val="accent6">
                <a:lumMod val="60000"/>
                <a:lumOff val="40000"/>
              </a:schemeClr>
            </a:solidFill>
            <a:ln>
              <a:noFill/>
            </a:ln>
            <a:effectLst/>
            <a:sp3d/>
          </c:spPr>
          <c:invertIfNegative val="0"/>
          <c:cat>
            <c:strRef>
              <c:f>Лист1!$A$2:$A$4</c:f>
              <c:strCache>
                <c:ptCount val="3"/>
                <c:pt idx="0">
                  <c:v>Кушвинский</c:v>
                </c:pt>
                <c:pt idx="1">
                  <c:v>Красноуральск</c:v>
                </c:pt>
                <c:pt idx="2">
                  <c:v>Верхняя Тура</c:v>
                </c:pt>
              </c:strCache>
            </c:strRef>
          </c:cat>
          <c:val>
            <c:numRef>
              <c:f>Лист1!$D$2:$D$4</c:f>
              <c:numCache>
                <c:formatCode>General</c:formatCode>
                <c:ptCount val="3"/>
                <c:pt idx="0">
                  <c:v>907.1</c:v>
                </c:pt>
                <c:pt idx="1">
                  <c:v>649.1</c:v>
                </c:pt>
                <c:pt idx="2">
                  <c:v>301.8</c:v>
                </c:pt>
              </c:numCache>
            </c:numRef>
          </c:val>
          <c:extLst>
            <c:ext xmlns:c16="http://schemas.microsoft.com/office/drawing/2014/chart" uri="{C3380CC4-5D6E-409C-BE32-E72D297353CC}">
              <c16:uniqueId val="{00000002-E0C2-415A-A35C-41136805BC57}"/>
            </c:ext>
          </c:extLst>
        </c:ser>
        <c:ser>
          <c:idx val="3"/>
          <c:order val="3"/>
          <c:tx>
            <c:strRef>
              <c:f>Лист1!$E$1</c:f>
              <c:strCache>
                <c:ptCount val="1"/>
                <c:pt idx="0">
                  <c:v>Культура</c:v>
                </c:pt>
              </c:strCache>
            </c:strRef>
          </c:tx>
          <c:spPr>
            <a:solidFill>
              <a:schemeClr val="accent4"/>
            </a:solidFill>
            <a:ln>
              <a:noFill/>
            </a:ln>
            <a:effectLst/>
            <a:sp3d/>
          </c:spPr>
          <c:invertIfNegative val="0"/>
          <c:cat>
            <c:strRef>
              <c:f>Лист1!$A$2:$A$4</c:f>
              <c:strCache>
                <c:ptCount val="3"/>
                <c:pt idx="0">
                  <c:v>Кушвинский</c:v>
                </c:pt>
                <c:pt idx="1">
                  <c:v>Красноуральск</c:v>
                </c:pt>
                <c:pt idx="2">
                  <c:v>Верхняя Тура</c:v>
                </c:pt>
              </c:strCache>
            </c:strRef>
          </c:cat>
          <c:val>
            <c:numRef>
              <c:f>Лист1!$E$2:$E$4</c:f>
              <c:numCache>
                <c:formatCode>General</c:formatCode>
                <c:ptCount val="3"/>
                <c:pt idx="0">
                  <c:v>116.4</c:v>
                </c:pt>
                <c:pt idx="1">
                  <c:v>79</c:v>
                </c:pt>
                <c:pt idx="2">
                  <c:v>180.6</c:v>
                </c:pt>
              </c:numCache>
            </c:numRef>
          </c:val>
          <c:extLst>
            <c:ext xmlns:c16="http://schemas.microsoft.com/office/drawing/2014/chart" uri="{C3380CC4-5D6E-409C-BE32-E72D297353CC}">
              <c16:uniqueId val="{00000003-E0C2-415A-A35C-41136805BC57}"/>
            </c:ext>
          </c:extLst>
        </c:ser>
        <c:ser>
          <c:idx val="4"/>
          <c:order val="4"/>
          <c:tx>
            <c:strRef>
              <c:f>Лист1!$F$1</c:f>
              <c:strCache>
                <c:ptCount val="1"/>
                <c:pt idx="0">
                  <c:v>Социальная политика</c:v>
                </c:pt>
              </c:strCache>
            </c:strRef>
          </c:tx>
          <c:spPr>
            <a:solidFill>
              <a:schemeClr val="accent5"/>
            </a:solidFill>
            <a:ln>
              <a:noFill/>
            </a:ln>
            <a:effectLst/>
            <a:sp3d/>
          </c:spPr>
          <c:invertIfNegative val="0"/>
          <c:cat>
            <c:strRef>
              <c:f>Лист1!$A$2:$A$4</c:f>
              <c:strCache>
                <c:ptCount val="3"/>
                <c:pt idx="0">
                  <c:v>Кушвинский</c:v>
                </c:pt>
                <c:pt idx="1">
                  <c:v>Красноуральск</c:v>
                </c:pt>
                <c:pt idx="2">
                  <c:v>Верхняя Тура</c:v>
                </c:pt>
              </c:strCache>
            </c:strRef>
          </c:cat>
          <c:val>
            <c:numRef>
              <c:f>Лист1!$F$2:$F$4</c:f>
              <c:numCache>
                <c:formatCode>General</c:formatCode>
                <c:ptCount val="3"/>
                <c:pt idx="0">
                  <c:v>120.1</c:v>
                </c:pt>
                <c:pt idx="1">
                  <c:v>63.8</c:v>
                </c:pt>
                <c:pt idx="2">
                  <c:v>39.6</c:v>
                </c:pt>
              </c:numCache>
            </c:numRef>
          </c:val>
          <c:extLst>
            <c:ext xmlns:c16="http://schemas.microsoft.com/office/drawing/2014/chart" uri="{C3380CC4-5D6E-409C-BE32-E72D297353CC}">
              <c16:uniqueId val="{00000004-E0C2-415A-A35C-41136805BC57}"/>
            </c:ext>
          </c:extLst>
        </c:ser>
        <c:dLbls>
          <c:showLegendKey val="0"/>
          <c:showVal val="0"/>
          <c:showCatName val="0"/>
          <c:showSerName val="0"/>
          <c:showPercent val="0"/>
          <c:showBubbleSize val="0"/>
        </c:dLbls>
        <c:gapWidth val="150"/>
        <c:shape val="cylinder"/>
        <c:axId val="360566720"/>
        <c:axId val="512188448"/>
        <c:axId val="0"/>
      </c:bar3DChart>
      <c:catAx>
        <c:axId val="360566720"/>
        <c:scaling>
          <c:orientation val="minMax"/>
        </c:scaling>
        <c:delete val="0"/>
        <c:axPos val="b"/>
        <c:numFmt formatCode="General" sourceLinked="1"/>
        <c:majorTickMark val="out"/>
        <c:minorTickMark val="none"/>
        <c:tickLblPos val="nextTo"/>
        <c:spPr>
          <a:noFill/>
          <a:ln>
            <a:noFill/>
          </a:ln>
          <a:effectLst/>
        </c:spPr>
        <c:txPr>
          <a:bodyPr rot="60000" spcFirstLastPara="1" vertOverflow="ellipsis"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512188448"/>
        <c:crosses val="autoZero"/>
        <c:auto val="1"/>
        <c:lblAlgn val="ctr"/>
        <c:lblOffset val="100"/>
        <c:noMultiLvlLbl val="0"/>
      </c:catAx>
      <c:valAx>
        <c:axId val="5121884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3605667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view3D>
      <c:rotX val="15"/>
      <c:rotY val="20"/>
      <c:depthPercent val="100"/>
      <c:rAngAx val="1"/>
    </c:view3D>
    <c:floor>
      <c:thickness val="0"/>
      <c:spPr>
        <a:noFill/>
        <a:ln w="6350">
          <a:noFill/>
        </a:ln>
        <a:effectLst>
          <a:outerShdw blurRad="50800" dist="50800" dir="5400000" algn="ctr" rotWithShape="0">
            <a:schemeClr val="bg1"/>
          </a:outerShdw>
        </a:effectLst>
        <a:scene3d>
          <a:camera prst="orthographicFront"/>
          <a:lightRig rig="threePt" dir="t"/>
        </a:scene3d>
        <a:sp3d/>
      </c:spPr>
    </c:floor>
    <c:sideWall>
      <c:thickness val="0"/>
      <c:spPr>
        <a:noFill/>
        <a:ln w="25400">
          <a:noFill/>
        </a:ln>
      </c:spPr>
    </c:sideWall>
    <c:backWall>
      <c:thickness val="0"/>
      <c:spPr>
        <a:noFill/>
        <a:ln w="25400">
          <a:noFill/>
        </a:ln>
      </c:spPr>
    </c:backWall>
    <c:plotArea>
      <c:layout>
        <c:manualLayout>
          <c:layoutTarget val="inner"/>
          <c:xMode val="edge"/>
          <c:yMode val="edge"/>
          <c:x val="0.2607728764985206"/>
          <c:y val="3.3436098876073184E-2"/>
          <c:w val="0.70932598561014526"/>
          <c:h val="0.74283181772144502"/>
        </c:manualLayout>
      </c:layout>
      <c:bar3DChart>
        <c:barDir val="bar"/>
        <c:grouping val="stacked"/>
        <c:varyColors val="0"/>
        <c:ser>
          <c:idx val="0"/>
          <c:order val="0"/>
          <c:tx>
            <c:strRef>
              <c:f>Лист1!$B$1</c:f>
              <c:strCache>
                <c:ptCount val="1"/>
                <c:pt idx="0">
                  <c:v>Программные расходы</c:v>
                </c:pt>
              </c:strCache>
            </c:strRef>
          </c:tx>
          <c:spPr>
            <a:solidFill>
              <a:schemeClr val="accent5">
                <a:shade val="76000"/>
                <a:shade val="75000"/>
                <a:satMod val="16000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invertIfNegative val="0"/>
          <c:dLbls>
            <c:spPr>
              <a:noFill/>
              <a:ln w="25383">
                <a:noFill/>
              </a:ln>
            </c:spPr>
            <c:txPr>
              <a:bodyPr rot="0" vert="horz"/>
              <a:lstStyle/>
              <a:p>
                <a:pPr>
                  <a:defRPr sz="18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2024 год</c:v>
                </c:pt>
                <c:pt idx="1">
                  <c:v>2023 год </c:v>
                </c:pt>
                <c:pt idx="2">
                  <c:v>2022 год </c:v>
                </c:pt>
                <c:pt idx="3">
                  <c:v>2021 год (ожидаемое)</c:v>
                </c:pt>
                <c:pt idx="4">
                  <c:v>2020 год</c:v>
                </c:pt>
              </c:strCache>
            </c:strRef>
          </c:cat>
          <c:val>
            <c:numRef>
              <c:f>Лист1!$B$2:$B$6</c:f>
              <c:numCache>
                <c:formatCode>#,##0.0</c:formatCode>
                <c:ptCount val="5"/>
                <c:pt idx="0">
                  <c:v>1468.9</c:v>
                </c:pt>
                <c:pt idx="1">
                  <c:v>1467.4</c:v>
                </c:pt>
                <c:pt idx="2">
                  <c:v>1778.5</c:v>
                </c:pt>
                <c:pt idx="3">
                  <c:v>2336.8000000000002</c:v>
                </c:pt>
                <c:pt idx="4">
                  <c:v>1856.1</c:v>
                </c:pt>
              </c:numCache>
            </c:numRef>
          </c:val>
          <c:extLst>
            <c:ext xmlns:c16="http://schemas.microsoft.com/office/drawing/2014/chart" uri="{C3380CC4-5D6E-409C-BE32-E72D297353CC}">
              <c16:uniqueId val="{00000004-B572-4940-849A-BEFC3FD2C852}"/>
            </c:ext>
          </c:extLst>
        </c:ser>
        <c:ser>
          <c:idx val="1"/>
          <c:order val="1"/>
          <c:tx>
            <c:strRef>
              <c:f>Лист1!$C$1</c:f>
              <c:strCache>
                <c:ptCount val="1"/>
                <c:pt idx="0">
                  <c:v>Непрограммные расходы</c:v>
                </c:pt>
              </c:strCache>
            </c:strRef>
          </c:tx>
          <c:spPr>
            <a:solidFill>
              <a:schemeClr val="accent6">
                <a:lumMod val="75000"/>
              </a:schemeClr>
            </a:solidFill>
            <a:ln>
              <a:solidFill>
                <a:schemeClr val="accent6"/>
              </a:solid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bg2">
                  <a:lumMod val="25000"/>
                </a:schemeClr>
              </a:contourClr>
            </a:sp3d>
          </c:spPr>
          <c:invertIfNegative val="0"/>
          <c:dLbls>
            <c:dLbl>
              <c:idx val="0"/>
              <c:layout>
                <c:manualLayout>
                  <c:x val="1.6100612710718352E-2"/>
                  <c:y val="8.6076154126470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63-48BA-B94E-6624F02D2773}"/>
                </c:ext>
              </c:extLst>
            </c:dLbl>
            <c:dLbl>
              <c:idx val="1"/>
              <c:layout>
                <c:manualLayout>
                  <c:x val="1.4950568945667127E-2"/>
                  <c:y val="-2.8692051375490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63-48BA-B94E-6624F02D2773}"/>
                </c:ext>
              </c:extLst>
            </c:dLbl>
            <c:dLbl>
              <c:idx val="2"/>
              <c:layout>
                <c:manualLayout>
                  <c:x val="1.95507440058722E-2"/>
                  <c:y val="-1.7215117864461914E-2"/>
                </c:manualLayout>
              </c:layout>
              <c:showLegendKey val="0"/>
              <c:showVal val="1"/>
              <c:showCatName val="0"/>
              <c:showSerName val="0"/>
              <c:showPercent val="0"/>
              <c:showBubbleSize val="0"/>
              <c:extLst>
                <c:ext xmlns:c15="http://schemas.microsoft.com/office/drawing/2012/chart" uri="{CE6537A1-D6FC-4f65-9D91-7224C49458BB}">
                  <c15:layout>
                    <c:manualLayout>
                      <c:w val="0.13611718782967544"/>
                      <c:h val="8.0624664365127358E-2"/>
                    </c:manualLayout>
                  </c15:layout>
                </c:ext>
                <c:ext xmlns:c16="http://schemas.microsoft.com/office/drawing/2014/chart" uri="{C3380CC4-5D6E-409C-BE32-E72D297353CC}">
                  <c16:uniqueId val="{00000000-2C63-48BA-B94E-6624F02D2773}"/>
                </c:ext>
              </c:extLst>
            </c:dLbl>
            <c:dLbl>
              <c:idx val="3"/>
              <c:layout>
                <c:manualLayout>
                  <c:x val="2.3575897183551867E-2"/>
                  <c:y val="-5.8082421804063113E-3"/>
                </c:manualLayout>
              </c:layout>
              <c:spPr>
                <a:noFill/>
                <a:ln w="25383">
                  <a:noFill/>
                </a:ln>
              </c:spPr>
              <c:txPr>
                <a:bodyPr rot="0" vert="horz" lIns="576000" anchor="t" anchorCtr="0"/>
                <a:lstStyle/>
                <a:p>
                  <a:pPr>
                    <a:defRPr sz="2000" b="1"/>
                  </a:pPr>
                  <a:endParaRPr lang="ru-RU"/>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1672944215270806"/>
                      <c:h val="7.3959297501103069E-2"/>
                    </c:manualLayout>
                  </c15:layout>
                </c:ext>
                <c:ext xmlns:c16="http://schemas.microsoft.com/office/drawing/2014/chart" uri="{C3380CC4-5D6E-409C-BE32-E72D297353CC}">
                  <c16:uniqueId val="{00000000-AA3C-4D2A-B136-8831FC44468B}"/>
                </c:ext>
              </c:extLst>
            </c:dLbl>
            <c:spPr>
              <a:noFill/>
              <a:ln w="25383">
                <a:noFill/>
              </a:ln>
            </c:spPr>
            <c:txPr>
              <a:bodyPr rot="0" vert="horz" lIns="684000" anchor="t" anchorCtr="0"/>
              <a:lstStyle/>
              <a:p>
                <a:pPr>
                  <a:defRPr sz="2000" b="1"/>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Лист1!$A$2:$A$6</c:f>
              <c:strCache>
                <c:ptCount val="5"/>
                <c:pt idx="0">
                  <c:v>2024 год</c:v>
                </c:pt>
                <c:pt idx="1">
                  <c:v>2023 год </c:v>
                </c:pt>
                <c:pt idx="2">
                  <c:v>2022 год </c:v>
                </c:pt>
                <c:pt idx="3">
                  <c:v>2021 год (ожидаемое)</c:v>
                </c:pt>
                <c:pt idx="4">
                  <c:v>2020 год</c:v>
                </c:pt>
              </c:strCache>
            </c:strRef>
          </c:cat>
          <c:val>
            <c:numRef>
              <c:f>Лист1!$C$2:$C$6</c:f>
              <c:numCache>
                <c:formatCode>#,##0.0</c:formatCode>
                <c:ptCount val="5"/>
                <c:pt idx="0">
                  <c:v>18.8</c:v>
                </c:pt>
                <c:pt idx="1">
                  <c:v>18.43</c:v>
                </c:pt>
                <c:pt idx="2">
                  <c:v>18.010000000000002</c:v>
                </c:pt>
                <c:pt idx="3">
                  <c:v>20</c:v>
                </c:pt>
                <c:pt idx="4">
                  <c:v>14.3</c:v>
                </c:pt>
              </c:numCache>
            </c:numRef>
          </c:val>
          <c:extLst>
            <c:ext xmlns:c16="http://schemas.microsoft.com/office/drawing/2014/chart" uri="{C3380CC4-5D6E-409C-BE32-E72D297353CC}">
              <c16:uniqueId val="{00000009-B572-4940-849A-BEFC3FD2C852}"/>
            </c:ext>
          </c:extLst>
        </c:ser>
        <c:dLbls>
          <c:showLegendKey val="0"/>
          <c:showVal val="1"/>
          <c:showCatName val="0"/>
          <c:showSerName val="0"/>
          <c:showPercent val="0"/>
          <c:showBubbleSize val="0"/>
        </c:dLbls>
        <c:gapWidth val="75"/>
        <c:shape val="box"/>
        <c:axId val="934493647"/>
        <c:axId val="1"/>
        <c:axId val="0"/>
      </c:bar3DChart>
      <c:dateAx>
        <c:axId val="934493647"/>
        <c:scaling>
          <c:orientation val="minMax"/>
        </c:scaling>
        <c:delete val="0"/>
        <c:axPos val="l"/>
        <c:numFmt formatCode="General" sourceLinked="1"/>
        <c:majorTickMark val="out"/>
        <c:minorTickMark val="none"/>
        <c:tickLblPos val="nextTo"/>
        <c:spPr>
          <a:noFill/>
          <a:ln w="12692" cap="flat" cmpd="sng" algn="ctr">
            <a:solidFill>
              <a:schemeClr val="tx1">
                <a:lumMod val="15000"/>
                <a:lumOff val="85000"/>
              </a:schemeClr>
            </a:solidFill>
            <a:round/>
          </a:ln>
          <a:effectLst/>
        </c:spPr>
        <c:txPr>
          <a:bodyPr rot="-60000000" vert="horz" anchor="t" anchorCtr="0"/>
          <a:lstStyle/>
          <a:p>
            <a:pPr>
              <a:defRPr sz="2200" b="1"/>
            </a:pPr>
            <a:endParaRPr lang="ru-RU"/>
          </a:p>
        </c:txPr>
        <c:crossAx val="1"/>
        <c:crosses val="autoZero"/>
        <c:auto val="0"/>
        <c:lblOffset val="10"/>
        <c:baseTimeUnit val="days"/>
      </c:dateAx>
      <c:valAx>
        <c:axId val="1"/>
        <c:scaling>
          <c:orientation val="minMax"/>
        </c:scaling>
        <c:delete val="1"/>
        <c:axPos val="b"/>
        <c:numFmt formatCode="#,##0.0" sourceLinked="1"/>
        <c:majorTickMark val="out"/>
        <c:minorTickMark val="none"/>
        <c:tickLblPos val="nextTo"/>
        <c:crossAx val="934493647"/>
        <c:crosses val="autoZero"/>
        <c:crossBetween val="between"/>
      </c:valAx>
      <c:spPr>
        <a:solidFill>
          <a:schemeClr val="bg1"/>
        </a:solidFill>
        <a:ln w="25383">
          <a:solidFill>
            <a:schemeClr val="bg1"/>
          </a:solidFill>
        </a:ln>
      </c:spPr>
    </c:plotArea>
    <c:legend>
      <c:legendPos val="b"/>
      <c:layout>
        <c:manualLayout>
          <c:xMode val="edge"/>
          <c:yMode val="edge"/>
          <c:x val="7.4968002522489696E-2"/>
          <c:y val="0.80499684500395696"/>
          <c:w val="0.87076478272594415"/>
          <c:h val="0.12901143683241559"/>
        </c:manualLayout>
      </c:layout>
      <c:overlay val="0"/>
      <c:spPr>
        <a:noFill/>
        <a:ln w="25383">
          <a:noFill/>
        </a:ln>
      </c:spPr>
      <c:txPr>
        <a:bodyPr rot="0" vert="horz"/>
        <a:lstStyle/>
        <a:p>
          <a:pPr>
            <a:defRPr sz="1600"/>
          </a:pPr>
          <a:endParaRPr lang="ru-RU"/>
        </a:p>
      </c:txPr>
    </c:legend>
    <c:plotVisOnly val="1"/>
    <c:dispBlanksAs val="gap"/>
    <c:showDLblsOverMax val="0"/>
  </c:chart>
  <c:spPr>
    <a:noFill/>
    <a:ln>
      <a:noFill/>
    </a:ln>
  </c:spPr>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4343805067076766E-3"/>
          <c:w val="0.4671968190854871"/>
          <c:h val="0.94644362885243116"/>
        </c:manualLayout>
      </c:layout>
      <c:barChart>
        <c:barDir val="col"/>
        <c:grouping val="stacked"/>
        <c:varyColors val="0"/>
        <c:ser>
          <c:idx val="0"/>
          <c:order val="0"/>
          <c:tx>
            <c:strRef>
              <c:f>Лист1!$A$2</c:f>
              <c:strCache>
                <c:ptCount val="1"/>
                <c:pt idx="0">
                  <c:v>Развитие системы образования в Кушвинском городском округе до 2024 года</c:v>
                </c:pt>
              </c:strCache>
            </c:strRef>
          </c:tx>
          <c:spPr>
            <a:solidFill>
              <a:srgbClr val="00B0F0"/>
            </a:solidFill>
            <a:ln>
              <a:noFill/>
            </a:ln>
            <a:effectLst/>
          </c:spPr>
          <c:invertIfNegative val="0"/>
          <c:dPt>
            <c:idx val="0"/>
            <c:invertIfNegative val="0"/>
            <c:bubble3D val="0"/>
            <c:explosion val="63"/>
            <c:extLst>
              <c:ext xmlns:c16="http://schemas.microsoft.com/office/drawing/2014/chart" uri="{C3380CC4-5D6E-409C-BE32-E72D297353CC}">
                <c16:uniqueId val="{00000001-0863-44FB-B691-95551A84F67D}"/>
              </c:ext>
            </c:extLst>
          </c:dPt>
          <c:dPt>
            <c:idx val="1"/>
            <c:invertIfNegative val="0"/>
            <c:bubble3D val="0"/>
            <c:explosion val="61"/>
            <c:extLst>
              <c:ext xmlns:c16="http://schemas.microsoft.com/office/drawing/2014/chart" uri="{C3380CC4-5D6E-409C-BE32-E72D297353CC}">
                <c16:uniqueId val="{00000003-0863-44FB-B691-95551A84F67D}"/>
              </c:ext>
            </c:extLst>
          </c:dPt>
          <c:dPt>
            <c:idx val="2"/>
            <c:invertIfNegative val="0"/>
            <c:bubble3D val="0"/>
            <c:explosion val="22"/>
            <c:extLst>
              <c:ext xmlns:c16="http://schemas.microsoft.com/office/drawing/2014/chart" uri="{C3380CC4-5D6E-409C-BE32-E72D297353CC}">
                <c16:uniqueId val="{00000005-0863-44FB-B691-95551A84F67D}"/>
              </c:ext>
            </c:extLst>
          </c:dPt>
          <c:dPt>
            <c:idx val="3"/>
            <c:invertIfNegative val="0"/>
            <c:bubble3D val="0"/>
            <c:explosion val="18"/>
            <c:extLst>
              <c:ext xmlns:c16="http://schemas.microsoft.com/office/drawing/2014/chart" uri="{C3380CC4-5D6E-409C-BE32-E72D297353CC}">
                <c16:uniqueId val="{00000007-0863-44FB-B691-95551A84F67D}"/>
              </c:ext>
            </c:extLst>
          </c:dPt>
          <c:dPt>
            <c:idx val="4"/>
            <c:invertIfNegative val="0"/>
            <c:bubble3D val="0"/>
            <c:explosion val="72"/>
            <c:extLst>
              <c:ext xmlns:c16="http://schemas.microsoft.com/office/drawing/2014/chart" uri="{C3380CC4-5D6E-409C-BE32-E72D297353CC}">
                <c16:uniqueId val="{00000009-0863-44FB-B691-95551A84F67D}"/>
              </c:ext>
            </c:extLst>
          </c:dPt>
          <c:dPt>
            <c:idx val="5"/>
            <c:invertIfNegative val="0"/>
            <c:bubble3D val="0"/>
            <c:explosion val="49"/>
            <c:extLst>
              <c:ext xmlns:c16="http://schemas.microsoft.com/office/drawing/2014/chart" uri="{C3380CC4-5D6E-409C-BE32-E72D297353CC}">
                <c16:uniqueId val="{0000000B-0863-44FB-B691-95551A84F67D}"/>
              </c:ext>
            </c:extLst>
          </c:dPt>
          <c:dPt>
            <c:idx val="6"/>
            <c:invertIfNegative val="0"/>
            <c:bubble3D val="0"/>
            <c:explosion val="65"/>
            <c:extLst>
              <c:ext xmlns:c16="http://schemas.microsoft.com/office/drawing/2014/chart" uri="{C3380CC4-5D6E-409C-BE32-E72D297353CC}">
                <c16:uniqueId val="{0000000D-0863-44FB-B691-95551A84F67D}"/>
              </c:ext>
            </c:extLst>
          </c:dPt>
          <c:dLbls>
            <c:delete val="1"/>
          </c:dLbls>
          <c:cat>
            <c:strRef>
              <c:f>Лист1!$B$1</c:f>
              <c:strCache>
                <c:ptCount val="1"/>
                <c:pt idx="0">
                  <c:v>Продажи</c:v>
                </c:pt>
              </c:strCache>
            </c:strRef>
          </c:cat>
          <c:val>
            <c:numRef>
              <c:f>Лист1!$B$2</c:f>
              <c:numCache>
                <c:formatCode>General</c:formatCode>
                <c:ptCount val="1"/>
                <c:pt idx="0">
                  <c:v>850.9</c:v>
                </c:pt>
              </c:numCache>
            </c:numRef>
          </c:val>
          <c:extLst>
            <c:ext xmlns:c16="http://schemas.microsoft.com/office/drawing/2014/chart" uri="{C3380CC4-5D6E-409C-BE32-E72D297353CC}">
              <c16:uniqueId val="{0000000E-0863-44FB-B691-95551A84F67D}"/>
            </c:ext>
          </c:extLst>
        </c:ser>
        <c:ser>
          <c:idx val="1"/>
          <c:order val="1"/>
          <c:tx>
            <c:strRef>
              <c:f>Лист1!$A$3</c:f>
              <c:strCache>
                <c:ptCount val="1"/>
                <c:pt idx="0">
                  <c:v>Реализация вопросов местного значения и осуществление государственных полномочий муниципальным казенным учреждением Кушвинского городского округа "Комитет жилищно-коммунальной сферы" до 2024 года</c:v>
                </c:pt>
              </c:strCache>
            </c:strRef>
          </c:tx>
          <c:spPr>
            <a:solidFill>
              <a:schemeClr val="accent4">
                <a:lumMod val="60000"/>
                <a:lumOff val="40000"/>
              </a:schemeClr>
            </a:solidFill>
            <a:ln>
              <a:noFill/>
            </a:ln>
            <a:effectLst/>
          </c:spPr>
          <c:invertIfNegative val="0"/>
          <c:dLbls>
            <c:delete val="1"/>
          </c:dLbls>
          <c:cat>
            <c:strRef>
              <c:f>Лист1!$B$1</c:f>
              <c:strCache>
                <c:ptCount val="1"/>
                <c:pt idx="0">
                  <c:v>Продажи</c:v>
                </c:pt>
              </c:strCache>
            </c:strRef>
          </c:cat>
          <c:val>
            <c:numRef>
              <c:f>Лист1!$B$3</c:f>
              <c:numCache>
                <c:formatCode>General</c:formatCode>
                <c:ptCount val="1"/>
                <c:pt idx="0">
                  <c:v>500.2</c:v>
                </c:pt>
              </c:numCache>
            </c:numRef>
          </c:val>
          <c:extLst>
            <c:ext xmlns:c16="http://schemas.microsoft.com/office/drawing/2014/chart" uri="{C3380CC4-5D6E-409C-BE32-E72D297353CC}">
              <c16:uniqueId val="{0000000F-0863-44FB-B691-95551A84F67D}"/>
            </c:ext>
          </c:extLst>
        </c:ser>
        <c:ser>
          <c:idx val="2"/>
          <c:order val="2"/>
          <c:tx>
            <c:strRef>
              <c:f>Лист1!$A$4</c:f>
              <c:strCache>
                <c:ptCount val="1"/>
                <c:pt idx="0">
                  <c:v>Развитие культуры в Кушвинском городском округе до 2024 года</c:v>
                </c:pt>
              </c:strCache>
            </c:strRef>
          </c:tx>
          <c:spPr>
            <a:solidFill>
              <a:schemeClr val="accent3"/>
            </a:solidFill>
            <a:ln>
              <a:noFill/>
            </a:ln>
            <a:effectLst/>
          </c:spPr>
          <c:invertIfNegative val="0"/>
          <c:dLbls>
            <c:delete val="1"/>
          </c:dLbls>
          <c:cat>
            <c:strRef>
              <c:f>Лист1!$B$1</c:f>
              <c:strCache>
                <c:ptCount val="1"/>
                <c:pt idx="0">
                  <c:v>Продажи</c:v>
                </c:pt>
              </c:strCache>
            </c:strRef>
          </c:cat>
          <c:val>
            <c:numRef>
              <c:f>Лист1!$B$4</c:f>
              <c:numCache>
                <c:formatCode>General</c:formatCode>
                <c:ptCount val="1"/>
                <c:pt idx="0">
                  <c:v>173.4</c:v>
                </c:pt>
              </c:numCache>
            </c:numRef>
          </c:val>
          <c:extLst>
            <c:ext xmlns:c16="http://schemas.microsoft.com/office/drawing/2014/chart" uri="{C3380CC4-5D6E-409C-BE32-E72D297353CC}">
              <c16:uniqueId val="{00000010-0863-44FB-B691-95551A84F67D}"/>
            </c:ext>
          </c:extLst>
        </c:ser>
        <c:ser>
          <c:idx val="3"/>
          <c:order val="3"/>
          <c:tx>
            <c:strRef>
              <c:f>Лист1!$A$5</c:f>
              <c:strCache>
                <c:ptCount val="1"/>
                <c:pt idx="0">
                  <c:v>Развитие физической культуры и спорта в Кушвинском городском округе до 2024 года</c:v>
                </c:pt>
              </c:strCache>
            </c:strRef>
          </c:tx>
          <c:spPr>
            <a:solidFill>
              <a:schemeClr val="accent5">
                <a:lumMod val="20000"/>
                <a:lumOff val="80000"/>
              </a:schemeClr>
            </a:solidFill>
            <a:ln>
              <a:noFill/>
            </a:ln>
            <a:effectLst/>
          </c:spPr>
          <c:invertIfNegative val="0"/>
          <c:dLbls>
            <c:delete val="1"/>
          </c:dLbls>
          <c:cat>
            <c:strRef>
              <c:f>Лист1!$B$1</c:f>
              <c:strCache>
                <c:ptCount val="1"/>
                <c:pt idx="0">
                  <c:v>Продажи</c:v>
                </c:pt>
              </c:strCache>
            </c:strRef>
          </c:cat>
          <c:val>
            <c:numRef>
              <c:f>Лист1!$B$5</c:f>
              <c:numCache>
                <c:formatCode>General</c:formatCode>
                <c:ptCount val="1"/>
                <c:pt idx="0">
                  <c:v>92.2</c:v>
                </c:pt>
              </c:numCache>
            </c:numRef>
          </c:val>
          <c:extLst>
            <c:ext xmlns:c16="http://schemas.microsoft.com/office/drawing/2014/chart" uri="{C3380CC4-5D6E-409C-BE32-E72D297353CC}">
              <c16:uniqueId val="{00000011-0863-44FB-B691-95551A84F67D}"/>
            </c:ext>
          </c:extLst>
        </c:ser>
        <c:ser>
          <c:idx val="4"/>
          <c:order val="4"/>
          <c:tx>
            <c:strRef>
              <c:f>Лист1!$A$6</c:f>
              <c:strCache>
                <c:ptCount val="1"/>
                <c:pt idx="0">
                  <c:v>Управление муниципальными финансами Кушвинского городского округа до 2024 года</c:v>
                </c:pt>
              </c:strCache>
            </c:strRef>
          </c:tx>
          <c:spPr>
            <a:solidFill>
              <a:schemeClr val="accent3">
                <a:lumMod val="40000"/>
                <a:lumOff val="60000"/>
              </a:schemeClr>
            </a:solidFill>
            <a:ln>
              <a:noFill/>
            </a:ln>
            <a:effectLst/>
          </c:spPr>
          <c:invertIfNegative val="0"/>
          <c:dLbls>
            <c:delete val="1"/>
          </c:dLbls>
          <c:cat>
            <c:strRef>
              <c:f>Лист1!$B$1</c:f>
              <c:strCache>
                <c:ptCount val="1"/>
                <c:pt idx="0">
                  <c:v>Продажи</c:v>
                </c:pt>
              </c:strCache>
            </c:strRef>
          </c:cat>
          <c:val>
            <c:numRef>
              <c:f>Лист1!$B$6</c:f>
              <c:numCache>
                <c:formatCode>General</c:formatCode>
                <c:ptCount val="1"/>
                <c:pt idx="0">
                  <c:v>69.599999999999994</c:v>
                </c:pt>
              </c:numCache>
            </c:numRef>
          </c:val>
          <c:extLst>
            <c:ext xmlns:c16="http://schemas.microsoft.com/office/drawing/2014/chart" uri="{C3380CC4-5D6E-409C-BE32-E72D297353CC}">
              <c16:uniqueId val="{00000012-0863-44FB-B691-95551A84F67D}"/>
            </c:ext>
          </c:extLst>
        </c:ser>
        <c:ser>
          <c:idx val="5"/>
          <c:order val="5"/>
          <c:tx>
            <c:strRef>
              <c:f>Лист1!$A$7</c:f>
              <c:strCache>
                <c:ptCount val="1"/>
                <c:pt idx="0">
                  <c:v>Развитие и обеспечение эффективности деятельности администрации Кушвинского городского округа до 2024 года</c:v>
                </c:pt>
              </c:strCache>
            </c:strRef>
          </c:tx>
          <c:spPr>
            <a:solidFill>
              <a:schemeClr val="accent6"/>
            </a:solidFill>
            <a:ln>
              <a:noFill/>
            </a:ln>
            <a:effectLst/>
          </c:spPr>
          <c:invertIfNegative val="0"/>
          <c:dLbls>
            <c:delete val="1"/>
          </c:dLbls>
          <c:cat>
            <c:strRef>
              <c:f>Лист1!$B$1</c:f>
              <c:strCache>
                <c:ptCount val="1"/>
                <c:pt idx="0">
                  <c:v>Продажи</c:v>
                </c:pt>
              </c:strCache>
            </c:strRef>
          </c:cat>
          <c:val>
            <c:numRef>
              <c:f>Лист1!$B$7</c:f>
              <c:numCache>
                <c:formatCode>General</c:formatCode>
                <c:ptCount val="1"/>
                <c:pt idx="0">
                  <c:v>44.7</c:v>
                </c:pt>
              </c:numCache>
            </c:numRef>
          </c:val>
          <c:extLst>
            <c:ext xmlns:c16="http://schemas.microsoft.com/office/drawing/2014/chart" uri="{C3380CC4-5D6E-409C-BE32-E72D297353CC}">
              <c16:uniqueId val="{00000013-0863-44FB-B691-95551A84F67D}"/>
            </c:ext>
          </c:extLst>
        </c:ser>
        <c:ser>
          <c:idx val="6"/>
          <c:order val="6"/>
          <c:tx>
            <c:strRef>
              <c:f>Лист1!$A$8</c:f>
              <c:strCache>
                <c:ptCount val="1"/>
                <c:pt idx="0">
                  <c:v>Повышение эффективности управления муниципальной собственностью Кушвинского городского округа до 2024 года</c:v>
                </c:pt>
              </c:strCache>
            </c:strRef>
          </c:tx>
          <c:spPr>
            <a:solidFill>
              <a:schemeClr val="accent4">
                <a:lumMod val="75000"/>
              </a:schemeClr>
            </a:solidFill>
            <a:ln>
              <a:noFill/>
            </a:ln>
            <a:effectLst/>
          </c:spPr>
          <c:invertIfNegative val="0"/>
          <c:dLbls>
            <c:delete val="1"/>
          </c:dLbls>
          <c:cat>
            <c:strRef>
              <c:f>Лист1!$B$1</c:f>
              <c:strCache>
                <c:ptCount val="1"/>
                <c:pt idx="0">
                  <c:v>Продажи</c:v>
                </c:pt>
              </c:strCache>
            </c:strRef>
          </c:cat>
          <c:val>
            <c:numRef>
              <c:f>Лист1!$B$8</c:f>
              <c:numCache>
                <c:formatCode>General</c:formatCode>
                <c:ptCount val="1"/>
                <c:pt idx="0">
                  <c:v>47.5</c:v>
                </c:pt>
              </c:numCache>
            </c:numRef>
          </c:val>
          <c:extLst>
            <c:ext xmlns:c16="http://schemas.microsoft.com/office/drawing/2014/chart" uri="{C3380CC4-5D6E-409C-BE32-E72D297353CC}">
              <c16:uniqueId val="{00000014-0863-44FB-B691-95551A84F67D}"/>
            </c:ext>
          </c:extLst>
        </c:ser>
        <c:dLbls>
          <c:showLegendKey val="0"/>
          <c:showVal val="1"/>
          <c:showCatName val="0"/>
          <c:showSerName val="0"/>
          <c:showPercent val="0"/>
          <c:showBubbleSize val="0"/>
        </c:dLbls>
        <c:gapWidth val="150"/>
        <c:overlap val="100"/>
        <c:axId val="772802688"/>
        <c:axId val="453653600"/>
      </c:barChart>
      <c:catAx>
        <c:axId val="772802688"/>
        <c:scaling>
          <c:orientation val="minMax"/>
        </c:scaling>
        <c:delete val="1"/>
        <c:axPos val="b"/>
        <c:numFmt formatCode="General" sourceLinked="1"/>
        <c:majorTickMark val="none"/>
        <c:minorTickMark val="none"/>
        <c:tickLblPos val="nextTo"/>
        <c:crossAx val="453653600"/>
        <c:crosses val="autoZero"/>
        <c:auto val="1"/>
        <c:lblAlgn val="ctr"/>
        <c:lblOffset val="100"/>
        <c:noMultiLvlLbl val="0"/>
      </c:catAx>
      <c:valAx>
        <c:axId val="453653600"/>
        <c:scaling>
          <c:orientation val="minMax"/>
        </c:scaling>
        <c:delete val="1"/>
        <c:axPos val="l"/>
        <c:numFmt formatCode="General" sourceLinked="1"/>
        <c:majorTickMark val="none"/>
        <c:minorTickMark val="none"/>
        <c:tickLblPos val="nextTo"/>
        <c:crossAx val="772802688"/>
        <c:crosses val="autoZero"/>
        <c:crossBetween val="between"/>
      </c:valAx>
      <c:spPr>
        <a:noFill/>
        <a:ln w="25400">
          <a:noFill/>
        </a:ln>
        <a:effectLst/>
      </c:spPr>
    </c:plotArea>
    <c:legend>
      <c:legendPos val="r"/>
      <c:layout>
        <c:manualLayout>
          <c:xMode val="edge"/>
          <c:yMode val="edge"/>
          <c:x val="0.36549101342451479"/>
          <c:y val="0.14925716370411629"/>
          <c:w val="0.6106521277285667"/>
          <c:h val="0.733370955605718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14663424130056E-2"/>
          <c:y val="6.1751832745044803E-2"/>
          <c:w val="0.93550738445521919"/>
          <c:h val="0.7086879174585935"/>
        </c:manualLayout>
      </c:layout>
      <c:bar3DChart>
        <c:barDir val="col"/>
        <c:grouping val="stacked"/>
        <c:varyColors val="0"/>
        <c:ser>
          <c:idx val="0"/>
          <c:order val="0"/>
          <c:tx>
            <c:strRef>
              <c:f>Лист1!$A$2</c:f>
              <c:strCache>
                <c:ptCount val="1"/>
                <c:pt idx="0">
                  <c:v>млн. рублей</c:v>
                </c:pt>
              </c:strCache>
            </c:strRef>
          </c:tx>
          <c:spPr>
            <a:solidFill>
              <a:schemeClr val="accent5">
                <a:lumMod val="75000"/>
              </a:schemeClr>
            </a:solidFill>
            <a:ln>
              <a:noFill/>
            </a:ln>
            <a:effectLst/>
            <a:sp3d/>
          </c:spPr>
          <c:invertIfNegative val="0"/>
          <c:dPt>
            <c:idx val="1"/>
            <c:invertIfNegative val="0"/>
            <c:bubble3D val="0"/>
            <c:spPr>
              <a:solidFill>
                <a:srgbClr val="92D050"/>
              </a:solidFill>
              <a:ln>
                <a:noFill/>
              </a:ln>
              <a:effectLst/>
              <a:sp3d/>
            </c:spPr>
            <c:extLst>
              <c:ext xmlns:c16="http://schemas.microsoft.com/office/drawing/2014/chart" uri="{C3380CC4-5D6E-409C-BE32-E72D297353CC}">
                <c16:uniqueId val="{00000009-1CB6-4D01-A674-8256D86CB86D}"/>
              </c:ext>
            </c:extLst>
          </c:dPt>
          <c:dPt>
            <c:idx val="2"/>
            <c:invertIfNegative val="0"/>
            <c:bubble3D val="0"/>
            <c:spPr>
              <a:solidFill>
                <a:srgbClr val="FFC000"/>
              </a:solidFill>
              <a:ln>
                <a:noFill/>
              </a:ln>
              <a:effectLst/>
              <a:sp3d/>
            </c:spPr>
            <c:extLst>
              <c:ext xmlns:c16="http://schemas.microsoft.com/office/drawing/2014/chart" uri="{C3380CC4-5D6E-409C-BE32-E72D297353CC}">
                <c16:uniqueId val="{0000000A-1CB6-4D01-A674-8256D86CB86D}"/>
              </c:ext>
            </c:extLst>
          </c:dPt>
          <c:dPt>
            <c:idx val="3"/>
            <c:invertIfNegative val="0"/>
            <c:bubble3D val="0"/>
            <c:spPr>
              <a:solidFill>
                <a:schemeClr val="accent6"/>
              </a:solidFill>
              <a:ln>
                <a:noFill/>
              </a:ln>
              <a:effectLst/>
              <a:sp3d/>
            </c:spPr>
            <c:extLst>
              <c:ext xmlns:c16="http://schemas.microsoft.com/office/drawing/2014/chart" uri="{C3380CC4-5D6E-409C-BE32-E72D297353CC}">
                <c16:uniqueId val="{0000000B-1CB6-4D01-A674-8256D86CB86D}"/>
              </c:ext>
            </c:extLst>
          </c:dPt>
          <c:dLbls>
            <c:delete val="1"/>
          </c:dLbls>
          <c:cat>
            <c:strRef>
              <c:f>Лист1!$B$1:$E$1</c:f>
              <c:strCache>
                <c:ptCount val="4"/>
                <c:pt idx="0">
                  <c:v>2021 год (ожидаемое)</c:v>
                </c:pt>
                <c:pt idx="1">
                  <c:v>2022 год </c:v>
                </c:pt>
                <c:pt idx="2">
                  <c:v>2023 год </c:v>
                </c:pt>
                <c:pt idx="3">
                  <c:v>2024 год </c:v>
                </c:pt>
              </c:strCache>
            </c:strRef>
          </c:cat>
          <c:val>
            <c:numRef>
              <c:f>Лист1!$B$2:$E$2</c:f>
              <c:numCache>
                <c:formatCode>General</c:formatCode>
                <c:ptCount val="4"/>
                <c:pt idx="0">
                  <c:v>852.1</c:v>
                </c:pt>
                <c:pt idx="1">
                  <c:v>316.8</c:v>
                </c:pt>
                <c:pt idx="2">
                  <c:v>63.5</c:v>
                </c:pt>
                <c:pt idx="3" formatCode="0.0">
                  <c:v>58</c:v>
                </c:pt>
              </c:numCache>
            </c:numRef>
          </c:val>
          <c:extLst>
            <c:ext xmlns:c16="http://schemas.microsoft.com/office/drawing/2014/chart" uri="{C3380CC4-5D6E-409C-BE32-E72D297353CC}">
              <c16:uniqueId val="{00000001-1CB6-4D01-A674-8256D86CB86D}"/>
            </c:ext>
          </c:extLst>
        </c:ser>
        <c:dLbls>
          <c:showLegendKey val="0"/>
          <c:showVal val="1"/>
          <c:showCatName val="0"/>
          <c:showSerName val="0"/>
          <c:showPercent val="0"/>
          <c:showBubbleSize val="0"/>
        </c:dLbls>
        <c:gapWidth val="150"/>
        <c:gapDepth val="0"/>
        <c:shape val="cylinder"/>
        <c:axId val="919864511"/>
        <c:axId val="1"/>
        <c:axId val="0"/>
      </c:bar3DChart>
      <c:catAx>
        <c:axId val="919864511"/>
        <c:scaling>
          <c:orientation val="minMax"/>
        </c:scaling>
        <c:delete val="1"/>
        <c:axPos val="b"/>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9864511"/>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2.4382577729408789E-2"/>
          <c:y val="1.27091507759978E-2"/>
          <c:w val="0.97329527201064747"/>
          <c:h val="0.79751463586834281"/>
        </c:manualLayout>
      </c:layout>
      <c:bar3DChart>
        <c:barDir val="col"/>
        <c:grouping val="clustered"/>
        <c:varyColors val="0"/>
        <c:ser>
          <c:idx val="0"/>
          <c:order val="0"/>
          <c:tx>
            <c:strRef>
              <c:f>Лист1!$A$2</c:f>
              <c:strCache>
                <c:ptCount val="1"/>
                <c:pt idx="0">
                  <c:v>млн. рублей</c:v>
                </c:pt>
              </c:strCache>
            </c:strRef>
          </c:tx>
          <c:spPr>
            <a:solidFill>
              <a:schemeClr val="accent6">
                <a:shade val="75000"/>
                <a:satMod val="160000"/>
              </a:schemeClr>
            </a:solidFill>
            <a:ln>
              <a:noFill/>
            </a:ln>
            <a:effectLst>
              <a:outerShdw blurRad="76200" dir="5400000" algn="tl" rotWithShape="0">
                <a:schemeClr val="bg1">
                  <a:alpha val="55000"/>
                </a:scheme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invertIfNegative val="0"/>
          <c:dPt>
            <c:idx val="0"/>
            <c:invertIfNegative val="0"/>
            <c:bubble3D val="0"/>
            <c:spPr>
              <a:solidFill>
                <a:schemeClr val="accent5">
                  <a:lumMod val="60000"/>
                  <a:lumOff val="40000"/>
                </a:schemeClr>
              </a:solidFill>
              <a:ln>
                <a:noFill/>
              </a:ln>
              <a:effectLst>
                <a:outerShdw blurRad="76200" dir="5400000" algn="tl" rotWithShape="0">
                  <a:schemeClr val="bg1">
                    <a:alpha val="55000"/>
                  </a:scheme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extLst>
              <c:ext xmlns:c16="http://schemas.microsoft.com/office/drawing/2014/chart" uri="{C3380CC4-5D6E-409C-BE32-E72D297353CC}">
                <c16:uniqueId val="{00000004-9F3E-4AC8-9CAF-EF6AD89309E0}"/>
              </c:ext>
            </c:extLst>
          </c:dPt>
          <c:dPt>
            <c:idx val="1"/>
            <c:invertIfNegative val="0"/>
            <c:bubble3D val="0"/>
            <c:spPr>
              <a:solidFill>
                <a:schemeClr val="accent4">
                  <a:lumMod val="75000"/>
                </a:schemeClr>
              </a:solidFill>
              <a:ln>
                <a:noFill/>
              </a:ln>
              <a:effectLst>
                <a:outerShdw blurRad="76200" dir="5400000" algn="tl" rotWithShape="0">
                  <a:schemeClr val="bg1">
                    <a:alpha val="55000"/>
                  </a:scheme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extLst>
              <c:ext xmlns:c16="http://schemas.microsoft.com/office/drawing/2014/chart" uri="{C3380CC4-5D6E-409C-BE32-E72D297353CC}">
                <c16:uniqueId val="{00000005-9F3E-4AC8-9CAF-EF6AD89309E0}"/>
              </c:ext>
            </c:extLst>
          </c:dPt>
          <c:dPt>
            <c:idx val="2"/>
            <c:invertIfNegative val="0"/>
            <c:bubble3D val="0"/>
            <c:spPr>
              <a:solidFill>
                <a:schemeClr val="accent3">
                  <a:lumMod val="60000"/>
                  <a:lumOff val="40000"/>
                </a:schemeClr>
              </a:solidFill>
              <a:ln>
                <a:noFill/>
              </a:ln>
              <a:effectLst>
                <a:outerShdw blurRad="76200" dir="5400000" algn="tl" rotWithShape="0">
                  <a:schemeClr val="bg1">
                    <a:alpha val="55000"/>
                  </a:scheme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extLst>
              <c:ext xmlns:c16="http://schemas.microsoft.com/office/drawing/2014/chart" uri="{C3380CC4-5D6E-409C-BE32-E72D297353CC}">
                <c16:uniqueId val="{00000006-9F3E-4AC8-9CAF-EF6AD89309E0}"/>
              </c:ext>
            </c:extLst>
          </c:dPt>
          <c:dPt>
            <c:idx val="3"/>
            <c:invertIfNegative val="0"/>
            <c:bubble3D val="0"/>
            <c:spPr>
              <a:solidFill>
                <a:srgbClr val="FF0000"/>
              </a:solidFill>
              <a:ln>
                <a:noFill/>
              </a:ln>
              <a:effectLst>
                <a:outerShdw blurRad="76200" dir="5400000" algn="tl" rotWithShape="0">
                  <a:schemeClr val="bg1">
                    <a:alpha val="55000"/>
                  </a:schemeClr>
                </a:outerShdw>
              </a:effectLst>
              <a:scene3d>
                <a:camera prst="orthographicFront">
                  <a:rot lat="0" lon="0" rev="0"/>
                </a:camera>
                <a:lightRig rig="brightRoom" dir="tl"/>
              </a:scene3d>
              <a:sp3d prstMaterial="flat">
                <a:bevelT w="0" h="0" prst="coolSlant"/>
                <a:contourClr>
                  <a:scrgbClr r="0" g="0" b="0">
                    <a:shade val="25000"/>
                    <a:satMod val="140000"/>
                  </a:scrgbClr>
                </a:contourClr>
              </a:sp3d>
            </c:spPr>
            <c:extLst>
              <c:ext xmlns:c16="http://schemas.microsoft.com/office/drawing/2014/chart" uri="{C3380CC4-5D6E-409C-BE32-E72D297353CC}">
                <c16:uniqueId val="{00000007-9F3E-4AC8-9CAF-EF6AD89309E0}"/>
              </c:ext>
            </c:extLst>
          </c:dPt>
          <c:dLbls>
            <c:delete val="1"/>
          </c:dLbls>
          <c:cat>
            <c:strRef>
              <c:f>Лист1!$B$1:$E$1</c:f>
              <c:strCache>
                <c:ptCount val="4"/>
                <c:pt idx="0">
                  <c:v>2021 год (ожидаемое)</c:v>
                </c:pt>
                <c:pt idx="1">
                  <c:v>2022 год </c:v>
                </c:pt>
                <c:pt idx="2">
                  <c:v>2023 год </c:v>
                </c:pt>
                <c:pt idx="3">
                  <c:v>2024 год </c:v>
                </c:pt>
              </c:strCache>
            </c:strRef>
          </c:cat>
          <c:val>
            <c:numRef>
              <c:f>Лист1!$B$2:$E$2</c:f>
              <c:numCache>
                <c:formatCode>0.0</c:formatCode>
                <c:ptCount val="4"/>
                <c:pt idx="0" formatCode="General">
                  <c:v>857.9</c:v>
                </c:pt>
                <c:pt idx="1">
                  <c:v>907.13499999999999</c:v>
                </c:pt>
                <c:pt idx="2">
                  <c:v>893.07600000000002</c:v>
                </c:pt>
                <c:pt idx="3">
                  <c:v>905.08199999999999</c:v>
                </c:pt>
              </c:numCache>
            </c:numRef>
          </c:val>
          <c:shape val="cylinder"/>
          <c:extLst>
            <c:ext xmlns:c16="http://schemas.microsoft.com/office/drawing/2014/chart" uri="{C3380CC4-5D6E-409C-BE32-E72D297353CC}">
              <c16:uniqueId val="{00000000-9F3E-4AC8-9CAF-EF6AD89309E0}"/>
            </c:ext>
          </c:extLst>
        </c:ser>
        <c:dLbls>
          <c:showLegendKey val="0"/>
          <c:showVal val="1"/>
          <c:showCatName val="0"/>
          <c:showSerName val="0"/>
          <c:showPercent val="0"/>
          <c:showBubbleSize val="0"/>
        </c:dLbls>
        <c:gapWidth val="150"/>
        <c:gapDepth val="0"/>
        <c:shape val="box"/>
        <c:axId val="568852415"/>
        <c:axId val="1"/>
        <c:axId val="0"/>
      </c:bar3DChart>
      <c:catAx>
        <c:axId val="568852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1"/>
        <c:axPos val="l"/>
        <c:majorGridlines>
          <c:spPr>
            <a:ln>
              <a:solidFill>
                <a:schemeClr val="tx1">
                  <a:lumMod val="15000"/>
                  <a:lumOff val="85000"/>
                </a:schemeClr>
              </a:solidFill>
            </a:ln>
            <a:effectLst/>
          </c:spPr>
        </c:majorGridlines>
        <c:numFmt formatCode="General" sourceLinked="1"/>
        <c:majorTickMark val="out"/>
        <c:minorTickMark val="none"/>
        <c:tickLblPos val="nextTo"/>
        <c:crossAx val="568852415"/>
        <c:crosses val="autoZero"/>
        <c:crossBetween val="between"/>
      </c:valAx>
      <c:dTable>
        <c:showHorzBorder val="0"/>
        <c:showVertBorder val="0"/>
        <c:showOutline val="0"/>
        <c:showKeys val="0"/>
        <c:txPr>
          <a:bodyPr/>
          <a:lstStyle/>
          <a:p>
            <a:pPr rtl="0">
              <a:defRPr sz="1400" b="1">
                <a:latin typeface="Times New Roman" panose="02020603050405020304" pitchFamily="18" charset="0"/>
                <a:cs typeface="Times New Roman" panose="02020603050405020304" pitchFamily="18" charset="0"/>
              </a:defRPr>
            </a:pPr>
            <a:endParaRPr lang="ru-RU"/>
          </a:p>
        </c:txPr>
      </c:dTable>
      <c:spPr>
        <a:noFill/>
        <a:ln w="25397">
          <a:noFill/>
        </a:ln>
      </c:spPr>
    </c:plotArea>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млн. рублей</c:v>
          </c:tx>
          <c:spPr>
            <a:solidFill>
              <a:schemeClr val="accent2">
                <a:lumMod val="40000"/>
                <a:lumOff val="60000"/>
              </a:schemeClr>
            </a:solidFill>
            <a:ln>
              <a:noFill/>
            </a:ln>
            <a:effectLst/>
            <a:sp3d/>
          </c:spPr>
          <c:invertIfNegative val="0"/>
          <c:dPt>
            <c:idx val="1"/>
            <c:invertIfNegative val="0"/>
            <c:bubble3D val="0"/>
            <c:spPr>
              <a:solidFill>
                <a:schemeClr val="accent3">
                  <a:lumMod val="60000"/>
                  <a:lumOff val="40000"/>
                </a:schemeClr>
              </a:solidFill>
              <a:ln>
                <a:noFill/>
              </a:ln>
              <a:effectLst/>
              <a:sp3d/>
            </c:spPr>
            <c:extLst>
              <c:ext xmlns:c16="http://schemas.microsoft.com/office/drawing/2014/chart" uri="{C3380CC4-5D6E-409C-BE32-E72D297353CC}">
                <c16:uniqueId val="{00000005-C129-40A0-8CAD-A106DD0AD8DF}"/>
              </c:ext>
            </c:extLst>
          </c:dPt>
          <c:dPt>
            <c:idx val="2"/>
            <c:invertIfNegative val="0"/>
            <c:bubble3D val="0"/>
            <c:spPr>
              <a:solidFill>
                <a:schemeClr val="accent5">
                  <a:lumMod val="60000"/>
                  <a:lumOff val="40000"/>
                </a:schemeClr>
              </a:solidFill>
              <a:ln>
                <a:noFill/>
              </a:ln>
              <a:effectLst/>
              <a:sp3d/>
            </c:spPr>
            <c:extLst>
              <c:ext xmlns:c16="http://schemas.microsoft.com/office/drawing/2014/chart" uri="{C3380CC4-5D6E-409C-BE32-E72D297353CC}">
                <c16:uniqueId val="{00000006-C129-40A0-8CAD-A106DD0AD8DF}"/>
              </c:ext>
            </c:extLst>
          </c:dPt>
          <c:dPt>
            <c:idx val="3"/>
            <c:invertIfNegative val="0"/>
            <c:bubble3D val="0"/>
            <c:spPr>
              <a:solidFill>
                <a:schemeClr val="accent4">
                  <a:lumMod val="75000"/>
                </a:schemeClr>
              </a:solidFill>
              <a:ln>
                <a:noFill/>
              </a:ln>
              <a:effectLst/>
              <a:sp3d/>
            </c:spPr>
            <c:extLst>
              <c:ext xmlns:c16="http://schemas.microsoft.com/office/drawing/2014/chart" uri="{C3380CC4-5D6E-409C-BE32-E72D297353CC}">
                <c16:uniqueId val="{00000007-C129-40A0-8CAD-A106DD0AD8DF}"/>
              </c:ext>
            </c:extLst>
          </c:dPt>
          <c:dLbls>
            <c:delete val="1"/>
          </c:dLbls>
          <c:cat>
            <c:strRef>
              <c:f>Лист1!$A$1:$D$1</c:f>
              <c:strCache>
                <c:ptCount val="4"/>
                <c:pt idx="0">
                  <c:v>2021 год (ожидаемое)</c:v>
                </c:pt>
                <c:pt idx="1">
                  <c:v>2022 год </c:v>
                </c:pt>
                <c:pt idx="2">
                  <c:v>2023 год </c:v>
                </c:pt>
                <c:pt idx="3">
                  <c:v>2024 год </c:v>
                </c:pt>
              </c:strCache>
            </c:strRef>
          </c:cat>
          <c:val>
            <c:numRef>
              <c:f>Лист1!$A$2:$D$2</c:f>
              <c:numCache>
                <c:formatCode>General</c:formatCode>
                <c:ptCount val="4"/>
                <c:pt idx="0">
                  <c:v>114.7</c:v>
                </c:pt>
                <c:pt idx="1">
                  <c:v>116.4</c:v>
                </c:pt>
                <c:pt idx="2">
                  <c:v>93.8</c:v>
                </c:pt>
                <c:pt idx="3">
                  <c:v>93.8</c:v>
                </c:pt>
              </c:numCache>
            </c:numRef>
          </c:val>
          <c:shape val="cylinder"/>
          <c:extLst>
            <c:ext xmlns:c16="http://schemas.microsoft.com/office/drawing/2014/chart" uri="{C3380CC4-5D6E-409C-BE32-E72D297353CC}">
              <c16:uniqueId val="{00000000-C129-40A0-8CAD-A106DD0AD8DF}"/>
            </c:ext>
          </c:extLst>
        </c:ser>
        <c:dLbls>
          <c:showLegendKey val="0"/>
          <c:showVal val="1"/>
          <c:showCatName val="0"/>
          <c:showSerName val="0"/>
          <c:showPercent val="0"/>
          <c:showBubbleSize val="0"/>
        </c:dLbls>
        <c:gapWidth val="150"/>
        <c:gapDepth val="0"/>
        <c:shape val="box"/>
        <c:axId val="1239430319"/>
        <c:axId val="1"/>
        <c:axId val="0"/>
      </c:bar3DChart>
      <c:catAx>
        <c:axId val="1239430319"/>
        <c:scaling>
          <c:orientation val="minMax"/>
        </c:scaling>
        <c:delete val="1"/>
        <c:axPos val="b"/>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39430319"/>
        <c:crosses val="autoZero"/>
        <c:crossBetween val="between"/>
      </c:valAx>
      <c:dTable>
        <c:showHorzBorder val="1"/>
        <c:showVertBorder val="1"/>
        <c:showOutline val="1"/>
        <c:showKeys val="0"/>
        <c:spPr>
          <a:noFill/>
          <a:ln w="9525" cap="flat" cmpd="sng" algn="ctr">
            <a:no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30186706296971"/>
          <c:y val="3.764822810783832E-2"/>
          <c:w val="0.89169813293703026"/>
          <c:h val="0.76176136574943698"/>
        </c:manualLayout>
      </c:layout>
      <c:bar3DChart>
        <c:barDir val="col"/>
        <c:grouping val="clustered"/>
        <c:varyColors val="0"/>
        <c:ser>
          <c:idx val="0"/>
          <c:order val="0"/>
          <c:tx>
            <c:strRef>
              <c:f>Лист1!$A$2</c:f>
              <c:strCache>
                <c:ptCount val="1"/>
                <c:pt idx="0">
                  <c:v>млн. рублей</c:v>
                </c:pt>
              </c:strCache>
            </c:strRef>
          </c:tx>
          <c:spPr>
            <a:solidFill>
              <a:schemeClr val="accent1"/>
            </a:solidFill>
            <a:ln>
              <a:noFill/>
            </a:ln>
            <a:effectLst/>
            <a:sp3d/>
          </c:spPr>
          <c:invertIfNegative val="0"/>
          <c:dPt>
            <c:idx val="0"/>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4-053B-428A-A4C9-11CC30EFD7C4}"/>
              </c:ext>
            </c:extLst>
          </c:dPt>
          <c:dPt>
            <c:idx val="1"/>
            <c:invertIfNegative val="0"/>
            <c:bubble3D val="0"/>
            <c:spPr>
              <a:solidFill>
                <a:schemeClr val="accent2"/>
              </a:solidFill>
              <a:ln>
                <a:noFill/>
              </a:ln>
              <a:effectLst/>
              <a:sp3d/>
            </c:spPr>
            <c:extLst>
              <c:ext xmlns:c16="http://schemas.microsoft.com/office/drawing/2014/chart" uri="{C3380CC4-5D6E-409C-BE32-E72D297353CC}">
                <c16:uniqueId val="{00000005-053B-428A-A4C9-11CC30EFD7C4}"/>
              </c:ext>
            </c:extLst>
          </c:dPt>
          <c:dPt>
            <c:idx val="2"/>
            <c:invertIfNegative val="0"/>
            <c:bubble3D val="0"/>
            <c:spPr>
              <a:solidFill>
                <a:schemeClr val="accent4">
                  <a:lumMod val="75000"/>
                </a:schemeClr>
              </a:solidFill>
              <a:ln>
                <a:noFill/>
              </a:ln>
              <a:effectLst/>
              <a:sp3d/>
            </c:spPr>
            <c:extLst>
              <c:ext xmlns:c16="http://schemas.microsoft.com/office/drawing/2014/chart" uri="{C3380CC4-5D6E-409C-BE32-E72D297353CC}">
                <c16:uniqueId val="{00000006-053B-428A-A4C9-11CC30EFD7C4}"/>
              </c:ext>
            </c:extLst>
          </c:dPt>
          <c:cat>
            <c:strRef>
              <c:f>Лист1!$B$1:$E$1</c:f>
              <c:strCache>
                <c:ptCount val="4"/>
                <c:pt idx="0">
                  <c:v>2021 год (ожидаемое)</c:v>
                </c:pt>
                <c:pt idx="1">
                  <c:v>2022 год </c:v>
                </c:pt>
                <c:pt idx="2">
                  <c:v>2023 год </c:v>
                </c:pt>
                <c:pt idx="3">
                  <c:v>2024 год </c:v>
                </c:pt>
              </c:strCache>
            </c:strRef>
          </c:cat>
          <c:val>
            <c:numRef>
              <c:f>Лист1!$B$2:$E$2</c:f>
              <c:numCache>
                <c:formatCode>General</c:formatCode>
                <c:ptCount val="4"/>
                <c:pt idx="0">
                  <c:v>102.8</c:v>
                </c:pt>
                <c:pt idx="1">
                  <c:v>92.2</c:v>
                </c:pt>
                <c:pt idx="2">
                  <c:v>80.8</c:v>
                </c:pt>
                <c:pt idx="3">
                  <c:v>80.8</c:v>
                </c:pt>
              </c:numCache>
            </c:numRef>
          </c:val>
          <c:shape val="cylinder"/>
          <c:extLst>
            <c:ext xmlns:c16="http://schemas.microsoft.com/office/drawing/2014/chart" uri="{C3380CC4-5D6E-409C-BE32-E72D297353CC}">
              <c16:uniqueId val="{00000000-053B-428A-A4C9-11CC30EFD7C4}"/>
            </c:ext>
          </c:extLst>
        </c:ser>
        <c:dLbls>
          <c:showLegendKey val="0"/>
          <c:showVal val="0"/>
          <c:showCatName val="0"/>
          <c:showSerName val="0"/>
          <c:showPercent val="0"/>
          <c:showBubbleSize val="0"/>
        </c:dLbls>
        <c:gapWidth val="150"/>
        <c:gapDepth val="0"/>
        <c:shape val="box"/>
        <c:axId val="318874288"/>
        <c:axId val="521974192"/>
        <c:axId val="0"/>
      </c:bar3DChart>
      <c:catAx>
        <c:axId val="318874288"/>
        <c:scaling>
          <c:orientation val="minMax"/>
        </c:scaling>
        <c:delete val="1"/>
        <c:axPos val="b"/>
        <c:numFmt formatCode="General" sourceLinked="1"/>
        <c:majorTickMark val="none"/>
        <c:minorTickMark val="none"/>
        <c:tickLblPos val="nextTo"/>
        <c:crossAx val="521974192"/>
        <c:crosses val="autoZero"/>
        <c:auto val="1"/>
        <c:lblAlgn val="ctr"/>
        <c:lblOffset val="100"/>
        <c:noMultiLvlLbl val="0"/>
      </c:catAx>
      <c:valAx>
        <c:axId val="5219741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42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325176438932603E-2"/>
          <c:y val="4.8877479867341554E-2"/>
          <c:w val="0.92776364937562017"/>
          <c:h val="0.76855096290734581"/>
        </c:manualLayout>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08-9F12-40E4-8D21-A59BB253148D}"/>
              </c:ext>
            </c:extLst>
          </c:dPt>
          <c:dPt>
            <c:idx val="1"/>
            <c:invertIfNegative val="0"/>
            <c:bubble3D val="0"/>
            <c:spPr>
              <a:solidFill>
                <a:schemeClr val="accent4">
                  <a:lumMod val="75000"/>
                </a:schemeClr>
              </a:solidFill>
              <a:ln>
                <a:noFill/>
              </a:ln>
              <a:effectLst/>
              <a:sp3d/>
            </c:spPr>
            <c:extLst>
              <c:ext xmlns:c16="http://schemas.microsoft.com/office/drawing/2014/chart" uri="{C3380CC4-5D6E-409C-BE32-E72D297353CC}">
                <c16:uniqueId val="{00000009-9F12-40E4-8D21-A59BB253148D}"/>
              </c:ext>
            </c:extLst>
          </c:dPt>
          <c:dPt>
            <c:idx val="2"/>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A-9F12-40E4-8D21-A59BB253148D}"/>
              </c:ext>
            </c:extLst>
          </c:dPt>
          <c:dPt>
            <c:idx val="3"/>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0B-9F12-40E4-8D21-A59BB253148D}"/>
              </c:ext>
            </c:extLst>
          </c:dPt>
          <c:cat>
            <c:strRef>
              <c:f>Лист1!$A$1:$D$1</c:f>
              <c:strCache>
                <c:ptCount val="4"/>
                <c:pt idx="0">
                  <c:v>2021 год (ожидаемое)</c:v>
                </c:pt>
                <c:pt idx="1">
                  <c:v>2022 год </c:v>
                </c:pt>
                <c:pt idx="2">
                  <c:v>2023 год </c:v>
                </c:pt>
                <c:pt idx="3">
                  <c:v>2024 год </c:v>
                </c:pt>
              </c:strCache>
            </c:strRef>
          </c:cat>
          <c:val>
            <c:numRef>
              <c:f>Лист1!$A$2:$D$2</c:f>
              <c:numCache>
                <c:formatCode>0.0</c:formatCode>
                <c:ptCount val="4"/>
                <c:pt idx="0" formatCode="General">
                  <c:v>27.2</c:v>
                </c:pt>
                <c:pt idx="1">
                  <c:v>39.799999999999997</c:v>
                </c:pt>
                <c:pt idx="2">
                  <c:v>28.6</c:v>
                </c:pt>
                <c:pt idx="3" formatCode="General">
                  <c:v>22.4</c:v>
                </c:pt>
              </c:numCache>
            </c:numRef>
          </c:val>
          <c:shape val="cylinder"/>
          <c:extLst>
            <c:ext xmlns:c16="http://schemas.microsoft.com/office/drawing/2014/chart" uri="{C3380CC4-5D6E-409C-BE32-E72D297353CC}">
              <c16:uniqueId val="{00000000-9F12-40E4-8D21-A59BB253148D}"/>
            </c:ext>
          </c:extLst>
        </c:ser>
        <c:dLbls>
          <c:showLegendKey val="0"/>
          <c:showVal val="0"/>
          <c:showCatName val="0"/>
          <c:showSerName val="0"/>
          <c:showPercent val="0"/>
          <c:showBubbleSize val="0"/>
        </c:dLbls>
        <c:gapWidth val="150"/>
        <c:gapDepth val="3"/>
        <c:shape val="box"/>
        <c:axId val="575192576"/>
        <c:axId val="1"/>
        <c:axId val="0"/>
      </c:bar3DChart>
      <c:catAx>
        <c:axId val="575192576"/>
        <c:scaling>
          <c:orientation val="minMax"/>
        </c:scaling>
        <c:delete val="1"/>
        <c:axPos val="b"/>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5192576"/>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млн. рублей</c:v>
                </c:pt>
              </c:strCache>
            </c:strRef>
          </c:tx>
          <c:spPr>
            <a:solidFill>
              <a:schemeClr val="accent1"/>
            </a:solidFill>
            <a:ln>
              <a:noFill/>
            </a:ln>
            <a:effectLst/>
            <a:sp3d/>
          </c:spPr>
          <c:invertIfNegative val="0"/>
          <c:dPt>
            <c:idx val="0"/>
            <c:invertIfNegative val="0"/>
            <c:bubble3D val="0"/>
            <c:spPr>
              <a:solidFill>
                <a:schemeClr val="accent4"/>
              </a:solidFill>
              <a:ln>
                <a:noFill/>
              </a:ln>
              <a:effectLst/>
              <a:sp3d/>
            </c:spPr>
            <c:extLst>
              <c:ext xmlns:c16="http://schemas.microsoft.com/office/drawing/2014/chart" uri="{C3380CC4-5D6E-409C-BE32-E72D297353CC}">
                <c16:uniqueId val="{00000003-3015-4BEF-A3E2-C7AE7A0F905C}"/>
              </c:ext>
            </c:extLst>
          </c:dPt>
          <c:dPt>
            <c:idx val="1"/>
            <c:invertIfNegative val="0"/>
            <c:bubble3D val="0"/>
            <c:spPr>
              <a:solidFill>
                <a:schemeClr val="accent3"/>
              </a:solidFill>
              <a:ln>
                <a:noFill/>
              </a:ln>
              <a:effectLst/>
              <a:sp3d/>
            </c:spPr>
            <c:extLst>
              <c:ext xmlns:c16="http://schemas.microsoft.com/office/drawing/2014/chart" uri="{C3380CC4-5D6E-409C-BE32-E72D297353CC}">
                <c16:uniqueId val="{00000004-3015-4BEF-A3E2-C7AE7A0F905C}"/>
              </c:ext>
            </c:extLst>
          </c:dPt>
          <c:dPt>
            <c:idx val="3"/>
            <c:invertIfNegative val="0"/>
            <c:bubble3D val="0"/>
            <c:spPr>
              <a:solidFill>
                <a:schemeClr val="accent2">
                  <a:lumMod val="60000"/>
                  <a:lumOff val="40000"/>
                </a:schemeClr>
              </a:solidFill>
              <a:ln>
                <a:noFill/>
              </a:ln>
              <a:effectLst/>
              <a:sp3d/>
            </c:spPr>
            <c:extLst>
              <c:ext xmlns:c16="http://schemas.microsoft.com/office/drawing/2014/chart" uri="{C3380CC4-5D6E-409C-BE32-E72D297353CC}">
                <c16:uniqueId val="{00000005-3015-4BEF-A3E2-C7AE7A0F905C}"/>
              </c:ext>
            </c:extLst>
          </c:dPt>
          <c:cat>
            <c:strRef>
              <c:f>Лист1!$A$2:$A$5</c:f>
              <c:strCache>
                <c:ptCount val="4"/>
                <c:pt idx="0">
                  <c:v>2021 год (ожидаемое)</c:v>
                </c:pt>
                <c:pt idx="1">
                  <c:v>2022 год </c:v>
                </c:pt>
                <c:pt idx="2">
                  <c:v>2023 год </c:v>
                </c:pt>
                <c:pt idx="3">
                  <c:v>2024 год </c:v>
                </c:pt>
              </c:strCache>
            </c:strRef>
          </c:cat>
          <c:val>
            <c:numRef>
              <c:f>Лист1!$B$2:$B$5</c:f>
              <c:numCache>
                <c:formatCode>General</c:formatCode>
                <c:ptCount val="4"/>
                <c:pt idx="0">
                  <c:v>2.2000000000000002</c:v>
                </c:pt>
                <c:pt idx="1">
                  <c:v>1.9</c:v>
                </c:pt>
                <c:pt idx="2" formatCode="_-* #,##0.0_-;\-* #,##0.0_-;_-* &quot;-&quot;??_-;_-@_-">
                  <c:v>2</c:v>
                </c:pt>
                <c:pt idx="3">
                  <c:v>2.1</c:v>
                </c:pt>
              </c:numCache>
            </c:numRef>
          </c:val>
          <c:shape val="cylinder"/>
          <c:extLst>
            <c:ext xmlns:c16="http://schemas.microsoft.com/office/drawing/2014/chart" uri="{C3380CC4-5D6E-409C-BE32-E72D297353CC}">
              <c16:uniqueId val="{00000000-3015-4BEF-A3E2-C7AE7A0F905C}"/>
            </c:ext>
          </c:extLst>
        </c:ser>
        <c:dLbls>
          <c:showLegendKey val="0"/>
          <c:showVal val="0"/>
          <c:showCatName val="0"/>
          <c:showSerName val="0"/>
          <c:showPercent val="0"/>
          <c:showBubbleSize val="0"/>
        </c:dLbls>
        <c:gapWidth val="150"/>
        <c:gapDepth val="6"/>
        <c:shape val="box"/>
        <c:axId val="359497232"/>
        <c:axId val="245741504"/>
        <c:axId val="0"/>
      </c:bar3DChart>
      <c:catAx>
        <c:axId val="359497232"/>
        <c:scaling>
          <c:orientation val="minMax"/>
        </c:scaling>
        <c:delete val="1"/>
        <c:axPos val="b"/>
        <c:numFmt formatCode="General" sourceLinked="1"/>
        <c:majorTickMark val="none"/>
        <c:minorTickMark val="none"/>
        <c:tickLblPos val="nextTo"/>
        <c:crossAx val="245741504"/>
        <c:crosses val="autoZero"/>
        <c:auto val="1"/>
        <c:lblAlgn val="ctr"/>
        <c:lblOffset val="100"/>
        <c:noMultiLvlLbl val="0"/>
      </c:catAx>
      <c:valAx>
        <c:axId val="2457415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9497232"/>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6350">
          <a:noFill/>
        </a:ln>
        <a:effectLst/>
      </c:spPr>
    </c:floor>
    <c:sideWall>
      <c:thickness val="0"/>
      <c:spPr>
        <a:noFill/>
        <a:ln w="25400">
          <a:noFill/>
        </a:ln>
        <a:effectLst>
          <a:outerShdw blurRad="50800" dist="50800" dir="5400000" algn="ctr" rotWithShape="0">
            <a:schemeClr val="bg1"/>
          </a:outerShdw>
        </a:effectLst>
      </c:spPr>
    </c:sideWall>
    <c:backWall>
      <c:thickness val="0"/>
      <c:spPr>
        <a:noFill/>
        <a:ln w="25400">
          <a:noFill/>
        </a:ln>
        <a:effectLst>
          <a:outerShdw blurRad="50800" dist="50800" dir="5400000" algn="ctr" rotWithShape="0">
            <a:schemeClr val="bg1"/>
          </a:outerShdw>
        </a:effectLst>
      </c:spPr>
    </c:backWall>
    <c:plotArea>
      <c:layout>
        <c:manualLayout>
          <c:layoutTarget val="inner"/>
          <c:xMode val="edge"/>
          <c:yMode val="edge"/>
          <c:x val="4.8945573983949844E-2"/>
          <c:y val="5.0661946515086542E-2"/>
          <c:w val="0.94791612097563183"/>
          <c:h val="0.67317670037972976"/>
        </c:manualLayout>
      </c:layout>
      <c:bar3DChart>
        <c:barDir val="col"/>
        <c:grouping val="clustered"/>
        <c:varyColors val="0"/>
        <c:ser>
          <c:idx val="0"/>
          <c:order val="0"/>
          <c:tx>
            <c:v>млн. рублей</c:v>
          </c:tx>
          <c:spPr>
            <a:solidFill>
              <a:schemeClr val="accent1">
                <a:shade val="75000"/>
                <a:satMod val="160000"/>
              </a:schemeClr>
            </a:solidFill>
            <a:ln>
              <a:noFill/>
            </a:ln>
            <a:effectLst>
              <a:outerShdw blurRad="50800" dist="15240" dir="5400000" algn="tl" rotWithShape="0">
                <a:schemeClr val="bg1">
                  <a:alpha val="75000"/>
                </a:schemeClr>
              </a:outerShdw>
            </a:effectLst>
            <a:scene3d>
              <a:camera prst="orthographicFront">
                <a:rot lat="0" lon="0" rev="0"/>
              </a:camera>
              <a:lightRig rig="brightRoom" dir="tl"/>
            </a:scene3d>
            <a:sp3d prstMaterial="flat">
              <a:bevelT w="0" h="0" prst="coolSlant"/>
              <a:contourClr>
                <a:scrgbClr r="0" g="0" b="0">
                  <a:shade val="35000"/>
                  <a:satMod val="130000"/>
                </a:scrgbClr>
              </a:contourClr>
            </a:sp3d>
          </c:spPr>
          <c:invertIfNegative val="0"/>
          <c:dPt>
            <c:idx val="0"/>
            <c:invertIfNegative val="0"/>
            <c:bubble3D val="0"/>
            <c:spPr>
              <a:solidFill>
                <a:schemeClr val="accent1">
                  <a:lumMod val="60000"/>
                  <a:lumOff val="40000"/>
                </a:schemeClr>
              </a:solidFill>
              <a:ln>
                <a:noFill/>
              </a:ln>
              <a:effectLst>
                <a:outerShdw blurRad="50800" dist="15240" dir="5400000" algn="tl" rotWithShape="0">
                  <a:schemeClr val="bg1">
                    <a:alpha val="75000"/>
                  </a:schemeClr>
                </a:outerShdw>
              </a:effectLst>
              <a:scene3d>
                <a:camera prst="orthographicFront">
                  <a:rot lat="0" lon="0" rev="0"/>
                </a:camera>
                <a:lightRig rig="brightRoom" dir="tl"/>
              </a:scene3d>
              <a:sp3d prstMaterial="flat">
                <a:bevelT w="0" h="0" prst="coolSlant"/>
                <a:contourClr>
                  <a:scrgbClr r="0" g="0" b="0">
                    <a:shade val="35000"/>
                    <a:satMod val="130000"/>
                  </a:scrgbClr>
                </a:contourClr>
              </a:sp3d>
            </c:spPr>
            <c:extLst>
              <c:ext xmlns:c16="http://schemas.microsoft.com/office/drawing/2014/chart" uri="{C3380CC4-5D6E-409C-BE32-E72D297353CC}">
                <c16:uniqueId val="{00000000-CB21-4F06-8D86-F895019E8EA4}"/>
              </c:ext>
            </c:extLst>
          </c:dPt>
          <c:dPt>
            <c:idx val="1"/>
            <c:invertIfNegative val="0"/>
            <c:bubble3D val="0"/>
            <c:spPr>
              <a:solidFill>
                <a:schemeClr val="accent3">
                  <a:lumMod val="60000"/>
                  <a:lumOff val="40000"/>
                </a:schemeClr>
              </a:solidFill>
              <a:ln>
                <a:noFill/>
              </a:ln>
              <a:effectLst>
                <a:outerShdw blurRad="50800" dist="15240" dir="5400000" algn="tl" rotWithShape="0">
                  <a:schemeClr val="bg1">
                    <a:alpha val="75000"/>
                  </a:schemeClr>
                </a:outerShdw>
              </a:effectLst>
              <a:scene3d>
                <a:camera prst="orthographicFront">
                  <a:rot lat="0" lon="0" rev="0"/>
                </a:camera>
                <a:lightRig rig="brightRoom" dir="tl"/>
              </a:scene3d>
              <a:sp3d prstMaterial="flat">
                <a:bevelT w="0" h="0" prst="coolSlant"/>
                <a:contourClr>
                  <a:scrgbClr r="0" g="0" b="0">
                    <a:shade val="35000"/>
                    <a:satMod val="130000"/>
                  </a:scrgbClr>
                </a:contourClr>
              </a:sp3d>
            </c:spPr>
            <c:extLst>
              <c:ext xmlns:c16="http://schemas.microsoft.com/office/drawing/2014/chart" uri="{C3380CC4-5D6E-409C-BE32-E72D297353CC}">
                <c16:uniqueId val="{00000008-CB21-4F06-8D86-F895019E8EA4}"/>
              </c:ext>
            </c:extLst>
          </c:dPt>
          <c:dPt>
            <c:idx val="2"/>
            <c:invertIfNegative val="0"/>
            <c:bubble3D val="0"/>
            <c:spPr>
              <a:solidFill>
                <a:srgbClr val="FFFF00"/>
              </a:solidFill>
              <a:ln>
                <a:noFill/>
              </a:ln>
              <a:effectLst>
                <a:outerShdw blurRad="50800" dist="15240" dir="5400000" algn="tl" rotWithShape="0">
                  <a:schemeClr val="bg1">
                    <a:alpha val="75000"/>
                  </a:schemeClr>
                </a:outerShdw>
              </a:effectLst>
              <a:scene3d>
                <a:camera prst="orthographicFront">
                  <a:rot lat="0" lon="0" rev="0"/>
                </a:camera>
                <a:lightRig rig="brightRoom" dir="tl"/>
              </a:scene3d>
              <a:sp3d prstMaterial="flat">
                <a:bevelT w="0" h="0" prst="coolSlant"/>
                <a:contourClr>
                  <a:scrgbClr r="0" g="0" b="0">
                    <a:shade val="35000"/>
                    <a:satMod val="130000"/>
                  </a:scrgbClr>
                </a:contourClr>
              </a:sp3d>
            </c:spPr>
            <c:extLst>
              <c:ext xmlns:c16="http://schemas.microsoft.com/office/drawing/2014/chart" uri="{C3380CC4-5D6E-409C-BE32-E72D297353CC}">
                <c16:uniqueId val="{00000009-CB21-4F06-8D86-F895019E8EA4}"/>
              </c:ext>
            </c:extLst>
          </c:dPt>
          <c:dPt>
            <c:idx val="3"/>
            <c:invertIfNegative val="0"/>
            <c:bubble3D val="0"/>
            <c:spPr>
              <a:solidFill>
                <a:schemeClr val="accent5">
                  <a:lumMod val="75000"/>
                </a:schemeClr>
              </a:solidFill>
              <a:ln>
                <a:noFill/>
              </a:ln>
              <a:effectLst>
                <a:outerShdw blurRad="50800" dist="15240" dir="5400000" algn="tl" rotWithShape="0">
                  <a:schemeClr val="bg1">
                    <a:alpha val="75000"/>
                  </a:schemeClr>
                </a:outerShdw>
              </a:effectLst>
              <a:scene3d>
                <a:camera prst="orthographicFront">
                  <a:rot lat="0" lon="0" rev="0"/>
                </a:camera>
                <a:lightRig rig="brightRoom" dir="tl"/>
              </a:scene3d>
              <a:sp3d prstMaterial="flat">
                <a:bevelT w="0" h="0" prst="coolSlant"/>
                <a:contourClr>
                  <a:scrgbClr r="0" g="0" b="0">
                    <a:shade val="35000"/>
                    <a:satMod val="130000"/>
                  </a:scrgbClr>
                </a:contourClr>
              </a:sp3d>
            </c:spPr>
            <c:extLst>
              <c:ext xmlns:c16="http://schemas.microsoft.com/office/drawing/2014/chart" uri="{C3380CC4-5D6E-409C-BE32-E72D297353CC}">
                <c16:uniqueId val="{0000000A-CB21-4F06-8D86-F895019E8EA4}"/>
              </c:ext>
            </c:extLst>
          </c:dPt>
          <c:dLbls>
            <c:delete val="1"/>
          </c:dLbls>
          <c:cat>
            <c:strRef>
              <c:f>Лист1!$A$1:$D$1</c:f>
              <c:strCache>
                <c:ptCount val="4"/>
                <c:pt idx="0">
                  <c:v>2021 год (ожидаемое)</c:v>
                </c:pt>
                <c:pt idx="1">
                  <c:v>2022 год </c:v>
                </c:pt>
                <c:pt idx="2">
                  <c:v>2023 год </c:v>
                </c:pt>
                <c:pt idx="3">
                  <c:v>2024 год </c:v>
                </c:pt>
              </c:strCache>
            </c:strRef>
          </c:cat>
          <c:val>
            <c:numRef>
              <c:f>Лист1!$A$2:$D$2</c:f>
              <c:numCache>
                <c:formatCode>General</c:formatCode>
                <c:ptCount val="4"/>
                <c:pt idx="0">
                  <c:v>167.2</c:v>
                </c:pt>
                <c:pt idx="1">
                  <c:v>60.6</c:v>
                </c:pt>
                <c:pt idx="2">
                  <c:v>56.6</c:v>
                </c:pt>
                <c:pt idx="3">
                  <c:v>48.3</c:v>
                </c:pt>
              </c:numCache>
            </c:numRef>
          </c:val>
          <c:shape val="cylinder"/>
          <c:extLst>
            <c:ext xmlns:c16="http://schemas.microsoft.com/office/drawing/2014/chart" uri="{C3380CC4-5D6E-409C-BE32-E72D297353CC}">
              <c16:uniqueId val="{00000001-CB21-4F06-8D86-F895019E8EA4}"/>
            </c:ext>
          </c:extLst>
        </c:ser>
        <c:dLbls>
          <c:showLegendKey val="0"/>
          <c:showVal val="1"/>
          <c:showCatName val="0"/>
          <c:showSerName val="0"/>
          <c:showPercent val="0"/>
          <c:showBubbleSize val="0"/>
        </c:dLbls>
        <c:gapWidth val="150"/>
        <c:gapDepth val="0"/>
        <c:shape val="box"/>
        <c:axId val="1729600912"/>
        <c:axId val="1"/>
        <c:axId val="0"/>
      </c:bar3DChart>
      <c:catAx>
        <c:axId val="1729600912"/>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1"/>
        <c:axPos val="l"/>
        <c:majorGridlines>
          <c:spPr>
            <a:ln w="9504" cap="flat" cmpd="sng" algn="ctr">
              <a:solidFill>
                <a:schemeClr val="tx2">
                  <a:lumMod val="15000"/>
                  <a:lumOff val="85000"/>
                </a:schemeClr>
              </a:solidFill>
              <a:round/>
            </a:ln>
            <a:effectLst/>
          </c:spPr>
        </c:majorGridlines>
        <c:numFmt formatCode="General" sourceLinked="1"/>
        <c:majorTickMark val="out"/>
        <c:minorTickMark val="none"/>
        <c:tickLblPos val="nextTo"/>
        <c:crossAx val="1729600912"/>
        <c:crosses val="autoZero"/>
        <c:crossBetween val="between"/>
      </c:valAx>
      <c:dTable>
        <c:showHorzBorder val="1"/>
        <c:showVertBorder val="1"/>
        <c:showOutline val="1"/>
        <c:showKeys val="0"/>
        <c:spPr>
          <a:ln>
            <a:noFill/>
          </a:ln>
        </c:spPr>
        <c:txPr>
          <a:bodyPr/>
          <a:lstStyle/>
          <a:p>
            <a:pPr rtl="0">
              <a:defRPr sz="1390" b="1">
                <a:latin typeface="Times New Roman" panose="02020603050405020304" pitchFamily="18" charset="0"/>
                <a:cs typeface="Times New Roman" panose="02020603050405020304" pitchFamily="18" charset="0"/>
              </a:defRPr>
            </a:pPr>
            <a:endParaRPr lang="ru-RU"/>
          </a:p>
        </c:txPr>
      </c:dTable>
      <c:spPr>
        <a:noFill/>
        <a:ln w="25344">
          <a:noFill/>
        </a:ln>
      </c:spPr>
    </c:plotArea>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Лист1!$A$2</c:f>
              <c:strCache>
                <c:ptCount val="1"/>
                <c:pt idx="0">
                  <c:v>млн. рублей</c:v>
                </c:pt>
              </c:strCache>
            </c:strRef>
          </c:tx>
          <c:spPr>
            <a:solidFill>
              <a:schemeClr val="accent1"/>
            </a:solidFill>
            <a:ln>
              <a:noFill/>
            </a:ln>
            <a:effectLst/>
            <a:sp3d/>
          </c:spPr>
          <c:invertIfNegative val="0"/>
          <c:dPt>
            <c:idx val="0"/>
            <c:invertIfNegative val="0"/>
            <c:bubble3D val="0"/>
            <c:spPr>
              <a:solidFill>
                <a:schemeClr val="accent6">
                  <a:lumMod val="60000"/>
                  <a:lumOff val="40000"/>
                </a:schemeClr>
              </a:solidFill>
              <a:ln>
                <a:noFill/>
              </a:ln>
              <a:effectLst/>
              <a:sp3d/>
            </c:spPr>
            <c:extLst>
              <c:ext xmlns:c16="http://schemas.microsoft.com/office/drawing/2014/chart" uri="{C3380CC4-5D6E-409C-BE32-E72D297353CC}">
                <c16:uniqueId val="{00000008-ADE3-4882-A909-72F4C9CDDF05}"/>
              </c:ext>
            </c:extLst>
          </c:dPt>
          <c:dPt>
            <c:idx val="1"/>
            <c:invertIfNegative val="0"/>
            <c:bubble3D val="0"/>
            <c:spPr>
              <a:solidFill>
                <a:schemeClr val="accent3">
                  <a:lumMod val="20000"/>
                  <a:lumOff val="80000"/>
                </a:schemeClr>
              </a:solidFill>
              <a:ln>
                <a:noFill/>
              </a:ln>
              <a:effectLst/>
              <a:sp3d/>
            </c:spPr>
            <c:extLst>
              <c:ext xmlns:c16="http://schemas.microsoft.com/office/drawing/2014/chart" uri="{C3380CC4-5D6E-409C-BE32-E72D297353CC}">
                <c16:uniqueId val="{00000007-ADE3-4882-A909-72F4C9CDDF05}"/>
              </c:ext>
            </c:extLst>
          </c:dPt>
          <c:dPt>
            <c:idx val="3"/>
            <c:invertIfNegative val="0"/>
            <c:bubble3D val="0"/>
            <c:spPr>
              <a:solidFill>
                <a:schemeClr val="accent3"/>
              </a:solidFill>
              <a:ln>
                <a:noFill/>
              </a:ln>
              <a:effectLst/>
              <a:sp3d/>
            </c:spPr>
            <c:extLst>
              <c:ext xmlns:c16="http://schemas.microsoft.com/office/drawing/2014/chart" uri="{C3380CC4-5D6E-409C-BE32-E72D297353CC}">
                <c16:uniqueId val="{00000009-ADE3-4882-A909-72F4C9CDDF05}"/>
              </c:ext>
            </c:extLst>
          </c:dPt>
          <c:cat>
            <c:strRef>
              <c:f>Лист1!$B$1:$E$1</c:f>
              <c:strCache>
                <c:ptCount val="4"/>
                <c:pt idx="0">
                  <c:v>2021 год (ожидаемое)</c:v>
                </c:pt>
                <c:pt idx="1">
                  <c:v>2022 год </c:v>
                </c:pt>
                <c:pt idx="2">
                  <c:v>2023 год </c:v>
                </c:pt>
                <c:pt idx="3">
                  <c:v>2024 год </c:v>
                </c:pt>
              </c:strCache>
            </c:strRef>
          </c:cat>
          <c:val>
            <c:numRef>
              <c:f>Лист1!$B$2:$E$2</c:f>
              <c:numCache>
                <c:formatCode>General</c:formatCode>
                <c:ptCount val="4"/>
                <c:pt idx="0">
                  <c:v>116.5</c:v>
                </c:pt>
                <c:pt idx="1">
                  <c:v>120.1</c:v>
                </c:pt>
                <c:pt idx="2">
                  <c:v>124</c:v>
                </c:pt>
                <c:pt idx="3">
                  <c:v>126.4</c:v>
                </c:pt>
              </c:numCache>
            </c:numRef>
          </c:val>
          <c:shape val="cylinder"/>
          <c:extLst>
            <c:ext xmlns:c16="http://schemas.microsoft.com/office/drawing/2014/chart" uri="{C3380CC4-5D6E-409C-BE32-E72D297353CC}">
              <c16:uniqueId val="{00000000-ADE3-4882-A909-72F4C9CDDF05}"/>
            </c:ext>
          </c:extLst>
        </c:ser>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448599023004345"/>
          <c:y val="0"/>
          <c:w val="0.99174903401514114"/>
          <c:h val="0.65537802280209467"/>
        </c:manualLayout>
      </c:layout>
      <c:bar3DChart>
        <c:barDir val="col"/>
        <c:grouping val="clustered"/>
        <c:varyColors val="0"/>
        <c:ser>
          <c:idx val="0"/>
          <c:order val="0"/>
          <c:tx>
            <c:strRef>
              <c:f>Лист1!$B$1</c:f>
              <c:strCache>
                <c:ptCount val="1"/>
                <c:pt idx="0">
                  <c:v>2020 год</c:v>
                </c:pt>
              </c:strCache>
            </c:strRef>
          </c:tx>
          <c:spPr>
            <a:solidFill>
              <a:schemeClr val="accent1"/>
            </a:solidFill>
            <a:ln>
              <a:noFill/>
            </a:ln>
            <a:effectLst/>
            <a:sp3d/>
          </c:spPr>
          <c:invertIfNegative val="0"/>
          <c:cat>
            <c:strRef>
              <c:f>Лист1!$A$2:$A$4</c:f>
              <c:strCache>
                <c:ptCount val="3"/>
                <c:pt idx="0">
                  <c:v>Налоговые доходы</c:v>
                </c:pt>
                <c:pt idx="1">
                  <c:v>Неналоговые доходы                   </c:v>
                </c:pt>
                <c:pt idx="2">
                  <c:v>Безвозмездные поступления                  </c:v>
                </c:pt>
              </c:strCache>
            </c:strRef>
          </c:cat>
          <c:val>
            <c:numRef>
              <c:f>Лист1!$B$2:$B$4</c:f>
              <c:numCache>
                <c:formatCode>General</c:formatCode>
                <c:ptCount val="3"/>
                <c:pt idx="0">
                  <c:v>392.8</c:v>
                </c:pt>
                <c:pt idx="1">
                  <c:v>51.8</c:v>
                </c:pt>
                <c:pt idx="2">
                  <c:v>1287.5</c:v>
                </c:pt>
              </c:numCache>
            </c:numRef>
          </c:val>
          <c:shape val="cylinder"/>
          <c:extLst>
            <c:ext xmlns:c16="http://schemas.microsoft.com/office/drawing/2014/chart" uri="{C3380CC4-5D6E-409C-BE32-E72D297353CC}">
              <c16:uniqueId val="{00000000-188B-4A4F-8120-AE3244386C3E}"/>
            </c:ext>
          </c:extLst>
        </c:ser>
        <c:ser>
          <c:idx val="1"/>
          <c:order val="1"/>
          <c:tx>
            <c:strRef>
              <c:f>Лист1!$C$1</c:f>
              <c:strCache>
                <c:ptCount val="1"/>
                <c:pt idx="0">
                  <c:v>2021 год (ожидаемое)</c:v>
                </c:pt>
              </c:strCache>
            </c:strRef>
          </c:tx>
          <c:spPr>
            <a:solidFill>
              <a:schemeClr val="accent2"/>
            </a:solidFill>
            <a:ln>
              <a:noFill/>
            </a:ln>
            <a:effectLst/>
            <a:sp3d/>
          </c:spPr>
          <c:invertIfNegative val="0"/>
          <c:cat>
            <c:strRef>
              <c:f>Лист1!$A$2:$A$4</c:f>
              <c:strCache>
                <c:ptCount val="3"/>
                <c:pt idx="0">
                  <c:v>Налоговые доходы</c:v>
                </c:pt>
                <c:pt idx="1">
                  <c:v>Неналоговые доходы                   </c:v>
                </c:pt>
                <c:pt idx="2">
                  <c:v>Безвозмездные поступления                  </c:v>
                </c:pt>
              </c:strCache>
            </c:strRef>
          </c:cat>
          <c:val>
            <c:numRef>
              <c:f>Лист1!$C$2:$C$4</c:f>
              <c:numCache>
                <c:formatCode>General</c:formatCode>
                <c:ptCount val="3"/>
                <c:pt idx="0">
                  <c:v>454.8</c:v>
                </c:pt>
                <c:pt idx="1">
                  <c:v>264.5</c:v>
                </c:pt>
                <c:pt idx="2" formatCode="#,##0.0">
                  <c:v>1605.2</c:v>
                </c:pt>
              </c:numCache>
            </c:numRef>
          </c:val>
          <c:shape val="cylinder"/>
          <c:extLst>
            <c:ext xmlns:c16="http://schemas.microsoft.com/office/drawing/2014/chart" uri="{C3380CC4-5D6E-409C-BE32-E72D297353CC}">
              <c16:uniqueId val="{00000001-188B-4A4F-8120-AE3244386C3E}"/>
            </c:ext>
          </c:extLst>
        </c:ser>
        <c:ser>
          <c:idx val="2"/>
          <c:order val="2"/>
          <c:tx>
            <c:strRef>
              <c:f>Лист1!$D$1</c:f>
              <c:strCache>
                <c:ptCount val="1"/>
                <c:pt idx="0">
                  <c:v>2022 год </c:v>
                </c:pt>
              </c:strCache>
            </c:strRef>
          </c:tx>
          <c:spPr>
            <a:solidFill>
              <a:schemeClr val="accent3"/>
            </a:solidFill>
            <a:ln>
              <a:noFill/>
            </a:ln>
            <a:effectLst/>
            <a:sp3d/>
          </c:spPr>
          <c:invertIfNegative val="0"/>
          <c:cat>
            <c:strRef>
              <c:f>Лист1!$A$2:$A$4</c:f>
              <c:strCache>
                <c:ptCount val="3"/>
                <c:pt idx="0">
                  <c:v>Налоговые доходы</c:v>
                </c:pt>
                <c:pt idx="1">
                  <c:v>Неналоговые доходы                   </c:v>
                </c:pt>
                <c:pt idx="2">
                  <c:v>Безвозмездные поступления                  </c:v>
                </c:pt>
              </c:strCache>
            </c:strRef>
          </c:cat>
          <c:val>
            <c:numRef>
              <c:f>Лист1!$D$2:$D$4</c:f>
              <c:numCache>
                <c:formatCode>General</c:formatCode>
                <c:ptCount val="3"/>
                <c:pt idx="0">
                  <c:v>537.9</c:v>
                </c:pt>
                <c:pt idx="1">
                  <c:v>167.1</c:v>
                </c:pt>
                <c:pt idx="2" formatCode="#,##0.0">
                  <c:v>1053.5</c:v>
                </c:pt>
              </c:numCache>
            </c:numRef>
          </c:val>
          <c:shape val="cylinder"/>
          <c:extLst>
            <c:ext xmlns:c16="http://schemas.microsoft.com/office/drawing/2014/chart" uri="{C3380CC4-5D6E-409C-BE32-E72D297353CC}">
              <c16:uniqueId val="{00000002-188B-4A4F-8120-AE3244386C3E}"/>
            </c:ext>
          </c:extLst>
        </c:ser>
        <c:ser>
          <c:idx val="3"/>
          <c:order val="3"/>
          <c:tx>
            <c:strRef>
              <c:f>Лист1!$E$1</c:f>
              <c:strCache>
                <c:ptCount val="1"/>
                <c:pt idx="0">
                  <c:v>2023 год </c:v>
                </c:pt>
              </c:strCache>
            </c:strRef>
          </c:tx>
          <c:spPr>
            <a:solidFill>
              <a:schemeClr val="accent4"/>
            </a:solidFill>
            <a:ln>
              <a:noFill/>
            </a:ln>
            <a:effectLst/>
            <a:sp3d/>
          </c:spPr>
          <c:invertIfNegative val="0"/>
          <c:cat>
            <c:strRef>
              <c:f>Лист1!$A$2:$A$4</c:f>
              <c:strCache>
                <c:ptCount val="3"/>
                <c:pt idx="0">
                  <c:v>Налоговые доходы</c:v>
                </c:pt>
                <c:pt idx="1">
                  <c:v>Неналоговые доходы                   </c:v>
                </c:pt>
                <c:pt idx="2">
                  <c:v>Безвозмездные поступления                  </c:v>
                </c:pt>
              </c:strCache>
            </c:strRef>
          </c:cat>
          <c:val>
            <c:numRef>
              <c:f>Лист1!$E$2:$E$4</c:f>
              <c:numCache>
                <c:formatCode>General</c:formatCode>
                <c:ptCount val="3"/>
                <c:pt idx="0">
                  <c:v>570.29999999999995</c:v>
                </c:pt>
                <c:pt idx="1">
                  <c:v>41.2</c:v>
                </c:pt>
                <c:pt idx="2">
                  <c:v>878.8</c:v>
                </c:pt>
              </c:numCache>
            </c:numRef>
          </c:val>
          <c:shape val="cylinder"/>
          <c:extLst>
            <c:ext xmlns:c16="http://schemas.microsoft.com/office/drawing/2014/chart" uri="{C3380CC4-5D6E-409C-BE32-E72D297353CC}">
              <c16:uniqueId val="{00000000-7566-40F5-BDDF-0C2C0EFDB6D9}"/>
            </c:ext>
          </c:extLst>
        </c:ser>
        <c:ser>
          <c:idx val="4"/>
          <c:order val="4"/>
          <c:tx>
            <c:strRef>
              <c:f>Лист1!$F$1</c:f>
              <c:strCache>
                <c:ptCount val="1"/>
                <c:pt idx="0">
                  <c:v>2024 год </c:v>
                </c:pt>
              </c:strCache>
            </c:strRef>
          </c:tx>
          <c:spPr>
            <a:solidFill>
              <a:schemeClr val="accent5"/>
            </a:solidFill>
            <a:ln>
              <a:noFill/>
            </a:ln>
            <a:effectLst/>
            <a:sp3d/>
          </c:spPr>
          <c:invertIfNegative val="0"/>
          <c:cat>
            <c:strRef>
              <c:f>Лист1!$A$2:$A$4</c:f>
              <c:strCache>
                <c:ptCount val="3"/>
                <c:pt idx="0">
                  <c:v>Налоговые доходы</c:v>
                </c:pt>
                <c:pt idx="1">
                  <c:v>Неналоговые доходы                   </c:v>
                </c:pt>
                <c:pt idx="2">
                  <c:v>Безвозмездные поступления                  </c:v>
                </c:pt>
              </c:strCache>
            </c:strRef>
          </c:cat>
          <c:val>
            <c:numRef>
              <c:f>Лист1!$F$2:$F$4</c:f>
              <c:numCache>
                <c:formatCode>General</c:formatCode>
                <c:ptCount val="3"/>
                <c:pt idx="0">
                  <c:v>633.9</c:v>
                </c:pt>
                <c:pt idx="1">
                  <c:v>40.9</c:v>
                </c:pt>
                <c:pt idx="2">
                  <c:v>844.4</c:v>
                </c:pt>
              </c:numCache>
            </c:numRef>
          </c:val>
          <c:shape val="cylinder"/>
          <c:extLst>
            <c:ext xmlns:c16="http://schemas.microsoft.com/office/drawing/2014/chart" uri="{C3380CC4-5D6E-409C-BE32-E72D297353CC}">
              <c16:uniqueId val="{00000002-7566-40F5-BDDF-0C2C0EFDB6D9}"/>
            </c:ext>
          </c:extLst>
        </c:ser>
        <c:dLbls>
          <c:showLegendKey val="0"/>
          <c:showVal val="0"/>
          <c:showCatName val="0"/>
          <c:showSerName val="0"/>
          <c:showPercent val="0"/>
          <c:showBubbleSize val="0"/>
        </c:dLbls>
        <c:gapWidth val="150"/>
        <c:shape val="box"/>
        <c:axId val="549607535"/>
        <c:axId val="1"/>
        <c:axId val="0"/>
      </c:bar3DChart>
      <c:catAx>
        <c:axId val="54960753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ru-RU"/>
          </a:p>
        </c:txPr>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49607535"/>
        <c:crosses val="autoZero"/>
        <c:crossBetween val="between"/>
      </c:valAx>
      <c:dTable>
        <c:showHorzBorder val="0"/>
        <c:showVertBorder val="0"/>
        <c:showOutline val="0"/>
        <c:showKeys val="1"/>
        <c:spPr>
          <a:noFill/>
          <a:ln w="9525">
            <a:solidFill>
              <a:schemeClr val="tx1">
                <a:lumMod val="15000"/>
                <a:lumOff val="85000"/>
              </a:schemeClr>
            </a:solidFill>
          </a:ln>
          <a:effectLst/>
        </c:spPr>
        <c:txPr>
          <a:bodyPr rot="0" spcFirstLastPara="1" vertOverflow="ellipsis" vert="horz" wrap="square" anchor="ctr" anchorCtr="1"/>
          <a:lstStyle/>
          <a:p>
            <a:pPr rtl="0">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9160691105354348"/>
          <c:h val="0.85915395848155673"/>
        </c:manualLayout>
      </c:layout>
      <c:bar3DChart>
        <c:barDir val="col"/>
        <c:grouping val="clustered"/>
        <c:varyColors val="0"/>
        <c:ser>
          <c:idx val="0"/>
          <c:order val="0"/>
          <c:tx>
            <c:strRef>
              <c:f>Лист1!$A$2</c:f>
              <c:strCache>
                <c:ptCount val="1"/>
                <c:pt idx="0">
                  <c:v>Категория 1</c:v>
                </c:pt>
              </c:strCache>
            </c:strRef>
          </c:tx>
          <c:spPr>
            <a:solidFill>
              <a:schemeClr val="accent3"/>
            </a:solidFill>
            <a:ln>
              <a:noFill/>
            </a:ln>
            <a:effectLst/>
            <a:sp3d/>
          </c:spPr>
          <c:invertIfNegative val="0"/>
          <c:dLbls>
            <c:dLbl>
              <c:idx val="0"/>
              <c:layout>
                <c:manualLayout>
                  <c:x val="6.75257142705229E-3"/>
                  <c:y val="-2.9489723295836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E0-4735-95D3-CE1679E2E8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2020 год</c:v>
                </c:pt>
                <c:pt idx="1">
                  <c:v>2021 год (ожидание)</c:v>
                </c:pt>
                <c:pt idx="2">
                  <c:v>2022 год</c:v>
                </c:pt>
                <c:pt idx="3">
                  <c:v>2023 год</c:v>
                </c:pt>
                <c:pt idx="4">
                  <c:v>2024 год</c:v>
                </c:pt>
              </c:strCache>
            </c:strRef>
          </c:cat>
          <c:val>
            <c:numRef>
              <c:f>Лист1!$B$2:$F$2</c:f>
              <c:numCache>
                <c:formatCode>#,##0.00</c:formatCode>
                <c:ptCount val="5"/>
                <c:pt idx="0">
                  <c:v>582942</c:v>
                </c:pt>
                <c:pt idx="1">
                  <c:v>660000</c:v>
                </c:pt>
                <c:pt idx="2">
                  <c:v>660000</c:v>
                </c:pt>
                <c:pt idx="3">
                  <c:v>660000</c:v>
                </c:pt>
                <c:pt idx="4">
                  <c:v>660000</c:v>
                </c:pt>
              </c:numCache>
            </c:numRef>
          </c:val>
          <c:shape val="cylinder"/>
          <c:extLst>
            <c:ext xmlns:c16="http://schemas.microsoft.com/office/drawing/2014/chart" uri="{C3380CC4-5D6E-409C-BE32-E72D297353CC}">
              <c16:uniqueId val="{00000000-99E0-4735-95D3-CE1679E2E808}"/>
            </c:ext>
          </c:extLst>
        </c:ser>
        <c:dLbls>
          <c:showLegendKey val="0"/>
          <c:showVal val="1"/>
          <c:showCatName val="0"/>
          <c:showSerName val="0"/>
          <c:showPercent val="0"/>
          <c:showBubbleSize val="0"/>
        </c:dLbls>
        <c:gapWidth val="219"/>
        <c:shape val="box"/>
        <c:axId val="417192416"/>
        <c:axId val="462215872"/>
        <c:axId val="0"/>
      </c:bar3DChart>
      <c:catAx>
        <c:axId val="417192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215872"/>
        <c:crosses val="autoZero"/>
        <c:auto val="1"/>
        <c:lblAlgn val="ctr"/>
        <c:lblOffset val="100"/>
        <c:noMultiLvlLbl val="0"/>
      </c:catAx>
      <c:valAx>
        <c:axId val="4622158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crossAx val="41719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9160691105354348"/>
          <c:h val="0.85915395848155673"/>
        </c:manualLayout>
      </c:layout>
      <c:bar3DChart>
        <c:barDir val="col"/>
        <c:grouping val="stacked"/>
        <c:varyColors val="0"/>
        <c:ser>
          <c:idx val="0"/>
          <c:order val="0"/>
          <c:tx>
            <c:strRef>
              <c:f>Лист1!$A$2</c:f>
              <c:strCache>
                <c:ptCount val="1"/>
                <c:pt idx="0">
                  <c:v>на оказание финансовой поддержки по возмещению части затрат, понесенных СМСП </c:v>
                </c:pt>
              </c:strCache>
            </c:strRef>
          </c:tx>
          <c:spPr>
            <a:solidFill>
              <a:schemeClr val="accent3"/>
            </a:solidFill>
            <a:ln>
              <a:noFill/>
            </a:ln>
            <a:effectLst/>
            <a:sp3d/>
          </c:spPr>
          <c:invertIfNegative val="0"/>
          <c:dLbls>
            <c:dLbl>
              <c:idx val="0"/>
              <c:layout>
                <c:manualLayout>
                  <c:x val="6.75257142705229E-3"/>
                  <c:y val="-2.9489723295836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E0-4735-95D3-CE1679E2E8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2020 год</c:v>
                </c:pt>
                <c:pt idx="1">
                  <c:v>2021 год (ожидание)</c:v>
                </c:pt>
                <c:pt idx="2">
                  <c:v>2022 год</c:v>
                </c:pt>
                <c:pt idx="3">
                  <c:v>2023 год</c:v>
                </c:pt>
                <c:pt idx="4">
                  <c:v>2024 год</c:v>
                </c:pt>
              </c:strCache>
            </c:strRef>
          </c:cat>
          <c:val>
            <c:numRef>
              <c:f>Лист1!$B$2:$F$2</c:f>
              <c:numCache>
                <c:formatCode>#,##0.00</c:formatCode>
                <c:ptCount val="5"/>
                <c:pt idx="0">
                  <c:v>115000</c:v>
                </c:pt>
                <c:pt idx="1">
                  <c:v>115000</c:v>
                </c:pt>
                <c:pt idx="2">
                  <c:v>115000</c:v>
                </c:pt>
                <c:pt idx="3">
                  <c:v>115000</c:v>
                </c:pt>
                <c:pt idx="4">
                  <c:v>115000</c:v>
                </c:pt>
              </c:numCache>
            </c:numRef>
          </c:val>
          <c:extLst>
            <c:ext xmlns:c16="http://schemas.microsoft.com/office/drawing/2014/chart" uri="{C3380CC4-5D6E-409C-BE32-E72D297353CC}">
              <c16:uniqueId val="{00000000-99E0-4735-95D3-CE1679E2E808}"/>
            </c:ext>
          </c:extLst>
        </c:ser>
        <c:ser>
          <c:idx val="1"/>
          <c:order val="1"/>
          <c:tx>
            <c:strRef>
              <c:f>Лист1!$A$3</c:f>
              <c:strCache>
                <c:ptCount val="1"/>
                <c:pt idx="0">
                  <c:v>на обеспечение деятельности, пропаганду  и популяризацию предпринимательской деятельности</c:v>
                </c:pt>
              </c:strCache>
            </c:strRef>
          </c:tx>
          <c:spPr>
            <a:solidFill>
              <a:schemeClr val="accent5">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2020 год</c:v>
                </c:pt>
                <c:pt idx="1">
                  <c:v>2021 год (ожидание)</c:v>
                </c:pt>
                <c:pt idx="2">
                  <c:v>2022 год</c:v>
                </c:pt>
                <c:pt idx="3">
                  <c:v>2023 год</c:v>
                </c:pt>
                <c:pt idx="4">
                  <c:v>2024 год</c:v>
                </c:pt>
              </c:strCache>
            </c:strRef>
          </c:cat>
          <c:val>
            <c:numRef>
              <c:f>Лист1!$B$3:$F$3</c:f>
              <c:numCache>
                <c:formatCode>#,##0.00</c:formatCode>
                <c:ptCount val="5"/>
                <c:pt idx="0">
                  <c:v>255800</c:v>
                </c:pt>
                <c:pt idx="1">
                  <c:v>404000</c:v>
                </c:pt>
                <c:pt idx="2">
                  <c:v>404000</c:v>
                </c:pt>
                <c:pt idx="3">
                  <c:v>404000</c:v>
                </c:pt>
                <c:pt idx="4">
                  <c:v>404000</c:v>
                </c:pt>
              </c:numCache>
            </c:numRef>
          </c:val>
          <c:extLst>
            <c:ext xmlns:c16="http://schemas.microsoft.com/office/drawing/2014/chart" uri="{C3380CC4-5D6E-409C-BE32-E72D297353CC}">
              <c16:uniqueId val="{00000000-1D0F-44D6-8AAB-EDCA5F597226}"/>
            </c:ext>
          </c:extLst>
        </c:ser>
        <c:dLbls>
          <c:showLegendKey val="0"/>
          <c:showVal val="1"/>
          <c:showCatName val="0"/>
          <c:showSerName val="0"/>
          <c:showPercent val="0"/>
          <c:showBubbleSize val="0"/>
        </c:dLbls>
        <c:gapWidth val="219"/>
        <c:shape val="cylinder"/>
        <c:axId val="417192416"/>
        <c:axId val="462215872"/>
        <c:axId val="0"/>
      </c:bar3DChart>
      <c:catAx>
        <c:axId val="417192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215872"/>
        <c:crosses val="autoZero"/>
        <c:auto val="1"/>
        <c:lblAlgn val="ctr"/>
        <c:lblOffset val="100"/>
        <c:noMultiLvlLbl val="0"/>
      </c:catAx>
      <c:valAx>
        <c:axId val="46221587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41719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318877488"/>
        <c:axId val="552644384"/>
        <c:axId val="0"/>
      </c:bar3DChart>
      <c:catAx>
        <c:axId val="318877488"/>
        <c:scaling>
          <c:orientation val="minMax"/>
        </c:scaling>
        <c:delete val="1"/>
        <c:axPos val="b"/>
        <c:numFmt formatCode="General" sourceLinked="1"/>
        <c:majorTickMark val="none"/>
        <c:minorTickMark val="none"/>
        <c:tickLblPos val="nextTo"/>
        <c:crossAx val="552644384"/>
        <c:crosses val="autoZero"/>
        <c:auto val="1"/>
        <c:lblAlgn val="ctr"/>
        <c:lblOffset val="100"/>
        <c:noMultiLvlLbl val="0"/>
      </c:catAx>
      <c:valAx>
        <c:axId val="5526443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877488"/>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9160691105354348"/>
          <c:h val="0.85915395848155673"/>
        </c:manualLayout>
      </c:layout>
      <c:bar3DChart>
        <c:barDir val="col"/>
        <c:grouping val="stacked"/>
        <c:varyColors val="0"/>
        <c:ser>
          <c:idx val="0"/>
          <c:order val="0"/>
          <c:tx>
            <c:strRef>
              <c:f>Лист1!$A$2</c:f>
              <c:strCache>
                <c:ptCount val="1"/>
              </c:strCache>
            </c:strRef>
          </c:tx>
          <c:spPr>
            <a:solidFill>
              <a:schemeClr val="accent3"/>
            </a:solidFill>
            <a:ln>
              <a:noFill/>
            </a:ln>
            <a:effectLst/>
            <a:sp3d/>
          </c:spPr>
          <c:invertIfNegative val="0"/>
          <c:dLbls>
            <c:dLbl>
              <c:idx val="0"/>
              <c:layout>
                <c:manualLayout>
                  <c:x val="6.75257142705229E-3"/>
                  <c:y val="-2.9489723295836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E0-4735-95D3-CE1679E2E8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2020 год</c:v>
                </c:pt>
                <c:pt idx="1">
                  <c:v>2021 год (ожидание)</c:v>
                </c:pt>
                <c:pt idx="2">
                  <c:v>2022 год</c:v>
                </c:pt>
                <c:pt idx="3">
                  <c:v>2023 год</c:v>
                </c:pt>
                <c:pt idx="4">
                  <c:v>2024 год</c:v>
                </c:pt>
              </c:strCache>
            </c:strRef>
          </c:cat>
          <c:val>
            <c:numRef>
              <c:f>Лист1!$B$2:$F$2</c:f>
              <c:numCache>
                <c:formatCode>#,##0.00</c:formatCode>
                <c:ptCount val="5"/>
                <c:pt idx="0">
                  <c:v>77100</c:v>
                </c:pt>
                <c:pt idx="1">
                  <c:v>101700</c:v>
                </c:pt>
                <c:pt idx="2">
                  <c:v>132300</c:v>
                </c:pt>
                <c:pt idx="3">
                  <c:v>132300</c:v>
                </c:pt>
                <c:pt idx="4">
                  <c:v>132300</c:v>
                </c:pt>
              </c:numCache>
            </c:numRef>
          </c:val>
          <c:extLst>
            <c:ext xmlns:c16="http://schemas.microsoft.com/office/drawing/2014/chart" uri="{C3380CC4-5D6E-409C-BE32-E72D297353CC}">
              <c16:uniqueId val="{00000000-99E0-4735-95D3-CE1679E2E808}"/>
            </c:ext>
          </c:extLst>
        </c:ser>
        <c:dLbls>
          <c:showLegendKey val="0"/>
          <c:showVal val="1"/>
          <c:showCatName val="0"/>
          <c:showSerName val="0"/>
          <c:showPercent val="0"/>
          <c:showBubbleSize val="0"/>
        </c:dLbls>
        <c:gapWidth val="219"/>
        <c:shape val="cylinder"/>
        <c:axId val="417192416"/>
        <c:axId val="462215872"/>
        <c:axId val="0"/>
      </c:bar3DChart>
      <c:catAx>
        <c:axId val="417192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215872"/>
        <c:crosses val="autoZero"/>
        <c:auto val="1"/>
        <c:lblAlgn val="ctr"/>
        <c:lblOffset val="100"/>
        <c:noMultiLvlLbl val="0"/>
      </c:catAx>
      <c:valAx>
        <c:axId val="46221587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41719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650008015447914E-2"/>
          <c:y val="4.1431261770244823E-2"/>
          <c:w val="0.97771537631529848"/>
          <c:h val="0.83042276495099132"/>
        </c:manualLayout>
      </c:layout>
      <c:bar3DChart>
        <c:barDir val="col"/>
        <c:grouping val="clustered"/>
        <c:varyColors val="0"/>
        <c:ser>
          <c:idx val="0"/>
          <c:order val="0"/>
          <c:tx>
            <c:v>млн. рублей</c:v>
          </c:tx>
          <c:spPr>
            <a:solidFill>
              <a:schemeClr val="accent1"/>
            </a:solidFill>
            <a:ln>
              <a:noFill/>
            </a:ln>
            <a:effectLst/>
            <a:sp3d/>
          </c:spPr>
          <c:invertIfNegative val="0"/>
          <c:dPt>
            <c:idx val="0"/>
            <c:invertIfNegative val="0"/>
            <c:bubble3D val="0"/>
            <c:spPr>
              <a:solidFill>
                <a:schemeClr val="accent5">
                  <a:lumMod val="60000"/>
                  <a:lumOff val="40000"/>
                </a:schemeClr>
              </a:solidFill>
              <a:ln>
                <a:noFill/>
              </a:ln>
              <a:effectLst/>
              <a:sp3d/>
            </c:spPr>
            <c:extLst>
              <c:ext xmlns:c16="http://schemas.microsoft.com/office/drawing/2014/chart" uri="{C3380CC4-5D6E-409C-BE32-E72D297353CC}">
                <c16:uniqueId val="{00000000-82B0-4A0E-9414-35BEA2EAEF79}"/>
              </c:ext>
            </c:extLst>
          </c:dPt>
          <c:dPt>
            <c:idx val="1"/>
            <c:invertIfNegative val="0"/>
            <c:bubble3D val="0"/>
            <c:spPr>
              <a:solidFill>
                <a:schemeClr val="accent6">
                  <a:lumMod val="60000"/>
                  <a:lumOff val="40000"/>
                </a:schemeClr>
              </a:solidFill>
              <a:ln>
                <a:noFill/>
              </a:ln>
              <a:effectLst/>
              <a:sp3d/>
            </c:spPr>
            <c:extLst>
              <c:ext xmlns:c16="http://schemas.microsoft.com/office/drawing/2014/chart" uri="{C3380CC4-5D6E-409C-BE32-E72D297353CC}">
                <c16:uniqueId val="{00000008-82B0-4A0E-9414-35BEA2EAEF79}"/>
              </c:ext>
            </c:extLst>
          </c:dPt>
          <c:dPt>
            <c:idx val="2"/>
            <c:invertIfNegative val="0"/>
            <c:bubble3D val="0"/>
            <c:spPr>
              <a:solidFill>
                <a:schemeClr val="accent4">
                  <a:lumMod val="75000"/>
                </a:schemeClr>
              </a:solidFill>
              <a:ln>
                <a:noFill/>
              </a:ln>
              <a:effectLst/>
              <a:sp3d/>
            </c:spPr>
            <c:extLst>
              <c:ext xmlns:c16="http://schemas.microsoft.com/office/drawing/2014/chart" uri="{C3380CC4-5D6E-409C-BE32-E72D297353CC}">
                <c16:uniqueId val="{00000009-82B0-4A0E-9414-35BEA2EAEF79}"/>
              </c:ext>
            </c:extLst>
          </c:dPt>
          <c:dPt>
            <c:idx val="3"/>
            <c:invertIfNegative val="0"/>
            <c:bubble3D val="0"/>
            <c:spPr>
              <a:solidFill>
                <a:schemeClr val="accent3">
                  <a:lumMod val="60000"/>
                  <a:lumOff val="40000"/>
                </a:schemeClr>
              </a:solidFill>
              <a:ln>
                <a:noFill/>
              </a:ln>
              <a:effectLst/>
              <a:sp3d/>
            </c:spPr>
            <c:extLst>
              <c:ext xmlns:c16="http://schemas.microsoft.com/office/drawing/2014/chart" uri="{C3380CC4-5D6E-409C-BE32-E72D297353CC}">
                <c16:uniqueId val="{0000000A-82B0-4A0E-9414-35BEA2EAEF79}"/>
              </c:ext>
            </c:extLst>
          </c:dPt>
          <c:cat>
            <c:strRef>
              <c:f>Лист1!$A$1:$D$1</c:f>
              <c:strCache>
                <c:ptCount val="4"/>
                <c:pt idx="0">
                  <c:v>2021 год (ожидаемое)</c:v>
                </c:pt>
                <c:pt idx="1">
                  <c:v>2022 год </c:v>
                </c:pt>
                <c:pt idx="2">
                  <c:v>2023 год</c:v>
                </c:pt>
                <c:pt idx="3">
                  <c:v>2024 год</c:v>
                </c:pt>
              </c:strCache>
            </c:strRef>
          </c:cat>
          <c:val>
            <c:numRef>
              <c:f>Лист1!$A$2:$D$2</c:f>
              <c:numCache>
                <c:formatCode>General</c:formatCode>
                <c:ptCount val="4"/>
                <c:pt idx="0" formatCode="0.0">
                  <c:v>154</c:v>
                </c:pt>
                <c:pt idx="1">
                  <c:v>132.19999999999999</c:v>
                </c:pt>
                <c:pt idx="2">
                  <c:v>111.5</c:v>
                </c:pt>
                <c:pt idx="3" formatCode="0.0">
                  <c:v>104</c:v>
                </c:pt>
              </c:numCache>
            </c:numRef>
          </c:val>
          <c:shape val="cylinder"/>
          <c:extLst>
            <c:ext xmlns:c16="http://schemas.microsoft.com/office/drawing/2014/chart" uri="{C3380CC4-5D6E-409C-BE32-E72D297353CC}">
              <c16:uniqueId val="{00000001-82B0-4A0E-9414-35BEA2EAEF79}"/>
            </c:ext>
          </c:extLst>
        </c:ser>
        <c:dLbls>
          <c:showLegendKey val="0"/>
          <c:showVal val="0"/>
          <c:showCatName val="0"/>
          <c:showSerName val="0"/>
          <c:showPercent val="0"/>
          <c:showBubbleSize val="0"/>
        </c:dLbls>
        <c:gapWidth val="150"/>
        <c:gapDepth val="0"/>
        <c:shape val="box"/>
        <c:axId val="879077872"/>
        <c:axId val="1"/>
        <c:axId val="0"/>
      </c:bar3DChart>
      <c:catAx>
        <c:axId val="879077872"/>
        <c:scaling>
          <c:orientation val="minMax"/>
        </c:scaling>
        <c:delete val="1"/>
        <c:axPos val="b"/>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879077872"/>
        <c:crosses val="autoZero"/>
        <c:crossBetween val="between"/>
      </c:valAx>
      <c:dTable>
        <c:showHorzBorder val="0"/>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0">
          <a:solidFill>
            <a:schemeClr val="tx1">
              <a:lumMod val="15000"/>
              <a:lumOff val="85000"/>
            </a:schemeClr>
          </a:solidFill>
        </a:ln>
        <a:effectLst/>
        <a:sp3d>
          <a:contourClr>
            <a:schemeClr val="tx1">
              <a:lumMod val="15000"/>
              <a:lumOff val="85000"/>
            </a:schemeClr>
          </a:contourClr>
        </a:sp3d>
      </c:spPr>
    </c:sideWall>
    <c:backWall>
      <c:thickness val="0"/>
      <c:spPr>
        <a:noFill/>
        <a:ln w="0">
          <a:solidFill>
            <a:schemeClr val="tx1">
              <a:lumMod val="15000"/>
              <a:lumOff val="85000"/>
            </a:schemeClr>
          </a:solidFill>
        </a:ln>
        <a:effectLst/>
        <a:sp3d>
          <a:contourClr>
            <a:schemeClr val="tx1">
              <a:lumMod val="15000"/>
              <a:lumOff val="85000"/>
            </a:schemeClr>
          </a:contourClr>
        </a:sp3d>
      </c:spPr>
    </c:backWall>
    <c:plotArea>
      <c:layout>
        <c:manualLayout>
          <c:layoutTarget val="inner"/>
          <c:xMode val="edge"/>
          <c:yMode val="edge"/>
          <c:x val="0.36043504326329323"/>
          <c:y val="0"/>
          <c:w val="0.60257282399330747"/>
          <c:h val="0.64438429059089986"/>
        </c:manualLayout>
      </c:layout>
      <c:bar3DChart>
        <c:barDir val="col"/>
        <c:grouping val="stacked"/>
        <c:varyColors val="0"/>
        <c:ser>
          <c:idx val="0"/>
          <c:order val="0"/>
          <c:tx>
            <c:strRef>
              <c:f>Лист1!$B$1</c:f>
              <c:strCache>
                <c:ptCount val="1"/>
                <c:pt idx="0">
                  <c:v>Налог на доходы физических лиц                                                                                 </c:v>
                </c:pt>
              </c:strCache>
            </c:strRef>
          </c:tx>
          <c:spPr>
            <a:solidFill>
              <a:schemeClr val="accent5">
                <a:lumMod val="60000"/>
                <a:lumOff val="40000"/>
              </a:schemeClr>
            </a:solidFill>
            <a:ln w="0">
              <a:noFill/>
            </a:ln>
            <a:effectLst/>
            <a:sp3d>
              <a:contourClr>
                <a:schemeClr val="tx1">
                  <a:lumMod val="15000"/>
                  <a:lumOff val="85000"/>
                </a:schemeClr>
              </a:contourClr>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Лист1!$B$2:$B$6</c:f>
              <c:numCache>
                <c:formatCode>General</c:formatCode>
                <c:ptCount val="5"/>
                <c:pt idx="0">
                  <c:v>304.60000000000002</c:v>
                </c:pt>
                <c:pt idx="1">
                  <c:v>340.6</c:v>
                </c:pt>
                <c:pt idx="2">
                  <c:v>424.5</c:v>
                </c:pt>
                <c:pt idx="3">
                  <c:v>451.9</c:v>
                </c:pt>
                <c:pt idx="4">
                  <c:v>510.6</c:v>
                </c:pt>
              </c:numCache>
            </c:numRef>
          </c:val>
          <c:extLst>
            <c:ext xmlns:c16="http://schemas.microsoft.com/office/drawing/2014/chart" uri="{C3380CC4-5D6E-409C-BE32-E72D297353CC}">
              <c16:uniqueId val="{00000000-924D-4E36-9F9D-63CF9148E31D}"/>
            </c:ext>
          </c:extLst>
        </c:ser>
        <c:ser>
          <c:idx val="1"/>
          <c:order val="1"/>
          <c:tx>
            <c:strRef>
              <c:f>Лист1!$C$1</c:f>
              <c:strCache>
                <c:ptCount val="1"/>
                <c:pt idx="0">
                  <c:v>Акцизы по подакцизным товарам (продукции)</c:v>
                </c:pt>
              </c:strCache>
            </c:strRef>
          </c:tx>
          <c:spPr>
            <a:solidFill>
              <a:schemeClr val="accent2"/>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Лист1!$C$2:$C$6</c:f>
              <c:numCache>
                <c:formatCode>General</c:formatCode>
                <c:ptCount val="5"/>
                <c:pt idx="0">
                  <c:v>32.200000000000003</c:v>
                </c:pt>
                <c:pt idx="1">
                  <c:v>37</c:v>
                </c:pt>
                <c:pt idx="2">
                  <c:v>37.6</c:v>
                </c:pt>
                <c:pt idx="3">
                  <c:v>39.4</c:v>
                </c:pt>
                <c:pt idx="4">
                  <c:v>40.700000000000003</c:v>
                </c:pt>
              </c:numCache>
            </c:numRef>
          </c:val>
          <c:extLst>
            <c:ext xmlns:c16="http://schemas.microsoft.com/office/drawing/2014/chart" uri="{C3380CC4-5D6E-409C-BE32-E72D297353CC}">
              <c16:uniqueId val="{00000001-924D-4E36-9F9D-63CF9148E31D}"/>
            </c:ext>
          </c:extLst>
        </c:ser>
        <c:ser>
          <c:idx val="2"/>
          <c:order val="2"/>
          <c:tx>
            <c:strRef>
              <c:f>Лист1!$D$1</c:f>
              <c:strCache>
                <c:ptCount val="1"/>
                <c:pt idx="0">
                  <c:v>Налог, взимаемый в связи с применением упрощенной системы налогообложения</c:v>
                </c:pt>
              </c:strCache>
            </c:strRef>
          </c:tx>
          <c:spPr>
            <a:solidFill>
              <a:schemeClr val="accent3"/>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Лист1!$D$2:$D$6</c:f>
              <c:numCache>
                <c:formatCode>General</c:formatCode>
                <c:ptCount val="5"/>
                <c:pt idx="0">
                  <c:v>10.1</c:v>
                </c:pt>
                <c:pt idx="1">
                  <c:v>39.1</c:v>
                </c:pt>
                <c:pt idx="2">
                  <c:v>36.9</c:v>
                </c:pt>
                <c:pt idx="3">
                  <c:v>39.6</c:v>
                </c:pt>
                <c:pt idx="4">
                  <c:v>42.6</c:v>
                </c:pt>
              </c:numCache>
            </c:numRef>
          </c:val>
          <c:extLst>
            <c:ext xmlns:c16="http://schemas.microsoft.com/office/drawing/2014/chart" uri="{C3380CC4-5D6E-409C-BE32-E72D297353CC}">
              <c16:uniqueId val="{00000002-924D-4E36-9F9D-63CF9148E31D}"/>
            </c:ext>
          </c:extLst>
        </c:ser>
        <c:ser>
          <c:idx val="3"/>
          <c:order val="3"/>
          <c:tx>
            <c:strRef>
              <c:f>Лист1!$E$1</c:f>
              <c:strCache>
                <c:ptCount val="1"/>
                <c:pt idx="0">
                  <c:v>Единый налог на вмененный доход для отдельных видов деятельности </c:v>
                </c:pt>
              </c:strCache>
            </c:strRef>
          </c:tx>
          <c:spPr>
            <a:solidFill>
              <a:schemeClr val="accent4"/>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Лист1!$E$2:$E$6</c:f>
              <c:numCache>
                <c:formatCode>General</c:formatCode>
                <c:ptCount val="5"/>
                <c:pt idx="0">
                  <c:v>8.9</c:v>
                </c:pt>
                <c:pt idx="1">
                  <c:v>2.8</c:v>
                </c:pt>
                <c:pt idx="2">
                  <c:v>0.3</c:v>
                </c:pt>
                <c:pt idx="3">
                  <c:v>0.2</c:v>
                </c:pt>
                <c:pt idx="4">
                  <c:v>0.1</c:v>
                </c:pt>
              </c:numCache>
            </c:numRef>
          </c:val>
          <c:extLst>
            <c:ext xmlns:c16="http://schemas.microsoft.com/office/drawing/2014/chart" uri="{C3380CC4-5D6E-409C-BE32-E72D297353CC}">
              <c16:uniqueId val="{00000003-924D-4E36-9F9D-63CF9148E31D}"/>
            </c:ext>
          </c:extLst>
        </c:ser>
        <c:ser>
          <c:idx val="4"/>
          <c:order val="4"/>
          <c:tx>
            <c:strRef>
              <c:f>Лист1!$F$1</c:f>
              <c:strCache>
                <c:ptCount val="1"/>
                <c:pt idx="0">
                  <c:v>Единый сельскохозяйственный налог</c:v>
                </c:pt>
              </c:strCache>
            </c:strRef>
          </c:tx>
          <c:spPr>
            <a:solidFill>
              <a:schemeClr val="accent5"/>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Лист1!$F$2:$F$6</c:f>
              <c:numCache>
                <c:formatCode>General</c:formatCode>
                <c:ptCount val="5"/>
                <c:pt idx="0">
                  <c:v>0.3</c:v>
                </c:pt>
                <c:pt idx="1">
                  <c:v>0.1</c:v>
                </c:pt>
                <c:pt idx="2">
                  <c:v>0.1</c:v>
                </c:pt>
                <c:pt idx="3">
                  <c:v>0.1</c:v>
                </c:pt>
                <c:pt idx="4">
                  <c:v>0.1</c:v>
                </c:pt>
              </c:numCache>
            </c:numRef>
          </c:val>
          <c:extLst>
            <c:ext xmlns:c16="http://schemas.microsoft.com/office/drawing/2014/chart" uri="{C3380CC4-5D6E-409C-BE32-E72D297353CC}">
              <c16:uniqueId val="{00000004-924D-4E36-9F9D-63CF9148E31D}"/>
            </c:ext>
          </c:extLst>
        </c:ser>
        <c:ser>
          <c:idx val="5"/>
          <c:order val="5"/>
          <c:tx>
            <c:strRef>
              <c:f>Лист1!$G$1</c:f>
              <c:strCache>
                <c:ptCount val="1"/>
                <c:pt idx="0">
                  <c:v>Налог, взимаемый в связи с применением патентной системы налогообложения</c:v>
                </c:pt>
              </c:strCache>
            </c:strRef>
          </c:tx>
          <c:spPr>
            <a:solidFill>
              <a:schemeClr val="accent6"/>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Лист1!$G$2:$G$6</c:f>
              <c:numCache>
                <c:formatCode>General</c:formatCode>
                <c:ptCount val="5"/>
                <c:pt idx="0">
                  <c:v>1.1000000000000001</c:v>
                </c:pt>
                <c:pt idx="1">
                  <c:v>4</c:v>
                </c:pt>
                <c:pt idx="2">
                  <c:v>5.2</c:v>
                </c:pt>
                <c:pt idx="3">
                  <c:v>5.5</c:v>
                </c:pt>
                <c:pt idx="4">
                  <c:v>5.9</c:v>
                </c:pt>
              </c:numCache>
            </c:numRef>
          </c:val>
          <c:extLst>
            <c:ext xmlns:c16="http://schemas.microsoft.com/office/drawing/2014/chart" uri="{C3380CC4-5D6E-409C-BE32-E72D297353CC}">
              <c16:uniqueId val="{00000005-924D-4E36-9F9D-63CF9148E31D}"/>
            </c:ext>
          </c:extLst>
        </c:ser>
        <c:ser>
          <c:idx val="6"/>
          <c:order val="6"/>
          <c:tx>
            <c:strRef>
              <c:f>Лист1!$H$1</c:f>
              <c:strCache>
                <c:ptCount val="1"/>
                <c:pt idx="0">
                  <c:v>Налог на имущество физических лиц</c:v>
                </c:pt>
              </c:strCache>
            </c:strRef>
          </c:tx>
          <c:spPr>
            <a:solidFill>
              <a:schemeClr val="accent1">
                <a:lumMod val="60000"/>
              </a:schemeClr>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Лист1!$H$2:$H$6</c:f>
              <c:numCache>
                <c:formatCode>General</c:formatCode>
                <c:ptCount val="5"/>
                <c:pt idx="0">
                  <c:v>10.9</c:v>
                </c:pt>
                <c:pt idx="1">
                  <c:v>7.9</c:v>
                </c:pt>
                <c:pt idx="2">
                  <c:v>7.9</c:v>
                </c:pt>
                <c:pt idx="3">
                  <c:v>7.9</c:v>
                </c:pt>
                <c:pt idx="4">
                  <c:v>7.9</c:v>
                </c:pt>
              </c:numCache>
            </c:numRef>
          </c:val>
          <c:extLst>
            <c:ext xmlns:c16="http://schemas.microsoft.com/office/drawing/2014/chart" uri="{C3380CC4-5D6E-409C-BE32-E72D297353CC}">
              <c16:uniqueId val="{00000006-924D-4E36-9F9D-63CF9148E31D}"/>
            </c:ext>
          </c:extLst>
        </c:ser>
        <c:ser>
          <c:idx val="7"/>
          <c:order val="7"/>
          <c:tx>
            <c:strRef>
              <c:f>Лист1!$I$1</c:f>
              <c:strCache>
                <c:ptCount val="1"/>
                <c:pt idx="0">
                  <c:v>Земельный налог</c:v>
                </c:pt>
              </c:strCache>
            </c:strRef>
          </c:tx>
          <c:spPr>
            <a:solidFill>
              <a:schemeClr val="tx2">
                <a:lumMod val="20000"/>
                <a:lumOff val="80000"/>
              </a:schemeClr>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Лист1!$I$2:$I$6</c:f>
              <c:numCache>
                <c:formatCode>General</c:formatCode>
                <c:ptCount val="5"/>
                <c:pt idx="0">
                  <c:v>15.5</c:v>
                </c:pt>
                <c:pt idx="1">
                  <c:v>14</c:v>
                </c:pt>
                <c:pt idx="2">
                  <c:v>15.4</c:v>
                </c:pt>
                <c:pt idx="3">
                  <c:v>15.4</c:v>
                </c:pt>
                <c:pt idx="4">
                  <c:v>15.4</c:v>
                </c:pt>
              </c:numCache>
            </c:numRef>
          </c:val>
          <c:extLst>
            <c:ext xmlns:c16="http://schemas.microsoft.com/office/drawing/2014/chart" uri="{C3380CC4-5D6E-409C-BE32-E72D297353CC}">
              <c16:uniqueId val="{00000007-924D-4E36-9F9D-63CF9148E31D}"/>
            </c:ext>
          </c:extLst>
        </c:ser>
        <c:ser>
          <c:idx val="8"/>
          <c:order val="8"/>
          <c:tx>
            <c:strRef>
              <c:f>Лист1!$J$1</c:f>
              <c:strCache>
                <c:ptCount val="1"/>
                <c:pt idx="0">
                  <c:v>Государственная пошлина</c:v>
                </c:pt>
              </c:strCache>
            </c:strRef>
          </c:tx>
          <c:spPr>
            <a:solidFill>
              <a:schemeClr val="accent6">
                <a:lumMod val="40000"/>
                <a:lumOff val="60000"/>
              </a:schemeClr>
            </a:solidFill>
            <a:ln>
              <a:noFill/>
            </a:ln>
            <a:effectLst/>
            <a:sp3d/>
          </c:spPr>
          <c:invertIfNegative val="0"/>
          <c:cat>
            <c:strRef>
              <c:f>Лист1!$A$2:$A$6</c:f>
              <c:strCache>
                <c:ptCount val="5"/>
                <c:pt idx="0">
                  <c:v>2020 год</c:v>
                </c:pt>
                <c:pt idx="1">
                  <c:v>2021 год (ожидаемое)</c:v>
                </c:pt>
                <c:pt idx="2">
                  <c:v>2022 год </c:v>
                </c:pt>
                <c:pt idx="3">
                  <c:v>2023 год </c:v>
                </c:pt>
                <c:pt idx="4">
                  <c:v>2024 год </c:v>
                </c:pt>
              </c:strCache>
            </c:strRef>
          </c:cat>
          <c:val>
            <c:numRef>
              <c:f>Лист1!$J$2:$J$6</c:f>
              <c:numCache>
                <c:formatCode>General</c:formatCode>
                <c:ptCount val="5"/>
                <c:pt idx="0">
                  <c:v>9.3000000000000007</c:v>
                </c:pt>
                <c:pt idx="1">
                  <c:v>9.3000000000000007</c:v>
                </c:pt>
                <c:pt idx="2">
                  <c:v>9.9</c:v>
                </c:pt>
                <c:pt idx="3">
                  <c:v>10.3</c:v>
                </c:pt>
                <c:pt idx="4">
                  <c:v>10.7</c:v>
                </c:pt>
              </c:numCache>
            </c:numRef>
          </c:val>
          <c:extLst>
            <c:ext xmlns:c16="http://schemas.microsoft.com/office/drawing/2014/chart" uri="{C3380CC4-5D6E-409C-BE32-E72D297353CC}">
              <c16:uniqueId val="{00000008-924D-4E36-9F9D-63CF9148E31D}"/>
            </c:ext>
          </c:extLst>
        </c:ser>
        <c:dLbls>
          <c:showLegendKey val="0"/>
          <c:showVal val="0"/>
          <c:showCatName val="0"/>
          <c:showSerName val="0"/>
          <c:showPercent val="0"/>
          <c:showBubbleSize val="0"/>
        </c:dLbls>
        <c:gapWidth val="175"/>
        <c:gapDepth val="0"/>
        <c:shape val="cylinder"/>
        <c:axId val="1967621872"/>
        <c:axId val="1967611888"/>
        <c:axId val="0"/>
      </c:bar3DChart>
      <c:catAx>
        <c:axId val="1967621872"/>
        <c:scaling>
          <c:orientation val="minMax"/>
        </c:scaling>
        <c:delete val="1"/>
        <c:axPos val="b"/>
        <c:numFmt formatCode="General" sourceLinked="1"/>
        <c:majorTickMark val="none"/>
        <c:minorTickMark val="none"/>
        <c:tickLblPos val="nextTo"/>
        <c:crossAx val="1967611888"/>
        <c:crosses val="autoZero"/>
        <c:auto val="1"/>
        <c:lblAlgn val="ctr"/>
        <c:lblOffset val="100"/>
        <c:noMultiLvlLbl val="0"/>
      </c:catAx>
      <c:valAx>
        <c:axId val="1967611888"/>
        <c:scaling>
          <c:orientation val="minMax"/>
        </c:scaling>
        <c:delete val="1"/>
        <c:axPos val="l"/>
        <c:majorGridlines>
          <c:spPr>
            <a:ln w="0" cap="flat" cmpd="sng" algn="ctr">
              <a:solidFill>
                <a:schemeClr val="tx1">
                  <a:lumMod val="15000"/>
                  <a:lumOff val="85000"/>
                </a:schemeClr>
              </a:solidFill>
              <a:round/>
            </a:ln>
            <a:effectLst/>
          </c:spPr>
        </c:majorGridlines>
        <c:numFmt formatCode="General" sourceLinked="1"/>
        <c:majorTickMark val="none"/>
        <c:minorTickMark val="none"/>
        <c:tickLblPos val="nextTo"/>
        <c:crossAx val="1967621872"/>
        <c:crosses val="autoZero"/>
        <c:crossBetween val="between"/>
      </c:valAx>
      <c:dTable>
        <c:showHorzBorder val="1"/>
        <c:showVertBorder val="0"/>
        <c:showOutline val="0"/>
        <c:showKeys val="1"/>
        <c:spPr>
          <a:noFill/>
          <a:ln w="0" cap="flat" cmpd="sng" algn="ctr">
            <a:solidFill>
              <a:schemeClr val="tx1"/>
            </a:solidFill>
            <a:round/>
          </a:ln>
          <a:effectLst/>
        </c:spPr>
        <c:txPr>
          <a:bodyPr rot="0" spcFirstLastPara="1" vertOverflow="ellipsis" vert="horz" wrap="square" anchor="ctr" anchorCtr="1"/>
          <a:lstStyle/>
          <a:p>
            <a:pPr rtl="0">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solidFill>
        <a:schemeClr val="tx1">
          <a:lumMod val="15000"/>
          <a:lumOff val="85000"/>
        </a:schemeClr>
      </a:solid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3449897733529"/>
          <c:y val="2.9045882187191816E-2"/>
          <c:w val="0.87916550102266466"/>
          <c:h val="0.81460124819001045"/>
        </c:manualLayout>
      </c:layout>
      <c:barChart>
        <c:barDir val="bar"/>
        <c:grouping val="clustered"/>
        <c:varyColors val="0"/>
        <c:ser>
          <c:idx val="0"/>
          <c:order val="0"/>
          <c:tx>
            <c:strRef>
              <c:f>Лист1!$B$1</c:f>
              <c:strCache>
                <c:ptCount val="1"/>
                <c:pt idx="0">
                  <c:v>Столбец1</c:v>
                </c:pt>
              </c:strCache>
            </c:strRef>
          </c:tx>
          <c:spPr>
            <a:solidFill>
              <a:schemeClr val="accent5">
                <a:lumMod val="60000"/>
                <a:lumOff val="40000"/>
              </a:schemeClr>
            </a:solidFill>
            <a:ln>
              <a:noFill/>
            </a:ln>
            <a:effectLst/>
          </c:spPr>
          <c:invertIfNegative val="0"/>
          <c:dLbls>
            <c:dLbl>
              <c:idx val="1"/>
              <c:layout>
                <c:manualLayout>
                  <c:x val="1.460075975685712E-2"/>
                  <c:y val="3.05152536622509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54-4919-89E0-C782DEA9D025}"/>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Лист1!$A$2:$A$7</c:f>
              <c:strCache>
                <c:ptCount val="5"/>
                <c:pt idx="0">
                  <c:v>2020 год</c:v>
                </c:pt>
                <c:pt idx="1">
                  <c:v>2021 год (ожидаемое)</c:v>
                </c:pt>
                <c:pt idx="2">
                  <c:v>2022 год </c:v>
                </c:pt>
                <c:pt idx="3">
                  <c:v>2023 год </c:v>
                </c:pt>
                <c:pt idx="4">
                  <c:v>2024 год </c:v>
                </c:pt>
              </c:strCache>
            </c:strRef>
          </c:cat>
          <c:val>
            <c:numRef>
              <c:f>Лист1!$B$2:$B$7</c:f>
              <c:numCache>
                <c:formatCode>General</c:formatCode>
                <c:ptCount val="6"/>
                <c:pt idx="0">
                  <c:v>304.60000000000002</c:v>
                </c:pt>
                <c:pt idx="1">
                  <c:v>340.6</c:v>
                </c:pt>
                <c:pt idx="2">
                  <c:v>424.5</c:v>
                </c:pt>
                <c:pt idx="3">
                  <c:v>451.9</c:v>
                </c:pt>
                <c:pt idx="4">
                  <c:v>510.6</c:v>
                </c:pt>
              </c:numCache>
            </c:numRef>
          </c:val>
          <c:extLst>
            <c:ext xmlns:c16="http://schemas.microsoft.com/office/drawing/2014/chart" uri="{C3380CC4-5D6E-409C-BE32-E72D297353CC}">
              <c16:uniqueId val="{00000001-B354-4919-89E0-C782DEA9D025}"/>
            </c:ext>
          </c:extLst>
        </c:ser>
        <c:dLbls>
          <c:showLegendKey val="0"/>
          <c:showVal val="0"/>
          <c:showCatName val="0"/>
          <c:showSerName val="0"/>
          <c:showPercent val="0"/>
          <c:showBubbleSize val="0"/>
        </c:dLbls>
        <c:gapWidth val="269"/>
        <c:axId val="130743216"/>
        <c:axId val="1"/>
      </c:barChart>
      <c:catAx>
        <c:axId val="13074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
        <c:crosses val="autoZero"/>
        <c:auto val="1"/>
        <c:lblAlgn val="ctr"/>
        <c:lblOffset val="100"/>
        <c:noMultiLvlLbl val="0"/>
      </c:catAx>
      <c:valAx>
        <c:axId val="1"/>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074321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bar"/>
        <c:grouping val="stacked"/>
        <c:varyColors val="0"/>
        <c:ser>
          <c:idx val="0"/>
          <c:order val="0"/>
          <c:tx>
            <c:strRef>
              <c:f>Лист1!$B$1</c:f>
              <c:strCache>
                <c:ptCount val="1"/>
                <c:pt idx="0">
                  <c:v>Ряд 1</c:v>
                </c:pt>
              </c:strCache>
            </c:strRef>
          </c:tx>
          <c:spPr>
            <a:solidFill>
              <a:srgbClr val="00B0F0"/>
            </a:solidFill>
            <a:ln w="25403">
              <a:noFill/>
            </a:ln>
          </c:spPr>
          <c:invertIfNegative val="0"/>
          <c:dLbls>
            <c:dLbl>
              <c:idx val="0"/>
              <c:layout>
                <c:manualLayout>
                  <c:x val="0"/>
                  <c:y val="-1.6919279052200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86-4904-B2CE-3A6674BC5738}"/>
                </c:ext>
              </c:extLst>
            </c:dLbl>
            <c:dLbl>
              <c:idx val="1"/>
              <c:layout>
                <c:manualLayout>
                  <c:x val="1.1531935971422591E-3"/>
                  <c:y val="-1.4099399210167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86-4904-B2CE-3A6674BC5738}"/>
                </c:ext>
              </c:extLst>
            </c:dLbl>
            <c:dLbl>
              <c:idx val="2"/>
              <c:layout>
                <c:manualLayout>
                  <c:x val="2.3063871942845182E-3"/>
                  <c:y val="-2.537891857830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86-4904-B2CE-3A6674BC5738}"/>
                </c:ext>
              </c:extLst>
            </c:dLbl>
            <c:dLbl>
              <c:idx val="3"/>
              <c:layout>
                <c:manualLayout>
                  <c:x val="3.4595807914266927E-3"/>
                  <c:y val="-1.4099399210167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86-4904-B2CE-3A6674BC5738}"/>
                </c:ext>
              </c:extLst>
            </c:dLbl>
            <c:spPr>
              <a:noFill/>
              <a:ln w="25403">
                <a:noFill/>
              </a:ln>
            </c:spPr>
            <c:txPr>
              <a:bodyPr rot="0" vert="horz" anchor="t" anchorCtr="0"/>
              <a:lstStyle/>
              <a:p>
                <a:pPr>
                  <a:defRPr sz="20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2020 год</c:v>
                </c:pt>
                <c:pt idx="1">
                  <c:v>2021 год (ожидаемое)</c:v>
                </c:pt>
                <c:pt idx="2">
                  <c:v>2022 год </c:v>
                </c:pt>
                <c:pt idx="3">
                  <c:v>2023 год</c:v>
                </c:pt>
                <c:pt idx="4">
                  <c:v>2024 год </c:v>
                </c:pt>
              </c:strCache>
            </c:strRef>
          </c:cat>
          <c:val>
            <c:numRef>
              <c:f>Лист1!$B$2:$B$6</c:f>
              <c:numCache>
                <c:formatCode>General</c:formatCode>
                <c:ptCount val="5"/>
                <c:pt idx="0">
                  <c:v>32.200000000000003</c:v>
                </c:pt>
                <c:pt idx="1">
                  <c:v>37</c:v>
                </c:pt>
                <c:pt idx="2">
                  <c:v>37.6</c:v>
                </c:pt>
                <c:pt idx="3">
                  <c:v>39.4</c:v>
                </c:pt>
                <c:pt idx="4">
                  <c:v>40.700000000000003</c:v>
                </c:pt>
              </c:numCache>
            </c:numRef>
          </c:val>
          <c:extLst>
            <c:ext xmlns:c16="http://schemas.microsoft.com/office/drawing/2014/chart" uri="{C3380CC4-5D6E-409C-BE32-E72D297353CC}">
              <c16:uniqueId val="{00000000-997C-4659-952C-A055A771EAEF}"/>
            </c:ext>
          </c:extLst>
        </c:ser>
        <c:dLbls>
          <c:showLegendKey val="0"/>
          <c:showVal val="1"/>
          <c:showCatName val="0"/>
          <c:showSerName val="0"/>
          <c:showPercent val="0"/>
          <c:showBubbleSize val="0"/>
        </c:dLbls>
        <c:gapWidth val="79"/>
        <c:shape val="cylinder"/>
        <c:axId val="104018992"/>
        <c:axId val="1"/>
        <c:axId val="0"/>
      </c:bar3DChart>
      <c:catAx>
        <c:axId val="104018992"/>
        <c:scaling>
          <c:orientation val="minMax"/>
        </c:scaling>
        <c:delete val="0"/>
        <c:axPos val="l"/>
        <c:majorGridlines>
          <c:spPr>
            <a:ln w="9526"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6" cap="flat" cmpd="sng" algn="ctr">
            <a:solidFill>
              <a:schemeClr val="tx1">
                <a:lumMod val="15000"/>
                <a:lumOff val="85000"/>
              </a:schemeClr>
            </a:solidFill>
            <a:round/>
          </a:ln>
          <a:effectLst/>
        </c:spPr>
        <c:txPr>
          <a:bodyPr rot="-60000000" vert="horz"/>
          <a:lstStyle/>
          <a:p>
            <a:pPr>
              <a:defRPr b="1"/>
            </a:pPr>
            <a:endParaRPr lang="ru-RU"/>
          </a:p>
        </c:txPr>
        <c:crossAx val="1"/>
        <c:crosses val="autoZero"/>
        <c:auto val="1"/>
        <c:lblAlgn val="ctr"/>
        <c:lblOffset val="100"/>
        <c:noMultiLvlLbl val="0"/>
      </c:catAx>
      <c:valAx>
        <c:axId val="1"/>
        <c:scaling>
          <c:orientation val="minMax"/>
        </c:scaling>
        <c:delete val="1"/>
        <c:axPos val="b"/>
        <c:numFmt formatCode="General" sourceLinked="1"/>
        <c:majorTickMark val="out"/>
        <c:minorTickMark val="none"/>
        <c:tickLblPos val="nextTo"/>
        <c:crossAx val="104018992"/>
        <c:crosses val="autoZero"/>
        <c:crossBetween val="between"/>
      </c:valAx>
      <c:spPr>
        <a:noFill/>
        <a:ln w="25403">
          <a:noFill/>
        </a:ln>
      </c:spPr>
    </c:plotArea>
    <c:plotVisOnly val="1"/>
    <c:dispBlanksAs val="gap"/>
    <c:showDLblsOverMax val="0"/>
  </c:chart>
  <c:spPr>
    <a:noFill/>
    <a:ln>
      <a:noFill/>
    </a:ln>
  </c:spPr>
  <c:txPr>
    <a:bodyPr/>
    <a:lstStyle/>
    <a:p>
      <a:pPr>
        <a:defRPr sz="16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0846768675202E-2"/>
          <c:y val="2.1208648733960903E-2"/>
          <c:w val="0.8006844305773666"/>
          <c:h val="0.73797167448986489"/>
        </c:manualLayout>
      </c:layout>
      <c:lineChart>
        <c:grouping val="standard"/>
        <c:varyColors val="0"/>
        <c:ser>
          <c:idx val="0"/>
          <c:order val="0"/>
          <c:tx>
            <c:strRef>
              <c:f>Лист1!$B$1</c:f>
              <c:strCache>
                <c:ptCount val="1"/>
                <c:pt idx="0">
                  <c:v>УСН</c:v>
                </c:pt>
              </c:strCache>
            </c:strRef>
          </c:tx>
          <c:spPr>
            <a:ln w="88900" cap="rnd" cmpd="sng" algn="ctr">
              <a:solidFill>
                <a:schemeClr val="accent2"/>
              </a:solidFill>
              <a:prstDash val="solid"/>
              <a:round/>
            </a:ln>
            <a:effectLst/>
          </c:spPr>
          <c:marker>
            <c:symbol val="none"/>
          </c:marker>
          <c:dPt>
            <c:idx val="0"/>
            <c:bubble3D val="0"/>
            <c:spPr>
              <a:ln w="88900" cap="rnd" cmpd="sng" algn="ctr">
                <a:solidFill>
                  <a:schemeClr val="accent2"/>
                </a:solidFill>
                <a:prstDash val="solid"/>
                <a:round/>
              </a:ln>
              <a:effectLst>
                <a:outerShdw blurRad="76200" dist="25400" dir="5400000" algn="tl" rotWithShape="0">
                  <a:srgbClr val="000000">
                    <a:alpha val="55000"/>
                  </a:srgbClr>
                </a:outerShdw>
              </a:effectLst>
            </c:spPr>
            <c:extLst>
              <c:ext xmlns:c16="http://schemas.microsoft.com/office/drawing/2014/chart" uri="{C3380CC4-5D6E-409C-BE32-E72D297353CC}">
                <c16:uniqueId val="{00000001-411C-4C35-A0B8-059DE44D10E5}"/>
              </c:ext>
            </c:extLst>
          </c:dPt>
          <c:dPt>
            <c:idx val="1"/>
            <c:bubble3D val="0"/>
            <c:spPr>
              <a:ln w="88900" cap="rnd" cmpd="sng" algn="ctr">
                <a:solidFill>
                  <a:schemeClr val="accent2"/>
                </a:solidFill>
                <a:prstDash val="solid"/>
                <a:round/>
              </a:ln>
              <a:effectLst>
                <a:outerShdw blurRad="76200" dist="25400" dir="5400000" algn="tl" rotWithShape="0">
                  <a:srgbClr val="000000">
                    <a:alpha val="55000"/>
                  </a:srgbClr>
                </a:outerShdw>
              </a:effectLst>
            </c:spPr>
            <c:extLst>
              <c:ext xmlns:c16="http://schemas.microsoft.com/office/drawing/2014/chart" uri="{C3380CC4-5D6E-409C-BE32-E72D297353CC}">
                <c16:uniqueId val="{00000003-411C-4C35-A0B8-059DE44D10E5}"/>
              </c:ext>
            </c:extLst>
          </c:dPt>
          <c:dPt>
            <c:idx val="2"/>
            <c:bubble3D val="0"/>
            <c:spPr>
              <a:ln w="88900" cap="rnd" cmpd="sng" algn="ctr">
                <a:solidFill>
                  <a:schemeClr val="accent2"/>
                </a:solidFill>
                <a:prstDash val="solid"/>
                <a:round/>
              </a:ln>
              <a:effectLst>
                <a:outerShdw blurRad="76200" dist="25400" dir="5400000" algn="tl" rotWithShape="0">
                  <a:srgbClr val="000000">
                    <a:alpha val="55000"/>
                  </a:srgbClr>
                </a:outerShdw>
              </a:effectLst>
            </c:spPr>
            <c:extLst>
              <c:ext xmlns:c16="http://schemas.microsoft.com/office/drawing/2014/chart" uri="{C3380CC4-5D6E-409C-BE32-E72D297353CC}">
                <c16:uniqueId val="{00000005-411C-4C35-A0B8-059DE44D10E5}"/>
              </c:ext>
            </c:extLst>
          </c:dPt>
          <c:dPt>
            <c:idx val="3"/>
            <c:bubble3D val="0"/>
            <c:spPr>
              <a:ln w="88900" cap="rnd" cmpd="sng" algn="ctr">
                <a:solidFill>
                  <a:schemeClr val="accent2"/>
                </a:solidFill>
                <a:prstDash val="solid"/>
                <a:round/>
              </a:ln>
              <a:effectLst>
                <a:outerShdw blurRad="76200" dist="25400" dir="5400000" algn="tl" rotWithShape="0">
                  <a:srgbClr val="000000">
                    <a:alpha val="55000"/>
                  </a:srgbClr>
                </a:outerShdw>
              </a:effectLst>
            </c:spPr>
            <c:extLst>
              <c:ext xmlns:c16="http://schemas.microsoft.com/office/drawing/2014/chart" uri="{C3380CC4-5D6E-409C-BE32-E72D297353CC}">
                <c16:uniqueId val="{00000007-411C-4C35-A0B8-059DE44D10E5}"/>
              </c:ext>
            </c:extLst>
          </c:dPt>
          <c:dLbls>
            <c:dLbl>
              <c:idx val="3"/>
              <c:layout>
                <c:manualLayout>
                  <c:x val="2.3868928183817976E-2"/>
                  <c:y val="-8.869177245633437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1C-4C35-A0B8-059DE44D10E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numRef>
              <c:f>Лист1!$A$2:$A$6</c:f>
              <c:numCache>
                <c:formatCode>General</c:formatCode>
                <c:ptCount val="5"/>
                <c:pt idx="0">
                  <c:v>2020</c:v>
                </c:pt>
                <c:pt idx="1">
                  <c:v>2021</c:v>
                </c:pt>
                <c:pt idx="2">
                  <c:v>2022</c:v>
                </c:pt>
                <c:pt idx="3">
                  <c:v>2023</c:v>
                </c:pt>
                <c:pt idx="4">
                  <c:v>2024</c:v>
                </c:pt>
              </c:numCache>
            </c:numRef>
          </c:cat>
          <c:val>
            <c:numRef>
              <c:f>Лист1!$B$2:$B$6</c:f>
              <c:numCache>
                <c:formatCode>General</c:formatCode>
                <c:ptCount val="5"/>
                <c:pt idx="0">
                  <c:v>10.1</c:v>
                </c:pt>
                <c:pt idx="1">
                  <c:v>39.1</c:v>
                </c:pt>
                <c:pt idx="2">
                  <c:v>36.9</c:v>
                </c:pt>
                <c:pt idx="3">
                  <c:v>39.6</c:v>
                </c:pt>
                <c:pt idx="4">
                  <c:v>42.6</c:v>
                </c:pt>
              </c:numCache>
            </c:numRef>
          </c:val>
          <c:smooth val="0"/>
          <c:extLst>
            <c:ext xmlns:c16="http://schemas.microsoft.com/office/drawing/2014/chart" uri="{C3380CC4-5D6E-409C-BE32-E72D297353CC}">
              <c16:uniqueId val="{00000008-411C-4C35-A0B8-059DE44D10E5}"/>
            </c:ext>
          </c:extLst>
        </c:ser>
        <c:ser>
          <c:idx val="1"/>
          <c:order val="1"/>
          <c:tx>
            <c:strRef>
              <c:f>Лист1!$C$1</c:f>
              <c:strCache>
                <c:ptCount val="1"/>
                <c:pt idx="0">
                  <c:v>ЕНВД</c:v>
                </c:pt>
              </c:strCache>
            </c:strRef>
          </c:tx>
          <c:spPr>
            <a:ln w="88900" cap="rnd" cmpd="sng" algn="ctr">
              <a:solidFill>
                <a:schemeClr val="accent1"/>
              </a:solidFill>
              <a:prstDash val="solid"/>
              <a:round/>
            </a:ln>
            <a:effectLst/>
          </c:spPr>
          <c:marker>
            <c:symbol val="none"/>
          </c:marker>
          <c:dLbls>
            <c:dLbl>
              <c:idx val="0"/>
              <c:layout>
                <c:manualLayout>
                  <c:x val="1.3448195120305406E-2"/>
                  <c:y val="-5.8485618701150162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r"/>
              <c:showLegendKey val="0"/>
              <c:showVal val="1"/>
              <c:showCatName val="0"/>
              <c:showSerName val="0"/>
              <c:showPercent val="0"/>
              <c:showBubbleSize val="0"/>
              <c:extLst>
                <c:ext xmlns:c15="http://schemas.microsoft.com/office/drawing/2012/chart" uri="{CE6537A1-D6FC-4f65-9D91-7224C49458BB}">
                  <c15:layout>
                    <c:manualLayout>
                      <c:w val="2.7827677248451203E-2"/>
                      <c:h val="4.7271946380585038E-2"/>
                    </c:manualLayout>
                  </c15:layout>
                </c:ext>
                <c:ext xmlns:c16="http://schemas.microsoft.com/office/drawing/2014/chart" uri="{C3380CC4-5D6E-409C-BE32-E72D297353CC}">
                  <c16:uniqueId val="{0000000D-0062-4BB5-AB5D-897812FB2F0F}"/>
                </c:ext>
              </c:extLst>
            </c:dLbl>
            <c:dLbl>
              <c:idx val="1"/>
              <c:layout>
                <c:manualLayout>
                  <c:x val="1.7465069402792788E-3"/>
                  <c:y val="-4.5416957375440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062-4BB5-AB5D-897812FB2F0F}"/>
                </c:ext>
              </c:extLst>
            </c:dLbl>
            <c:dLbl>
              <c:idx val="2"/>
              <c:layout>
                <c:manualLayout>
                  <c:x val="1.746506940279364E-3"/>
                  <c:y val="-4.31685931489331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062-4BB5-AB5D-897812FB2F0F}"/>
                </c:ext>
              </c:extLst>
            </c:dLbl>
            <c:dLbl>
              <c:idx val="3"/>
              <c:layout>
                <c:manualLayout>
                  <c:x val="-2.9108449004656067E-3"/>
                  <c:y val="-4.7665321601947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062-4BB5-AB5D-897812FB2F0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numRef>
              <c:f>Лист1!$A$2:$A$6</c:f>
              <c:numCache>
                <c:formatCode>General</c:formatCode>
                <c:ptCount val="5"/>
                <c:pt idx="0">
                  <c:v>2020</c:v>
                </c:pt>
                <c:pt idx="1">
                  <c:v>2021</c:v>
                </c:pt>
                <c:pt idx="2">
                  <c:v>2022</c:v>
                </c:pt>
                <c:pt idx="3">
                  <c:v>2023</c:v>
                </c:pt>
                <c:pt idx="4">
                  <c:v>2024</c:v>
                </c:pt>
              </c:numCache>
            </c:numRef>
          </c:cat>
          <c:val>
            <c:numRef>
              <c:f>Лист1!$C$2:$C$6</c:f>
              <c:numCache>
                <c:formatCode>General</c:formatCode>
                <c:ptCount val="5"/>
                <c:pt idx="0">
                  <c:v>8.9</c:v>
                </c:pt>
                <c:pt idx="1">
                  <c:v>2.8</c:v>
                </c:pt>
                <c:pt idx="2">
                  <c:v>0.3</c:v>
                </c:pt>
                <c:pt idx="3">
                  <c:v>0.2</c:v>
                </c:pt>
                <c:pt idx="4">
                  <c:v>0.1</c:v>
                </c:pt>
              </c:numCache>
            </c:numRef>
          </c:val>
          <c:smooth val="0"/>
          <c:extLst>
            <c:ext xmlns:c16="http://schemas.microsoft.com/office/drawing/2014/chart" uri="{C3380CC4-5D6E-409C-BE32-E72D297353CC}">
              <c16:uniqueId val="{00000009-411C-4C35-A0B8-059DE44D10E5}"/>
            </c:ext>
          </c:extLst>
        </c:ser>
        <c:ser>
          <c:idx val="2"/>
          <c:order val="2"/>
          <c:tx>
            <c:strRef>
              <c:f>Лист1!$D$1</c:f>
              <c:strCache>
                <c:ptCount val="1"/>
                <c:pt idx="0">
                  <c:v>ЕСН</c:v>
                </c:pt>
              </c:strCache>
            </c:strRef>
          </c:tx>
          <c:spPr>
            <a:ln w="88900" cap="rnd" cmpd="sng" algn="ctr">
              <a:solidFill>
                <a:schemeClr val="accent6"/>
              </a:solidFill>
              <a:prstDash val="solid"/>
              <a:round/>
            </a:ln>
            <a:effectLst/>
          </c:spPr>
          <c:marker>
            <c:symbol val="none"/>
          </c:marker>
          <c:dLbls>
            <c:dLbl>
              <c:idx val="0"/>
              <c:layout>
                <c:manualLayout>
                  <c:x val="-8.3250164153316403E-2"/>
                  <c:y val="-2.4057231668794515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r"/>
              <c:showLegendKey val="0"/>
              <c:showVal val="1"/>
              <c:showCatName val="0"/>
              <c:showSerName val="0"/>
              <c:showPercent val="0"/>
              <c:showBubbleSize val="0"/>
              <c:extLst>
                <c:ext xmlns:c15="http://schemas.microsoft.com/office/drawing/2012/chart" uri="{CE6537A1-D6FC-4f65-9D91-7224C49458BB}">
                  <c15:layout>
                    <c:manualLayout>
                      <c:w val="5.8216898009312137E-2"/>
                      <c:h val="4.1369901767727681E-2"/>
                    </c:manualLayout>
                  </c15:layout>
                </c:ext>
                <c:ext xmlns:c16="http://schemas.microsoft.com/office/drawing/2014/chart" uri="{C3380CC4-5D6E-409C-BE32-E72D297353CC}">
                  <c16:uniqueId val="{0000000C-0062-4BB5-AB5D-897812FB2F0F}"/>
                </c:ext>
              </c:extLst>
            </c:dLbl>
            <c:dLbl>
              <c:idx val="1"/>
              <c:layout>
                <c:manualLayout>
                  <c:x val="-5.9963404949591501E-2"/>
                  <c:y val="-4.7665321601947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062-4BB5-AB5D-897812FB2F0F}"/>
                </c:ext>
              </c:extLst>
            </c:dLbl>
            <c:dLbl>
              <c:idx val="2"/>
              <c:layout>
                <c:manualLayout>
                  <c:x val="-6.5785094750522716E-2"/>
                  <c:y val="-3.6423500469412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062-4BB5-AB5D-897812FB2F0F}"/>
                </c:ext>
              </c:extLst>
            </c:dLbl>
            <c:dLbl>
              <c:idx val="3"/>
              <c:layout>
                <c:manualLayout>
                  <c:x val="-6.5785094750522799E-2"/>
                  <c:y val="-3.8671864695919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062-4BB5-AB5D-897812FB2F0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numRef>
              <c:f>Лист1!$A$2:$A$6</c:f>
              <c:numCache>
                <c:formatCode>General</c:formatCode>
                <c:ptCount val="5"/>
                <c:pt idx="0">
                  <c:v>2020</c:v>
                </c:pt>
                <c:pt idx="1">
                  <c:v>2021</c:v>
                </c:pt>
                <c:pt idx="2">
                  <c:v>2022</c:v>
                </c:pt>
                <c:pt idx="3">
                  <c:v>2023</c:v>
                </c:pt>
                <c:pt idx="4">
                  <c:v>2024</c:v>
                </c:pt>
              </c:numCache>
            </c:numRef>
          </c:cat>
          <c:val>
            <c:numRef>
              <c:f>Лист1!$D$2:$D$6</c:f>
              <c:numCache>
                <c:formatCode>General</c:formatCode>
                <c:ptCount val="5"/>
                <c:pt idx="0">
                  <c:v>0.3</c:v>
                </c:pt>
                <c:pt idx="1">
                  <c:v>0.1</c:v>
                </c:pt>
                <c:pt idx="2">
                  <c:v>0.1</c:v>
                </c:pt>
                <c:pt idx="3">
                  <c:v>0.1</c:v>
                </c:pt>
                <c:pt idx="4">
                  <c:v>0.1</c:v>
                </c:pt>
              </c:numCache>
            </c:numRef>
          </c:val>
          <c:smooth val="0"/>
          <c:extLst>
            <c:ext xmlns:c16="http://schemas.microsoft.com/office/drawing/2014/chart" uri="{C3380CC4-5D6E-409C-BE32-E72D297353CC}">
              <c16:uniqueId val="{0000000A-411C-4C35-A0B8-059DE44D10E5}"/>
            </c:ext>
          </c:extLst>
        </c:ser>
        <c:ser>
          <c:idx val="3"/>
          <c:order val="3"/>
          <c:tx>
            <c:strRef>
              <c:f>Лист1!$E$1</c:f>
              <c:strCache>
                <c:ptCount val="1"/>
                <c:pt idx="0">
                  <c:v>Налог на патент</c:v>
                </c:pt>
              </c:strCache>
            </c:strRef>
          </c:tx>
          <c:spPr>
            <a:ln w="88900" cap="rnd" cmpd="sng" algn="ctr">
              <a:solidFill>
                <a:schemeClr val="accent3"/>
              </a:solidFill>
              <a:prstDash val="solid"/>
              <a:round/>
            </a:ln>
            <a:effectLst/>
          </c:spPr>
          <c:marker>
            <c:symbol val="none"/>
          </c:marker>
          <c:dLbls>
            <c:dLbl>
              <c:idx val="0"/>
              <c:layout>
                <c:manualLayout>
                  <c:x val="-1.9793745323166169E-2"/>
                  <c:y val="-0.11286797268892508"/>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r"/>
              <c:showLegendKey val="0"/>
              <c:showVal val="1"/>
              <c:showCatName val="0"/>
              <c:showSerName val="0"/>
              <c:showPercent val="0"/>
              <c:showBubbleSize val="0"/>
              <c:extLst>
                <c:ext xmlns:c15="http://schemas.microsoft.com/office/drawing/2012/chart" uri="{CE6537A1-D6FC-4f65-9D91-7224C49458BB}">
                  <c15:layout>
                    <c:manualLayout>
                      <c:w val="3.3765800845401039E-2"/>
                      <c:h val="7.5095365165331773E-2"/>
                    </c:manualLayout>
                  </c15:layout>
                </c:ext>
                <c:ext xmlns:c16="http://schemas.microsoft.com/office/drawing/2014/chart" uri="{C3380CC4-5D6E-409C-BE32-E72D297353CC}">
                  <c16:uniqueId val="{00000008-0062-4BB5-AB5D-897812FB2F0F}"/>
                </c:ext>
              </c:extLst>
            </c:dLbl>
            <c:dLbl>
              <c:idx val="1"/>
              <c:layout>
                <c:manualLayout>
                  <c:x val="-2.0375914303259249E-2"/>
                  <c:y val="-0.117364612623662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62-4BB5-AB5D-897812FB2F0F}"/>
                </c:ext>
              </c:extLst>
            </c:dLbl>
            <c:dLbl>
              <c:idx val="2"/>
              <c:layout>
                <c:manualLayout>
                  <c:x val="-2.0375914303259249E-2"/>
                  <c:y val="-0.1128678841706483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62-4BB5-AB5D-897812FB2F0F}"/>
                </c:ext>
              </c:extLst>
            </c:dLbl>
            <c:dLbl>
              <c:idx val="3"/>
              <c:layout>
                <c:manualLayout>
                  <c:x val="-2.0375914303259249E-2"/>
                  <c:y val="-0.1061227914911275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62-4BB5-AB5D-897812FB2F0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numRef>
              <c:f>Лист1!$A$2:$A$6</c:f>
              <c:numCache>
                <c:formatCode>General</c:formatCode>
                <c:ptCount val="5"/>
                <c:pt idx="0">
                  <c:v>2020</c:v>
                </c:pt>
                <c:pt idx="1">
                  <c:v>2021</c:v>
                </c:pt>
                <c:pt idx="2">
                  <c:v>2022</c:v>
                </c:pt>
                <c:pt idx="3">
                  <c:v>2023</c:v>
                </c:pt>
                <c:pt idx="4">
                  <c:v>2024</c:v>
                </c:pt>
              </c:numCache>
            </c:numRef>
          </c:cat>
          <c:val>
            <c:numRef>
              <c:f>Лист1!$E$2:$E$6</c:f>
              <c:numCache>
                <c:formatCode>General</c:formatCode>
                <c:ptCount val="5"/>
                <c:pt idx="0">
                  <c:v>1.1000000000000001</c:v>
                </c:pt>
                <c:pt idx="1">
                  <c:v>4</c:v>
                </c:pt>
                <c:pt idx="2">
                  <c:v>5.2</c:v>
                </c:pt>
                <c:pt idx="3">
                  <c:v>5.5</c:v>
                </c:pt>
                <c:pt idx="4">
                  <c:v>5.9</c:v>
                </c:pt>
              </c:numCache>
            </c:numRef>
          </c:val>
          <c:smooth val="0"/>
          <c:extLst>
            <c:ext xmlns:c16="http://schemas.microsoft.com/office/drawing/2014/chart" uri="{C3380CC4-5D6E-409C-BE32-E72D297353CC}">
              <c16:uniqueId val="{0000000B-411C-4C35-A0B8-059DE44D10E5}"/>
            </c:ext>
          </c:extLst>
        </c:ser>
        <c:dLbls>
          <c:dLblPos val="t"/>
          <c:showLegendKey val="0"/>
          <c:showVal val="1"/>
          <c:showCatName val="0"/>
          <c:showSerName val="0"/>
          <c:showPercent val="0"/>
          <c:showBubbleSize val="0"/>
        </c:dLbls>
        <c:smooth val="0"/>
        <c:axId val="422864160"/>
        <c:axId val="276633072"/>
      </c:lineChart>
      <c:catAx>
        <c:axId val="422864160"/>
        <c:scaling>
          <c:orientation val="minMax"/>
        </c:scaling>
        <c:delete val="0"/>
        <c:axPos val="b"/>
        <c:numFmt formatCode="General" sourceLinked="1"/>
        <c:majorTickMark val="out"/>
        <c:minorTickMark val="none"/>
        <c:tickLblPos val="nextTo"/>
        <c:spPr>
          <a:noFill/>
          <a:ln w="2857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crossAx val="276633072"/>
        <c:crosses val="autoZero"/>
        <c:auto val="1"/>
        <c:lblAlgn val="ctr"/>
        <c:lblOffset val="100"/>
        <c:noMultiLvlLbl val="0"/>
      </c:catAx>
      <c:valAx>
        <c:axId val="276633072"/>
        <c:scaling>
          <c:orientation val="minMax"/>
        </c:scaling>
        <c:delete val="0"/>
        <c:axPos val="l"/>
        <c:majorGridlines>
          <c:spPr>
            <a:ln w="9525" cap="flat" cmpd="sng" algn="ctr">
              <a:solidFill>
                <a:schemeClr val="tx1"/>
              </a:solidFill>
              <a:prstDash val="solid"/>
              <a:round/>
            </a:ln>
            <a:effectLst/>
          </c:spPr>
        </c:majorGridlines>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RU"/>
          </a:p>
        </c:txPr>
        <c:crossAx val="422864160"/>
        <c:crosses val="autoZero"/>
        <c:crossBetween val="between"/>
      </c:valAx>
      <c:dTable>
        <c:showHorzBorder val="1"/>
        <c:showVertBorder val="0"/>
        <c:showOutline val="1"/>
        <c:showKeys val="1"/>
        <c:spPr>
          <a:noFill/>
          <a:ln w="9525" cap="flat" cmpd="sng" algn="ctr">
            <a:solidFill>
              <a:schemeClr val="tx1">
                <a:tint val="75000"/>
              </a:schemeClr>
            </a:solidFill>
            <a:prstDash val="solid"/>
            <a:round/>
          </a:ln>
          <a:effectLst/>
        </c:spPr>
        <c:txPr>
          <a:bodyPr rot="0" spcFirstLastPara="1" vertOverflow="ellipsis" vert="horz" wrap="square" anchor="ctr" anchorCtr="1"/>
          <a:lstStyle/>
          <a:p>
            <a:pPr rtl="0">
              <a:defRPr sz="16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ru-RU"/>
          </a:p>
        </c:txPr>
      </c:dTable>
      <c:spPr>
        <a:noFill/>
        <a:ln>
          <a:noFill/>
        </a:ln>
        <a:effectLst/>
      </c:spPr>
    </c:plotArea>
    <c:plotVisOnly val="1"/>
    <c:dispBlanksAs val="zero"/>
    <c:showDLblsOverMax val="0"/>
  </c:chart>
  <c:spPr>
    <a:noFill/>
    <a:ln w="9525" cap="flat" cmpd="sng" algn="ctr">
      <a:solidFill>
        <a:schemeClr val="tx1"/>
      </a:solidFill>
      <a:prstDash val="soli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813682477670667"/>
          <c:y val="2.9964195253302548E-2"/>
        </c:manualLayout>
      </c:layout>
      <c:overlay val="0"/>
      <c:spPr>
        <a:noFill/>
        <a:ln>
          <a:noFill/>
        </a:ln>
        <a:effectLst/>
      </c:spPr>
      <c:txPr>
        <a:bodyPr rot="0" spcFirstLastPara="1" vertOverflow="ellipsis" vert="horz" wrap="square" anchor="ctr" anchorCtr="1"/>
        <a:lstStyle/>
        <a:p>
          <a:pPr>
            <a:defRPr sz="20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035015767282004"/>
          <c:y val="0.1811957635804578"/>
          <c:w val="0.83022213708677317"/>
          <c:h val="0.7733371150833811"/>
        </c:manualLayout>
      </c:layout>
      <c:doughnutChart>
        <c:varyColors val="1"/>
        <c:ser>
          <c:idx val="0"/>
          <c:order val="0"/>
          <c:tx>
            <c:strRef>
              <c:f>Лист1!$B$1</c:f>
              <c:strCache>
                <c:ptCount val="1"/>
                <c:pt idx="0">
                  <c:v>2021 год (ожидаемое исполнение)</c:v>
                </c:pt>
              </c:strCache>
            </c:strRef>
          </c:tx>
          <c:explosion val="3"/>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8541-4A1C-92A6-2790EA41CEC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8541-4A1C-92A6-2790EA41CEC0}"/>
              </c:ext>
            </c:extLst>
          </c:dPt>
          <c:dLbls>
            <c:dLbl>
              <c:idx val="0"/>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0605069446905001"/>
                      <c:h val="0.35994043743674703"/>
                    </c:manualLayout>
                  </c15:layout>
                </c:ext>
                <c:ext xmlns:c16="http://schemas.microsoft.com/office/drawing/2014/chart" uri="{C3380CC4-5D6E-409C-BE32-E72D297353CC}">
                  <c16:uniqueId val="{00000001-8541-4A1C-92A6-2790EA41CEC0}"/>
                </c:ext>
              </c:extLst>
            </c:dLbl>
            <c:dLbl>
              <c:idx val="1"/>
              <c:layout>
                <c:manualLayout>
                  <c:x val="5.7992234835063598E-2"/>
                  <c:y val="3.4650327787482837E-2"/>
                </c:manualLayout>
              </c:layout>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51372827569712642"/>
                      <c:h val="0.2156025552597482"/>
                    </c:manualLayout>
                  </c15:layout>
                </c:ext>
                <c:ext xmlns:c16="http://schemas.microsoft.com/office/drawing/2014/chart" uri="{C3380CC4-5D6E-409C-BE32-E72D297353CC}">
                  <c16:uniqueId val="{00000002-8541-4A1C-92A6-2790EA41CEC0}"/>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Лист1!$A$2:$A$3</c:f>
              <c:strCache>
                <c:ptCount val="2"/>
                <c:pt idx="0">
                  <c:v>Налог на имущество физических лиц</c:v>
                </c:pt>
                <c:pt idx="1">
                  <c:v>Земельный налог</c:v>
                </c:pt>
              </c:strCache>
            </c:strRef>
          </c:cat>
          <c:val>
            <c:numRef>
              <c:f>Лист1!$B$2:$B$3</c:f>
              <c:numCache>
                <c:formatCode>General</c:formatCode>
                <c:ptCount val="2"/>
                <c:pt idx="0">
                  <c:v>7.9</c:v>
                </c:pt>
                <c:pt idx="1">
                  <c:v>14</c:v>
                </c:pt>
              </c:numCache>
            </c:numRef>
          </c:val>
          <c:extLst>
            <c:ext xmlns:c16="http://schemas.microsoft.com/office/drawing/2014/chart" uri="{C3380CC4-5D6E-409C-BE32-E72D297353CC}">
              <c16:uniqueId val="{00000000-8541-4A1C-92A6-2790EA41CEC0}"/>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9.8558768276866673E-2"/>
          <c:y val="1.8852899107208304E-2"/>
        </c:manualLayout>
      </c:layout>
      <c:overlay val="0"/>
      <c:spPr>
        <a:noFill/>
        <a:ln>
          <a:noFill/>
        </a:ln>
        <a:effectLst/>
      </c:spPr>
      <c:txPr>
        <a:bodyPr rot="0" spcFirstLastPara="1" vertOverflow="ellipsis" vert="horz" wrap="square" anchor="ctr" anchorCtr="1"/>
        <a:lstStyle/>
        <a:p>
          <a:pPr>
            <a:defRPr sz="20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9.3720571458994859E-2"/>
          <c:y val="0.23042088970608834"/>
          <c:w val="0.82525694042711051"/>
          <c:h val="0.75251981561585268"/>
        </c:manualLayout>
      </c:layout>
      <c:doughnutChart>
        <c:varyColors val="1"/>
        <c:ser>
          <c:idx val="0"/>
          <c:order val="0"/>
          <c:tx>
            <c:strRef>
              <c:f>Лист1!$B$1</c:f>
              <c:strCache>
                <c:ptCount val="1"/>
                <c:pt idx="0">
                  <c:v>2022 год и плановый период 2023 и 2024 годов</c:v>
                </c:pt>
              </c:strCache>
            </c:strRef>
          </c:tx>
          <c:explosion val="1"/>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2-00A4-4EBC-94DF-58A130DC34A5}"/>
              </c:ext>
            </c:extLst>
          </c:dPt>
          <c:dPt>
            <c:idx val="1"/>
            <c:bubble3D val="0"/>
            <c:explosion val="3"/>
            <c:spPr>
              <a:solidFill>
                <a:srgbClr val="00B0F0"/>
              </a:solidFill>
              <a:ln w="19050">
                <a:solidFill>
                  <a:schemeClr val="lt1"/>
                </a:solidFill>
              </a:ln>
              <a:effectLst/>
            </c:spPr>
            <c:extLst>
              <c:ext xmlns:c16="http://schemas.microsoft.com/office/drawing/2014/chart" uri="{C3380CC4-5D6E-409C-BE32-E72D297353CC}">
                <c16:uniqueId val="{00000001-00A4-4EBC-94DF-58A130DC34A5}"/>
              </c:ext>
            </c:extLst>
          </c:dPt>
          <c:dLbls>
            <c:dLbl>
              <c:idx val="0"/>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9351943202750628"/>
                      <c:h val="0.42328303176025422"/>
                    </c:manualLayout>
                  </c15:layout>
                </c:ext>
                <c:ext xmlns:c16="http://schemas.microsoft.com/office/drawing/2014/chart" uri="{C3380CC4-5D6E-409C-BE32-E72D297353CC}">
                  <c16:uniqueId val="{00000002-00A4-4EBC-94DF-58A130DC34A5}"/>
                </c:ext>
              </c:extLst>
            </c:dLbl>
            <c:dLbl>
              <c:idx val="1"/>
              <c:layout>
                <c:manualLayout>
                  <c:x val="5.612404479921973E-2"/>
                  <c:y val="6.1229015341139545E-2"/>
                </c:manualLayout>
              </c:layout>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8310405123293393"/>
                      <c:h val="0.22920138463621068"/>
                    </c:manualLayout>
                  </c15:layout>
                </c:ext>
                <c:ext xmlns:c16="http://schemas.microsoft.com/office/drawing/2014/chart" uri="{C3380CC4-5D6E-409C-BE32-E72D297353CC}">
                  <c16:uniqueId val="{00000001-00A4-4EBC-94DF-58A130DC34A5}"/>
                </c:ext>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Лист1!$A$2:$A$3</c:f>
              <c:strCache>
                <c:ptCount val="2"/>
                <c:pt idx="0">
                  <c:v>Налог на имущество физических лиц</c:v>
                </c:pt>
                <c:pt idx="1">
                  <c:v>Земельный налог</c:v>
                </c:pt>
              </c:strCache>
            </c:strRef>
          </c:cat>
          <c:val>
            <c:numRef>
              <c:f>Лист1!$B$2:$B$3</c:f>
              <c:numCache>
                <c:formatCode>General</c:formatCode>
                <c:ptCount val="2"/>
                <c:pt idx="0">
                  <c:v>7.9</c:v>
                </c:pt>
                <c:pt idx="1">
                  <c:v>15.4</c:v>
                </c:pt>
              </c:numCache>
            </c:numRef>
          </c:val>
          <c:extLst>
            <c:ext xmlns:c16="http://schemas.microsoft.com/office/drawing/2014/chart" uri="{C3380CC4-5D6E-409C-BE32-E72D297353CC}">
              <c16:uniqueId val="{00000000-00A4-4EBC-94DF-58A130DC34A5}"/>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EFC38C-9ED8-4DB3-8525-9C1827E1E6D1}"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ru-RU"/>
        </a:p>
      </dgm:t>
    </dgm:pt>
    <dgm:pt modelId="{9541A94B-B595-4B96-BF9E-D5FB3222BA11}">
      <dgm:prSet phldrT="[Текст]"/>
      <dgm:spPr/>
      <dgm:t>
        <a:bodyPr/>
        <a:lstStyle/>
        <a:p>
          <a:r>
            <a:rPr lang="ru-RU" dirty="0"/>
            <a:t>Бюджеты семей</a:t>
          </a:r>
        </a:p>
      </dgm:t>
    </dgm:pt>
    <dgm:pt modelId="{450216D5-06E2-415B-9656-3B3796A12302}" type="parTrans" cxnId="{1B9A7C77-944D-427F-ABA1-CAA50CD94223}">
      <dgm:prSet/>
      <dgm:spPr/>
      <dgm:t>
        <a:bodyPr/>
        <a:lstStyle/>
        <a:p>
          <a:endParaRPr lang="ru-RU"/>
        </a:p>
      </dgm:t>
    </dgm:pt>
    <dgm:pt modelId="{C937D518-3B3C-4903-8FE5-19389CC43063}" type="sibTrans" cxnId="{1B9A7C77-944D-427F-ABA1-CAA50CD94223}">
      <dgm:prSet/>
      <dgm:spPr/>
      <dgm:t>
        <a:bodyPr/>
        <a:lstStyle/>
        <a:p>
          <a:endParaRPr lang="ru-RU"/>
        </a:p>
      </dgm:t>
    </dgm:pt>
    <dgm:pt modelId="{43153FB5-BF2D-4370-900F-132175474E2D}">
      <dgm:prSet phldrT="[Текст]"/>
      <dgm:spPr/>
      <dgm:t>
        <a:bodyPr/>
        <a:lstStyle/>
        <a:p>
          <a:r>
            <a:rPr lang="ru-RU" dirty="0"/>
            <a:t>Бюджеты публично – правовых образований</a:t>
          </a:r>
        </a:p>
      </dgm:t>
    </dgm:pt>
    <dgm:pt modelId="{F5342AFA-F3D6-44C2-A871-E3F9E8CC46E7}" type="parTrans" cxnId="{60F9327C-63DD-4DBE-B0DA-B716FE979515}">
      <dgm:prSet/>
      <dgm:spPr/>
      <dgm:t>
        <a:bodyPr/>
        <a:lstStyle/>
        <a:p>
          <a:endParaRPr lang="ru-RU"/>
        </a:p>
      </dgm:t>
    </dgm:pt>
    <dgm:pt modelId="{E4C931DF-601A-42E9-8B21-414B81C9E5D0}" type="sibTrans" cxnId="{60F9327C-63DD-4DBE-B0DA-B716FE979515}">
      <dgm:prSet/>
      <dgm:spPr/>
      <dgm:t>
        <a:bodyPr/>
        <a:lstStyle/>
        <a:p>
          <a:endParaRPr lang="ru-RU"/>
        </a:p>
      </dgm:t>
    </dgm:pt>
    <dgm:pt modelId="{DCC2D0C9-C695-4BF6-891C-57C80AA88D70}">
      <dgm:prSet phldrT="[Текст]" custT="1"/>
      <dgm:spPr/>
      <dgm:t>
        <a:bodyPr/>
        <a:lstStyle/>
        <a:p>
          <a:r>
            <a:rPr lang="ru-RU" sz="1200" b="1" u="sng" dirty="0"/>
            <a:t>Российской Федерации </a:t>
          </a:r>
          <a:r>
            <a:rPr lang="ru-RU" sz="1200" b="1" u="none" dirty="0"/>
            <a:t>                              </a:t>
          </a:r>
          <a:r>
            <a:rPr lang="ru-RU" sz="1200" dirty="0"/>
            <a:t>(</a:t>
          </a:r>
          <a:r>
            <a:rPr lang="ru-RU" sz="1200" i="1" dirty="0"/>
            <a:t>федеральный бюджет,         бюджеты государственных внебюджетных фондов)</a:t>
          </a:r>
          <a:endParaRPr lang="ru-RU" sz="1200" b="1" i="1" u="sng" dirty="0"/>
        </a:p>
      </dgm:t>
    </dgm:pt>
    <dgm:pt modelId="{1D443D55-6A96-43FB-938F-29AA780B4114}" type="parTrans" cxnId="{5AE804BE-4109-4783-8CDE-754DC3F61F91}">
      <dgm:prSet/>
      <dgm:spPr/>
      <dgm:t>
        <a:bodyPr/>
        <a:lstStyle/>
        <a:p>
          <a:endParaRPr lang="ru-RU"/>
        </a:p>
      </dgm:t>
    </dgm:pt>
    <dgm:pt modelId="{BC157FF9-B535-41AF-987A-83D1B97E571A}" type="sibTrans" cxnId="{5AE804BE-4109-4783-8CDE-754DC3F61F91}">
      <dgm:prSet/>
      <dgm:spPr/>
      <dgm:t>
        <a:bodyPr/>
        <a:lstStyle/>
        <a:p>
          <a:endParaRPr lang="ru-RU"/>
        </a:p>
      </dgm:t>
    </dgm:pt>
    <dgm:pt modelId="{49568D1B-1167-4F92-BEB8-10C71B38BAC0}">
      <dgm:prSet phldrT="[Текст]" custT="1"/>
      <dgm:spPr/>
      <dgm:t>
        <a:bodyPr/>
        <a:lstStyle/>
        <a:p>
          <a:r>
            <a:rPr lang="ru-RU" sz="1200" b="1" u="sng" dirty="0"/>
            <a:t>Субъектов Российской Федерации                   </a:t>
          </a:r>
          <a:r>
            <a:rPr lang="ru-RU" sz="1200" dirty="0"/>
            <a:t>(</a:t>
          </a:r>
          <a:r>
            <a:rPr lang="ru-RU" sz="1200" i="1" dirty="0"/>
            <a:t>региональные бюджеты,       бюджеты территориальных  фондов обязательного    медицинского страхования)</a:t>
          </a:r>
        </a:p>
      </dgm:t>
    </dgm:pt>
    <dgm:pt modelId="{436787DE-6D99-4BAD-A220-B74A6BE7A78F}" type="parTrans" cxnId="{FB37B97E-DF53-40B3-957A-AC518187393B}">
      <dgm:prSet/>
      <dgm:spPr/>
      <dgm:t>
        <a:bodyPr/>
        <a:lstStyle/>
        <a:p>
          <a:endParaRPr lang="ru-RU"/>
        </a:p>
      </dgm:t>
    </dgm:pt>
    <dgm:pt modelId="{CB9AE835-34D1-4755-93C6-A81510BA75C0}" type="sibTrans" cxnId="{FB37B97E-DF53-40B3-957A-AC518187393B}">
      <dgm:prSet/>
      <dgm:spPr/>
      <dgm:t>
        <a:bodyPr/>
        <a:lstStyle/>
        <a:p>
          <a:endParaRPr lang="ru-RU"/>
        </a:p>
      </dgm:t>
    </dgm:pt>
    <dgm:pt modelId="{384E56EF-9604-4B4E-9983-C50C2FBD563D}">
      <dgm:prSet phldrT="[Текст]"/>
      <dgm:spPr/>
      <dgm:t>
        <a:bodyPr/>
        <a:lstStyle/>
        <a:p>
          <a:r>
            <a:rPr lang="ru-RU" dirty="0"/>
            <a:t>Бюджеты организаций</a:t>
          </a:r>
        </a:p>
      </dgm:t>
    </dgm:pt>
    <dgm:pt modelId="{FC81A343-6794-4FEB-A9BA-16EA7D8E5864}" type="parTrans" cxnId="{5158E292-140D-41FA-80C7-35F26C513B09}">
      <dgm:prSet/>
      <dgm:spPr/>
      <dgm:t>
        <a:bodyPr/>
        <a:lstStyle/>
        <a:p>
          <a:endParaRPr lang="ru-RU"/>
        </a:p>
      </dgm:t>
    </dgm:pt>
    <dgm:pt modelId="{5000A47E-DFA3-48B5-BDBC-733F5E621B42}" type="sibTrans" cxnId="{5158E292-140D-41FA-80C7-35F26C513B09}">
      <dgm:prSet/>
      <dgm:spPr/>
      <dgm:t>
        <a:bodyPr/>
        <a:lstStyle/>
        <a:p>
          <a:endParaRPr lang="ru-RU"/>
        </a:p>
      </dgm:t>
    </dgm:pt>
    <dgm:pt modelId="{3FB8F7B8-B730-4E24-9254-652F595367DD}">
      <dgm:prSet phldrT="[Текст]" custT="1"/>
      <dgm:spPr/>
      <dgm:t>
        <a:bodyPr/>
        <a:lstStyle/>
        <a:p>
          <a:r>
            <a:rPr lang="ru-RU" sz="1200" b="1" u="sng" dirty="0"/>
            <a:t>Муниципальных образований </a:t>
          </a:r>
          <a:r>
            <a:rPr lang="ru-RU" sz="1200" b="1" u="none" dirty="0"/>
            <a:t>                       </a:t>
          </a:r>
          <a:r>
            <a:rPr lang="ru-RU" sz="1200" dirty="0"/>
            <a:t>(</a:t>
          </a:r>
          <a:r>
            <a:rPr lang="ru-RU" sz="1200" i="1" dirty="0"/>
            <a:t>местные бюджеты</a:t>
          </a:r>
          <a:r>
            <a:rPr lang="ru-RU" sz="1200" dirty="0"/>
            <a:t>)</a:t>
          </a:r>
        </a:p>
      </dgm:t>
    </dgm:pt>
    <dgm:pt modelId="{E96ACEF6-47AA-4F16-8B82-406A82392D7D}" type="parTrans" cxnId="{D619647F-F582-49C2-9F0F-77EEC1518742}">
      <dgm:prSet/>
      <dgm:spPr/>
      <dgm:t>
        <a:bodyPr/>
        <a:lstStyle/>
        <a:p>
          <a:endParaRPr lang="ru-RU"/>
        </a:p>
      </dgm:t>
    </dgm:pt>
    <dgm:pt modelId="{4B397924-E1E0-431C-9DB3-21E76BBDF12B}" type="sibTrans" cxnId="{D619647F-F582-49C2-9F0F-77EEC1518742}">
      <dgm:prSet/>
      <dgm:spPr/>
      <dgm:t>
        <a:bodyPr/>
        <a:lstStyle/>
        <a:p>
          <a:endParaRPr lang="ru-RU"/>
        </a:p>
      </dgm:t>
    </dgm:pt>
    <dgm:pt modelId="{965CF9DE-B15F-426C-9E9C-0D4C12F613D7}">
      <dgm:prSet phldrT="[Текст]" custT="1"/>
      <dgm:spPr/>
      <dgm:t>
        <a:bodyPr/>
        <a:lstStyle/>
        <a:p>
          <a:endParaRPr lang="ru-RU" sz="1200" b="1" i="1" u="sng" dirty="0"/>
        </a:p>
      </dgm:t>
    </dgm:pt>
    <dgm:pt modelId="{54DB471D-9E0B-44F3-A3A3-A6A34B2D1BDE}" type="parTrans" cxnId="{D5B870EC-0939-4EC7-A7C6-FDAF140DDD1D}">
      <dgm:prSet/>
      <dgm:spPr/>
      <dgm:t>
        <a:bodyPr/>
        <a:lstStyle/>
        <a:p>
          <a:endParaRPr lang="ru-RU"/>
        </a:p>
      </dgm:t>
    </dgm:pt>
    <dgm:pt modelId="{FB0DB5B9-10D6-4281-8C55-52ADFA96A85F}" type="sibTrans" cxnId="{D5B870EC-0939-4EC7-A7C6-FDAF140DDD1D}">
      <dgm:prSet/>
      <dgm:spPr/>
      <dgm:t>
        <a:bodyPr/>
        <a:lstStyle/>
        <a:p>
          <a:endParaRPr lang="ru-RU"/>
        </a:p>
      </dgm:t>
    </dgm:pt>
    <dgm:pt modelId="{EA03CC2A-E1CB-454C-A572-AFBD6B3ED01B}">
      <dgm:prSet phldrT="[Текст]" custT="1"/>
      <dgm:spPr/>
      <dgm:t>
        <a:bodyPr/>
        <a:lstStyle/>
        <a:p>
          <a:endParaRPr lang="ru-RU" sz="1200" i="1" dirty="0"/>
        </a:p>
      </dgm:t>
    </dgm:pt>
    <dgm:pt modelId="{BA8A9DC5-9B94-4CDF-9A09-12E294773C20}" type="parTrans" cxnId="{61B8F8F7-9E13-4DC7-AC56-B379FC25D3BE}">
      <dgm:prSet/>
      <dgm:spPr/>
      <dgm:t>
        <a:bodyPr/>
        <a:lstStyle/>
        <a:p>
          <a:endParaRPr lang="ru-RU"/>
        </a:p>
      </dgm:t>
    </dgm:pt>
    <dgm:pt modelId="{14E0BBD3-D19A-4E35-A848-BA1565EE2B59}" type="sibTrans" cxnId="{61B8F8F7-9E13-4DC7-AC56-B379FC25D3BE}">
      <dgm:prSet/>
      <dgm:spPr/>
      <dgm:t>
        <a:bodyPr/>
        <a:lstStyle/>
        <a:p>
          <a:endParaRPr lang="ru-RU"/>
        </a:p>
      </dgm:t>
    </dgm:pt>
    <dgm:pt modelId="{5A12376E-F80C-46C9-A880-45E462F539B0}" type="pres">
      <dgm:prSet presAssocID="{AAEFC38C-9ED8-4DB3-8525-9C1827E1E6D1}" presName="composite" presStyleCnt="0">
        <dgm:presLayoutVars>
          <dgm:chMax val="5"/>
          <dgm:dir/>
          <dgm:animLvl val="ctr"/>
          <dgm:resizeHandles val="exact"/>
        </dgm:presLayoutVars>
      </dgm:prSet>
      <dgm:spPr/>
    </dgm:pt>
    <dgm:pt modelId="{7620144B-AF4E-4B25-812E-785F773FC5B2}" type="pres">
      <dgm:prSet presAssocID="{AAEFC38C-9ED8-4DB3-8525-9C1827E1E6D1}" presName="cycle" presStyleCnt="0"/>
      <dgm:spPr/>
    </dgm:pt>
    <dgm:pt modelId="{E92E5B28-558A-4D98-80E6-0A6BA235F16E}" type="pres">
      <dgm:prSet presAssocID="{AAEFC38C-9ED8-4DB3-8525-9C1827E1E6D1}" presName="centerShape" presStyleCnt="0"/>
      <dgm:spPr/>
    </dgm:pt>
    <dgm:pt modelId="{8DE6CC7B-7D61-4EE4-9D51-05B3CAD62659}" type="pres">
      <dgm:prSet presAssocID="{AAEFC38C-9ED8-4DB3-8525-9C1827E1E6D1}" presName="connSite" presStyleLbl="node1" presStyleIdx="0" presStyleCnt="4"/>
      <dgm:spPr/>
    </dgm:pt>
    <dgm:pt modelId="{794B1B7F-11AA-45A9-A323-1C1566773BA2}" type="pres">
      <dgm:prSet presAssocID="{AAEFC38C-9ED8-4DB3-8525-9C1827E1E6D1}" presName="visible" presStyleLbl="node1" presStyleIdx="0" presStyleCnt="4" custScaleX="83383" custScaleY="79381" custLinFactNeighborX="1764" custLinFactNeighborY="-3246"/>
      <dgm:spPr>
        <a:blipFill rotWithShape="1">
          <a:blip xmlns:r="http://schemas.openxmlformats.org/officeDocument/2006/relationships" r:embed="rId1"/>
          <a:srcRect/>
          <a:stretch>
            <a:fillRect/>
          </a:stretch>
        </a:blipFill>
      </dgm:spPr>
    </dgm:pt>
    <dgm:pt modelId="{B2DA1D01-19B2-47D7-AAC5-78CDDD7883EA}" type="pres">
      <dgm:prSet presAssocID="{450216D5-06E2-415B-9656-3B3796A12302}" presName="Name25" presStyleLbl="parChTrans1D1" presStyleIdx="0" presStyleCnt="3"/>
      <dgm:spPr/>
    </dgm:pt>
    <dgm:pt modelId="{A90923C6-BF76-4BBC-BA23-B2E2A238BE32}" type="pres">
      <dgm:prSet presAssocID="{9541A94B-B595-4B96-BF9E-D5FB3222BA11}" presName="node" presStyleCnt="0"/>
      <dgm:spPr/>
    </dgm:pt>
    <dgm:pt modelId="{E4C159DA-BC88-4B25-8369-38F8A0902BF3}" type="pres">
      <dgm:prSet presAssocID="{9541A94B-B595-4B96-BF9E-D5FB3222BA11}" presName="parentNode" presStyleLbl="node1" presStyleIdx="1" presStyleCnt="4" custScaleX="103049" custScaleY="100114">
        <dgm:presLayoutVars>
          <dgm:chMax val="1"/>
          <dgm:bulletEnabled val="1"/>
        </dgm:presLayoutVars>
      </dgm:prSet>
      <dgm:spPr/>
    </dgm:pt>
    <dgm:pt modelId="{50F5B9D4-FE0A-4636-8AD4-533EE2F298E7}" type="pres">
      <dgm:prSet presAssocID="{9541A94B-B595-4B96-BF9E-D5FB3222BA11}" presName="childNode" presStyleLbl="revTx" presStyleIdx="0" presStyleCnt="1">
        <dgm:presLayoutVars>
          <dgm:bulletEnabled val="1"/>
        </dgm:presLayoutVars>
      </dgm:prSet>
      <dgm:spPr/>
    </dgm:pt>
    <dgm:pt modelId="{6AFE51FD-80B7-41A1-9CED-FB61C9C8F439}" type="pres">
      <dgm:prSet presAssocID="{F5342AFA-F3D6-44C2-A871-E3F9E8CC46E7}" presName="Name25" presStyleLbl="parChTrans1D1" presStyleIdx="1" presStyleCnt="3"/>
      <dgm:spPr/>
    </dgm:pt>
    <dgm:pt modelId="{E1A11C66-EF0D-42A7-89F1-79EF532D99C6}" type="pres">
      <dgm:prSet presAssocID="{43153FB5-BF2D-4370-900F-132175474E2D}" presName="node" presStyleCnt="0"/>
      <dgm:spPr/>
    </dgm:pt>
    <dgm:pt modelId="{EEF42204-2AB9-4839-8EAD-377D6F34B40F}" type="pres">
      <dgm:prSet presAssocID="{43153FB5-BF2D-4370-900F-132175474E2D}" presName="parentNode" presStyleLbl="node1" presStyleIdx="2" presStyleCnt="4" custScaleX="118274" custScaleY="120357" custLinFactNeighborX="46176">
        <dgm:presLayoutVars>
          <dgm:chMax val="1"/>
          <dgm:bulletEnabled val="1"/>
        </dgm:presLayoutVars>
      </dgm:prSet>
      <dgm:spPr/>
    </dgm:pt>
    <dgm:pt modelId="{CF0A2F5D-0CE7-4FCE-BD53-5E60302E80A7}" type="pres">
      <dgm:prSet presAssocID="{43153FB5-BF2D-4370-900F-132175474E2D}" presName="childNode" presStyleLbl="revTx" presStyleIdx="0" presStyleCnt="1">
        <dgm:presLayoutVars>
          <dgm:bulletEnabled val="1"/>
        </dgm:presLayoutVars>
      </dgm:prSet>
      <dgm:spPr/>
    </dgm:pt>
    <dgm:pt modelId="{32B8F3AF-9970-4C6D-9154-B53D1160FCFC}" type="pres">
      <dgm:prSet presAssocID="{FC81A343-6794-4FEB-A9BA-16EA7D8E5864}" presName="Name25" presStyleLbl="parChTrans1D1" presStyleIdx="2" presStyleCnt="3"/>
      <dgm:spPr/>
    </dgm:pt>
    <dgm:pt modelId="{77AE3763-5018-4BD7-9B6F-6217183032D9}" type="pres">
      <dgm:prSet presAssocID="{384E56EF-9604-4B4E-9983-C50C2FBD563D}" presName="node" presStyleCnt="0"/>
      <dgm:spPr/>
    </dgm:pt>
    <dgm:pt modelId="{42CBD319-D456-477A-A6F6-C8203C0AF849}" type="pres">
      <dgm:prSet presAssocID="{384E56EF-9604-4B4E-9983-C50C2FBD563D}" presName="parentNode" presStyleLbl="node1" presStyleIdx="3" presStyleCnt="4">
        <dgm:presLayoutVars>
          <dgm:chMax val="1"/>
          <dgm:bulletEnabled val="1"/>
        </dgm:presLayoutVars>
      </dgm:prSet>
      <dgm:spPr/>
    </dgm:pt>
    <dgm:pt modelId="{22D31E00-C740-4B83-AE55-981C7DB863BD}" type="pres">
      <dgm:prSet presAssocID="{384E56EF-9604-4B4E-9983-C50C2FBD563D}" presName="childNode" presStyleLbl="revTx" presStyleIdx="0" presStyleCnt="1">
        <dgm:presLayoutVars>
          <dgm:bulletEnabled val="1"/>
        </dgm:presLayoutVars>
      </dgm:prSet>
      <dgm:spPr/>
    </dgm:pt>
  </dgm:ptLst>
  <dgm:cxnLst>
    <dgm:cxn modelId="{CA774D1C-430A-4CE4-ADB4-47272EE724D2}" type="presOf" srcId="{384E56EF-9604-4B4E-9983-C50C2FBD563D}" destId="{42CBD319-D456-477A-A6F6-C8203C0AF849}" srcOrd="0" destOrd="0" presId="urn:microsoft.com/office/officeart/2005/8/layout/radial2"/>
    <dgm:cxn modelId="{85E2522A-3626-410E-9962-567CA2EAAB6C}" type="presOf" srcId="{F5342AFA-F3D6-44C2-A871-E3F9E8CC46E7}" destId="{6AFE51FD-80B7-41A1-9CED-FB61C9C8F439}" srcOrd="0" destOrd="0" presId="urn:microsoft.com/office/officeart/2005/8/layout/radial2"/>
    <dgm:cxn modelId="{AB19B763-80E2-4B39-A3DE-E415F155147F}" type="presOf" srcId="{43153FB5-BF2D-4370-900F-132175474E2D}" destId="{EEF42204-2AB9-4839-8EAD-377D6F34B40F}" srcOrd="0" destOrd="0" presId="urn:microsoft.com/office/officeart/2005/8/layout/radial2"/>
    <dgm:cxn modelId="{1B9A7C77-944D-427F-ABA1-CAA50CD94223}" srcId="{AAEFC38C-9ED8-4DB3-8525-9C1827E1E6D1}" destId="{9541A94B-B595-4B96-BF9E-D5FB3222BA11}" srcOrd="0" destOrd="0" parTransId="{450216D5-06E2-415B-9656-3B3796A12302}" sibTransId="{C937D518-3B3C-4903-8FE5-19389CC43063}"/>
    <dgm:cxn modelId="{59EBBA57-501D-4835-B09F-20E74608DE54}" type="presOf" srcId="{3FB8F7B8-B730-4E24-9254-652F595367DD}" destId="{CF0A2F5D-0CE7-4FCE-BD53-5E60302E80A7}" srcOrd="0" destOrd="4" presId="urn:microsoft.com/office/officeart/2005/8/layout/radial2"/>
    <dgm:cxn modelId="{C9F84378-6560-4DD0-AC63-BCE9A7D9611D}" type="presOf" srcId="{49568D1B-1167-4F92-BEB8-10C71B38BAC0}" destId="{CF0A2F5D-0CE7-4FCE-BD53-5E60302E80A7}" srcOrd="0" destOrd="2" presId="urn:microsoft.com/office/officeart/2005/8/layout/radial2"/>
    <dgm:cxn modelId="{60F9327C-63DD-4DBE-B0DA-B716FE979515}" srcId="{AAEFC38C-9ED8-4DB3-8525-9C1827E1E6D1}" destId="{43153FB5-BF2D-4370-900F-132175474E2D}" srcOrd="1" destOrd="0" parTransId="{F5342AFA-F3D6-44C2-A871-E3F9E8CC46E7}" sibTransId="{E4C931DF-601A-42E9-8B21-414B81C9E5D0}"/>
    <dgm:cxn modelId="{FB37B97E-DF53-40B3-957A-AC518187393B}" srcId="{43153FB5-BF2D-4370-900F-132175474E2D}" destId="{49568D1B-1167-4F92-BEB8-10C71B38BAC0}" srcOrd="2" destOrd="0" parTransId="{436787DE-6D99-4BAD-A220-B74A6BE7A78F}" sibTransId="{CB9AE835-34D1-4755-93C6-A81510BA75C0}"/>
    <dgm:cxn modelId="{D619647F-F582-49C2-9F0F-77EEC1518742}" srcId="{43153FB5-BF2D-4370-900F-132175474E2D}" destId="{3FB8F7B8-B730-4E24-9254-652F595367DD}" srcOrd="4" destOrd="0" parTransId="{E96ACEF6-47AA-4F16-8B82-406A82392D7D}" sibTransId="{4B397924-E1E0-431C-9DB3-21E76BBDF12B}"/>
    <dgm:cxn modelId="{0E70148E-8053-4415-8111-D739972F4C94}" type="presOf" srcId="{965CF9DE-B15F-426C-9E9C-0D4C12F613D7}" destId="{CF0A2F5D-0CE7-4FCE-BD53-5E60302E80A7}" srcOrd="0" destOrd="1" presId="urn:microsoft.com/office/officeart/2005/8/layout/radial2"/>
    <dgm:cxn modelId="{FDDFF88E-E46E-4331-8C57-42C67FF286FB}" type="presOf" srcId="{450216D5-06E2-415B-9656-3B3796A12302}" destId="{B2DA1D01-19B2-47D7-AAC5-78CDDD7883EA}" srcOrd="0" destOrd="0" presId="urn:microsoft.com/office/officeart/2005/8/layout/radial2"/>
    <dgm:cxn modelId="{5158E292-140D-41FA-80C7-35F26C513B09}" srcId="{AAEFC38C-9ED8-4DB3-8525-9C1827E1E6D1}" destId="{384E56EF-9604-4B4E-9983-C50C2FBD563D}" srcOrd="2" destOrd="0" parTransId="{FC81A343-6794-4FEB-A9BA-16EA7D8E5864}" sibTransId="{5000A47E-DFA3-48B5-BDBC-733F5E621B42}"/>
    <dgm:cxn modelId="{D2B38094-E195-45AA-A023-C05E4A9AB324}" type="presOf" srcId="{AAEFC38C-9ED8-4DB3-8525-9C1827E1E6D1}" destId="{5A12376E-F80C-46C9-A880-45E462F539B0}" srcOrd="0" destOrd="0" presId="urn:microsoft.com/office/officeart/2005/8/layout/radial2"/>
    <dgm:cxn modelId="{D46258B2-2B58-404B-AE6B-B3567169EC48}" type="presOf" srcId="{DCC2D0C9-C695-4BF6-891C-57C80AA88D70}" destId="{CF0A2F5D-0CE7-4FCE-BD53-5E60302E80A7}" srcOrd="0" destOrd="0" presId="urn:microsoft.com/office/officeart/2005/8/layout/radial2"/>
    <dgm:cxn modelId="{332E24BB-8DED-4DFF-BD45-93E19E80F201}" type="presOf" srcId="{EA03CC2A-E1CB-454C-A572-AFBD6B3ED01B}" destId="{CF0A2F5D-0CE7-4FCE-BD53-5E60302E80A7}" srcOrd="0" destOrd="3" presId="urn:microsoft.com/office/officeart/2005/8/layout/radial2"/>
    <dgm:cxn modelId="{5AE804BE-4109-4783-8CDE-754DC3F61F91}" srcId="{43153FB5-BF2D-4370-900F-132175474E2D}" destId="{DCC2D0C9-C695-4BF6-891C-57C80AA88D70}" srcOrd="0" destOrd="0" parTransId="{1D443D55-6A96-43FB-938F-29AA780B4114}" sibTransId="{BC157FF9-B535-41AF-987A-83D1B97E571A}"/>
    <dgm:cxn modelId="{B6C71DC7-3E24-44A0-AB5F-4E6DAA622BC8}" type="presOf" srcId="{9541A94B-B595-4B96-BF9E-D5FB3222BA11}" destId="{E4C159DA-BC88-4B25-8369-38F8A0902BF3}" srcOrd="0" destOrd="0" presId="urn:microsoft.com/office/officeart/2005/8/layout/radial2"/>
    <dgm:cxn modelId="{D5B870EC-0939-4EC7-A7C6-FDAF140DDD1D}" srcId="{43153FB5-BF2D-4370-900F-132175474E2D}" destId="{965CF9DE-B15F-426C-9E9C-0D4C12F613D7}" srcOrd="1" destOrd="0" parTransId="{54DB471D-9E0B-44F3-A3A3-A6A34B2D1BDE}" sibTransId="{FB0DB5B9-10D6-4281-8C55-52ADFA96A85F}"/>
    <dgm:cxn modelId="{FAE6BCF3-66D2-4C51-9987-1F4BEA59AE7F}" type="presOf" srcId="{FC81A343-6794-4FEB-A9BA-16EA7D8E5864}" destId="{32B8F3AF-9970-4C6D-9154-B53D1160FCFC}" srcOrd="0" destOrd="0" presId="urn:microsoft.com/office/officeart/2005/8/layout/radial2"/>
    <dgm:cxn modelId="{61B8F8F7-9E13-4DC7-AC56-B379FC25D3BE}" srcId="{43153FB5-BF2D-4370-900F-132175474E2D}" destId="{EA03CC2A-E1CB-454C-A572-AFBD6B3ED01B}" srcOrd="3" destOrd="0" parTransId="{BA8A9DC5-9B94-4CDF-9A09-12E294773C20}" sibTransId="{14E0BBD3-D19A-4E35-A848-BA1565EE2B59}"/>
    <dgm:cxn modelId="{E2C8A5A6-BA61-4436-9DAA-E785405E0F1A}" type="presParOf" srcId="{5A12376E-F80C-46C9-A880-45E462F539B0}" destId="{7620144B-AF4E-4B25-812E-785F773FC5B2}" srcOrd="0" destOrd="0" presId="urn:microsoft.com/office/officeart/2005/8/layout/radial2"/>
    <dgm:cxn modelId="{A27D2F9E-CF4D-4183-A901-041D48A1BF1A}" type="presParOf" srcId="{7620144B-AF4E-4B25-812E-785F773FC5B2}" destId="{E92E5B28-558A-4D98-80E6-0A6BA235F16E}" srcOrd="0" destOrd="0" presId="urn:microsoft.com/office/officeart/2005/8/layout/radial2"/>
    <dgm:cxn modelId="{A6E2C959-E3F3-424A-9B6B-EB88B08E9399}" type="presParOf" srcId="{E92E5B28-558A-4D98-80E6-0A6BA235F16E}" destId="{8DE6CC7B-7D61-4EE4-9D51-05B3CAD62659}" srcOrd="0" destOrd="0" presId="urn:microsoft.com/office/officeart/2005/8/layout/radial2"/>
    <dgm:cxn modelId="{A321B226-A1ED-4E6F-9C28-ECED2017D3DA}" type="presParOf" srcId="{E92E5B28-558A-4D98-80E6-0A6BA235F16E}" destId="{794B1B7F-11AA-45A9-A323-1C1566773BA2}" srcOrd="1" destOrd="0" presId="urn:microsoft.com/office/officeart/2005/8/layout/radial2"/>
    <dgm:cxn modelId="{E384D785-745D-49D1-A4D8-51F3D3F8FD2A}" type="presParOf" srcId="{7620144B-AF4E-4B25-812E-785F773FC5B2}" destId="{B2DA1D01-19B2-47D7-AAC5-78CDDD7883EA}" srcOrd="1" destOrd="0" presId="urn:microsoft.com/office/officeart/2005/8/layout/radial2"/>
    <dgm:cxn modelId="{C24AF307-C167-42BF-A9A5-8D8CB0257A22}" type="presParOf" srcId="{7620144B-AF4E-4B25-812E-785F773FC5B2}" destId="{A90923C6-BF76-4BBC-BA23-B2E2A238BE32}" srcOrd="2" destOrd="0" presId="urn:microsoft.com/office/officeart/2005/8/layout/radial2"/>
    <dgm:cxn modelId="{CBF5C649-201E-43E2-8F78-9D00363362BD}" type="presParOf" srcId="{A90923C6-BF76-4BBC-BA23-B2E2A238BE32}" destId="{E4C159DA-BC88-4B25-8369-38F8A0902BF3}" srcOrd="0" destOrd="0" presId="urn:microsoft.com/office/officeart/2005/8/layout/radial2"/>
    <dgm:cxn modelId="{4C0CE6A4-73F2-47AA-A96F-82C59F9D3A85}" type="presParOf" srcId="{A90923C6-BF76-4BBC-BA23-B2E2A238BE32}" destId="{50F5B9D4-FE0A-4636-8AD4-533EE2F298E7}" srcOrd="1" destOrd="0" presId="urn:microsoft.com/office/officeart/2005/8/layout/radial2"/>
    <dgm:cxn modelId="{97A3185B-75CE-4D4C-9275-59CD3BE73D7E}" type="presParOf" srcId="{7620144B-AF4E-4B25-812E-785F773FC5B2}" destId="{6AFE51FD-80B7-41A1-9CED-FB61C9C8F439}" srcOrd="3" destOrd="0" presId="urn:microsoft.com/office/officeart/2005/8/layout/radial2"/>
    <dgm:cxn modelId="{AC83189A-33FF-40C3-90F0-A167087F6FCB}" type="presParOf" srcId="{7620144B-AF4E-4B25-812E-785F773FC5B2}" destId="{E1A11C66-EF0D-42A7-89F1-79EF532D99C6}" srcOrd="4" destOrd="0" presId="urn:microsoft.com/office/officeart/2005/8/layout/radial2"/>
    <dgm:cxn modelId="{7F499CF8-2625-4320-B11F-7CAEE2C0F0F2}" type="presParOf" srcId="{E1A11C66-EF0D-42A7-89F1-79EF532D99C6}" destId="{EEF42204-2AB9-4839-8EAD-377D6F34B40F}" srcOrd="0" destOrd="0" presId="urn:microsoft.com/office/officeart/2005/8/layout/radial2"/>
    <dgm:cxn modelId="{2731CF19-863E-43FB-B837-FDDAD45BD71C}" type="presParOf" srcId="{E1A11C66-EF0D-42A7-89F1-79EF532D99C6}" destId="{CF0A2F5D-0CE7-4FCE-BD53-5E60302E80A7}" srcOrd="1" destOrd="0" presId="urn:microsoft.com/office/officeart/2005/8/layout/radial2"/>
    <dgm:cxn modelId="{F92EF8C2-D90F-416B-BB2B-20C1F6E325EC}" type="presParOf" srcId="{7620144B-AF4E-4B25-812E-785F773FC5B2}" destId="{32B8F3AF-9970-4C6D-9154-B53D1160FCFC}" srcOrd="5" destOrd="0" presId="urn:microsoft.com/office/officeart/2005/8/layout/radial2"/>
    <dgm:cxn modelId="{8E5CD3EB-25B1-4D15-8D4A-16A6C19D94FF}" type="presParOf" srcId="{7620144B-AF4E-4B25-812E-785F773FC5B2}" destId="{77AE3763-5018-4BD7-9B6F-6217183032D9}" srcOrd="6" destOrd="0" presId="urn:microsoft.com/office/officeart/2005/8/layout/radial2"/>
    <dgm:cxn modelId="{6DB10D29-88C1-4988-B226-EA65D21B051F}" type="presParOf" srcId="{77AE3763-5018-4BD7-9B6F-6217183032D9}" destId="{42CBD319-D456-477A-A6F6-C8203C0AF849}" srcOrd="0" destOrd="0" presId="urn:microsoft.com/office/officeart/2005/8/layout/radial2"/>
    <dgm:cxn modelId="{2A0AEBF1-390D-48E3-852F-673BD1EBCB64}" type="presParOf" srcId="{77AE3763-5018-4BD7-9B6F-6217183032D9}" destId="{22D31E00-C740-4B83-AE55-981C7DB863BD}"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A484B8-9C9B-4705-AC43-C17483A627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0774975F-C629-447C-85EC-6C2555F6DC86}">
      <dgm:prSet phldrT="[Текст]" custT="1"/>
      <dgm:spPr/>
      <dgm:t>
        <a:bodyPr/>
        <a:lstStyle/>
        <a:p>
          <a:r>
            <a:rPr lang="ru-RU" sz="1000" dirty="0">
              <a:latin typeface="Times New Roman" panose="02020603050405020304" pitchFamily="18" charset="0"/>
              <a:cs typeface="Times New Roman" panose="02020603050405020304" pitchFamily="18" charset="0"/>
            </a:rPr>
            <a:t>Бюджетная система РФ</a:t>
          </a:r>
        </a:p>
      </dgm:t>
    </dgm:pt>
    <dgm:pt modelId="{0B717E4C-7321-4BDF-92A1-72E172A78FDD}" type="parTrans" cxnId="{A6A28ED7-F5A1-4BE6-BFFA-E51651812299}">
      <dgm:prSet/>
      <dgm:spPr/>
      <dgm:t>
        <a:bodyPr/>
        <a:lstStyle/>
        <a:p>
          <a:endParaRPr lang="ru-RU" sz="1000">
            <a:latin typeface="Times New Roman" panose="02020603050405020304" pitchFamily="18" charset="0"/>
            <a:cs typeface="Times New Roman" panose="02020603050405020304" pitchFamily="18" charset="0"/>
          </a:endParaRPr>
        </a:p>
      </dgm:t>
    </dgm:pt>
    <dgm:pt modelId="{5AB6445D-3B1A-491B-8F71-128EAA6F112C}" type="sibTrans" cxnId="{A6A28ED7-F5A1-4BE6-BFFA-E51651812299}">
      <dgm:prSet/>
      <dgm:spPr/>
      <dgm:t>
        <a:bodyPr/>
        <a:lstStyle/>
        <a:p>
          <a:endParaRPr lang="ru-RU" sz="1000">
            <a:latin typeface="Times New Roman" panose="02020603050405020304" pitchFamily="18" charset="0"/>
            <a:cs typeface="Times New Roman" panose="02020603050405020304" pitchFamily="18" charset="0"/>
          </a:endParaRPr>
        </a:p>
      </dgm:t>
    </dgm:pt>
    <dgm:pt modelId="{CEBB2A0B-6117-4DA9-B9F8-3BB2E8E63379}">
      <dgm:prSet phldrT="[Текст]" custT="1"/>
      <dgm:spPr/>
      <dgm:t>
        <a:bodyPr/>
        <a:lstStyle/>
        <a:p>
          <a:r>
            <a:rPr lang="ru-RU" sz="1000" dirty="0">
              <a:latin typeface="Times New Roman" panose="02020603050405020304" pitchFamily="18" charset="0"/>
              <a:cs typeface="Times New Roman" panose="02020603050405020304" pitchFamily="18" charset="0"/>
            </a:rPr>
            <a:t>Федеральный бюджет</a:t>
          </a:r>
        </a:p>
      </dgm:t>
    </dgm:pt>
    <dgm:pt modelId="{FD49F503-46C9-49BC-BAA1-854ED94E9686}" type="parTrans" cxnId="{328EEA75-0C8A-406B-AB2C-6A1908BDEAA4}">
      <dgm:prSet/>
      <dgm:spPr/>
      <dgm:t>
        <a:bodyPr/>
        <a:lstStyle/>
        <a:p>
          <a:endParaRPr lang="ru-RU" sz="1000">
            <a:latin typeface="Times New Roman" panose="02020603050405020304" pitchFamily="18" charset="0"/>
            <a:cs typeface="Times New Roman" panose="02020603050405020304" pitchFamily="18" charset="0"/>
          </a:endParaRPr>
        </a:p>
      </dgm:t>
    </dgm:pt>
    <dgm:pt modelId="{AF7C214E-D870-402E-B5D0-6F49127F4131}" type="sibTrans" cxnId="{328EEA75-0C8A-406B-AB2C-6A1908BDEAA4}">
      <dgm:prSet/>
      <dgm:spPr/>
      <dgm:t>
        <a:bodyPr/>
        <a:lstStyle/>
        <a:p>
          <a:endParaRPr lang="ru-RU" sz="1000">
            <a:latin typeface="Times New Roman" panose="02020603050405020304" pitchFamily="18" charset="0"/>
            <a:cs typeface="Times New Roman" panose="02020603050405020304" pitchFamily="18" charset="0"/>
          </a:endParaRPr>
        </a:p>
      </dgm:t>
    </dgm:pt>
    <dgm:pt modelId="{9351E857-FC13-4A00-B8FA-6F1FAD35DC01}">
      <dgm:prSet phldrT="[Текст]" custT="1"/>
      <dgm:spPr/>
      <dgm:t>
        <a:bodyPr/>
        <a:lstStyle/>
        <a:p>
          <a:r>
            <a:rPr lang="ru-RU" sz="1000" dirty="0">
              <a:latin typeface="Times New Roman" panose="02020603050405020304" pitchFamily="18" charset="0"/>
              <a:cs typeface="Times New Roman" panose="02020603050405020304" pitchFamily="18" charset="0"/>
            </a:rPr>
            <a:t>Бюджеты субъектов РФ</a:t>
          </a:r>
        </a:p>
      </dgm:t>
    </dgm:pt>
    <dgm:pt modelId="{4A266302-0A54-4FFC-BA54-759A69FF9987}" type="parTrans" cxnId="{757D940B-96EB-438E-BD29-3D250A838ABA}">
      <dgm:prSet/>
      <dgm:spPr/>
      <dgm:t>
        <a:bodyPr/>
        <a:lstStyle/>
        <a:p>
          <a:endParaRPr lang="ru-RU" sz="1000">
            <a:latin typeface="Times New Roman" panose="02020603050405020304" pitchFamily="18" charset="0"/>
            <a:cs typeface="Times New Roman" panose="02020603050405020304" pitchFamily="18" charset="0"/>
          </a:endParaRPr>
        </a:p>
      </dgm:t>
    </dgm:pt>
    <dgm:pt modelId="{7256B33F-3405-493B-AFA2-4C2B57AA0708}" type="sibTrans" cxnId="{757D940B-96EB-438E-BD29-3D250A838ABA}">
      <dgm:prSet/>
      <dgm:spPr/>
      <dgm:t>
        <a:bodyPr/>
        <a:lstStyle/>
        <a:p>
          <a:endParaRPr lang="ru-RU" sz="1000">
            <a:latin typeface="Times New Roman" panose="02020603050405020304" pitchFamily="18" charset="0"/>
            <a:cs typeface="Times New Roman" panose="02020603050405020304" pitchFamily="18" charset="0"/>
          </a:endParaRPr>
        </a:p>
      </dgm:t>
    </dgm:pt>
    <dgm:pt modelId="{C39F7477-9991-4292-8D35-F27C56517580}">
      <dgm:prSet phldrT="[Текст]" custT="1"/>
      <dgm:spPr/>
      <dgm:t>
        <a:bodyPr/>
        <a:lstStyle/>
        <a:p>
          <a:r>
            <a:rPr lang="ru-RU" sz="1000" dirty="0">
              <a:latin typeface="Times New Roman" panose="02020603050405020304" pitchFamily="18" charset="0"/>
              <a:cs typeface="Times New Roman" panose="02020603050405020304" pitchFamily="18" charset="0"/>
            </a:rPr>
            <a:t>Бюджеты государственных внебюджетных фондов РФ</a:t>
          </a:r>
        </a:p>
      </dgm:t>
    </dgm:pt>
    <dgm:pt modelId="{AF650385-1AD0-4EA0-A1E0-BC13F03168DF}" type="parTrans" cxnId="{80449D5C-C367-4460-99AB-EC05C26974B2}">
      <dgm:prSet/>
      <dgm:spPr/>
      <dgm:t>
        <a:bodyPr/>
        <a:lstStyle/>
        <a:p>
          <a:endParaRPr lang="ru-RU" sz="1000">
            <a:latin typeface="Times New Roman" panose="02020603050405020304" pitchFamily="18" charset="0"/>
            <a:cs typeface="Times New Roman" panose="02020603050405020304" pitchFamily="18" charset="0"/>
          </a:endParaRPr>
        </a:p>
      </dgm:t>
    </dgm:pt>
    <dgm:pt modelId="{E27B82D0-3F7F-458B-A6A9-96F7E539FD98}" type="sibTrans" cxnId="{80449D5C-C367-4460-99AB-EC05C26974B2}">
      <dgm:prSet/>
      <dgm:spPr/>
      <dgm:t>
        <a:bodyPr/>
        <a:lstStyle/>
        <a:p>
          <a:endParaRPr lang="ru-RU" sz="1000">
            <a:latin typeface="Times New Roman" panose="02020603050405020304" pitchFamily="18" charset="0"/>
            <a:cs typeface="Times New Roman" panose="02020603050405020304" pitchFamily="18" charset="0"/>
          </a:endParaRPr>
        </a:p>
      </dgm:t>
    </dgm:pt>
    <dgm:pt modelId="{FB107E46-CB77-4ACA-A38A-B634EA5B3580}">
      <dgm:prSet phldrT="[Текст]" custT="1"/>
      <dgm:spPr/>
      <dgm:t>
        <a:bodyPr/>
        <a:lstStyle/>
        <a:p>
          <a:r>
            <a:rPr lang="ru-RU" sz="1000" dirty="0">
              <a:latin typeface="Times New Roman" panose="02020603050405020304" pitchFamily="18" charset="0"/>
              <a:cs typeface="Times New Roman" panose="02020603050405020304" pitchFamily="18" charset="0"/>
            </a:rPr>
            <a:t>Бюджеты территориальных государственных внебюджетных фондов</a:t>
          </a:r>
        </a:p>
      </dgm:t>
    </dgm:pt>
    <dgm:pt modelId="{C5C26069-5D91-48C2-80A8-D06786ABF1E2}" type="sibTrans" cxnId="{3D3AB856-3625-4150-9005-03A463642B50}">
      <dgm:prSet/>
      <dgm:spPr/>
      <dgm:t>
        <a:bodyPr/>
        <a:lstStyle/>
        <a:p>
          <a:endParaRPr lang="ru-RU" sz="1000">
            <a:latin typeface="Times New Roman" panose="02020603050405020304" pitchFamily="18" charset="0"/>
            <a:cs typeface="Times New Roman" panose="02020603050405020304" pitchFamily="18" charset="0"/>
          </a:endParaRPr>
        </a:p>
      </dgm:t>
    </dgm:pt>
    <dgm:pt modelId="{64A62547-7785-49D0-A4E6-3C3EB2653336}" type="parTrans" cxnId="{3D3AB856-3625-4150-9005-03A463642B50}">
      <dgm:prSet/>
      <dgm:spPr/>
      <dgm:t>
        <a:bodyPr/>
        <a:lstStyle/>
        <a:p>
          <a:endParaRPr lang="ru-RU" sz="1000">
            <a:latin typeface="Times New Roman" panose="02020603050405020304" pitchFamily="18" charset="0"/>
            <a:cs typeface="Times New Roman" panose="02020603050405020304" pitchFamily="18" charset="0"/>
          </a:endParaRPr>
        </a:p>
      </dgm:t>
    </dgm:pt>
    <dgm:pt modelId="{3301E71B-DC0D-446C-A0E4-E8A148DDE467}">
      <dgm:prSet custT="1"/>
      <dgm:spPr/>
      <dgm:t>
        <a:bodyPr/>
        <a:lstStyle/>
        <a:p>
          <a:r>
            <a:rPr lang="ru-RU" sz="1000" dirty="0">
              <a:latin typeface="Times New Roman" panose="02020603050405020304" pitchFamily="18" charset="0"/>
              <a:cs typeface="Times New Roman" panose="02020603050405020304" pitchFamily="18" charset="0"/>
            </a:rPr>
            <a:t>Местные бюджеты:</a:t>
          </a:r>
        </a:p>
      </dgm:t>
    </dgm:pt>
    <dgm:pt modelId="{C4FA9354-E67C-4A58-B167-B0D0E289D235}" type="parTrans" cxnId="{3067D702-2083-4C04-AB7D-89ED05E30585}">
      <dgm:prSet/>
      <dgm:spPr/>
      <dgm:t>
        <a:bodyPr/>
        <a:lstStyle/>
        <a:p>
          <a:endParaRPr lang="ru-RU" sz="1000">
            <a:latin typeface="Times New Roman" panose="02020603050405020304" pitchFamily="18" charset="0"/>
            <a:cs typeface="Times New Roman" panose="02020603050405020304" pitchFamily="18" charset="0"/>
          </a:endParaRPr>
        </a:p>
      </dgm:t>
    </dgm:pt>
    <dgm:pt modelId="{BEFAD23A-7411-4958-92BD-3FDD79000692}" type="sibTrans" cxnId="{3067D702-2083-4C04-AB7D-89ED05E30585}">
      <dgm:prSet/>
      <dgm:spPr/>
      <dgm:t>
        <a:bodyPr/>
        <a:lstStyle/>
        <a:p>
          <a:endParaRPr lang="ru-RU" sz="1000">
            <a:latin typeface="Times New Roman" panose="02020603050405020304" pitchFamily="18" charset="0"/>
            <a:cs typeface="Times New Roman" panose="02020603050405020304" pitchFamily="18" charset="0"/>
          </a:endParaRPr>
        </a:p>
      </dgm:t>
    </dgm:pt>
    <dgm:pt modelId="{56EBF8D4-89E4-42E6-A06B-24BA48A68E44}">
      <dgm:prSet custT="1"/>
      <dgm:spPr/>
      <dgm:t>
        <a:bodyPr/>
        <a:lstStyle/>
        <a:p>
          <a:r>
            <a:rPr lang="ru-RU" sz="1000" dirty="0">
              <a:latin typeface="Times New Roman" panose="02020603050405020304" pitchFamily="18" charset="0"/>
              <a:cs typeface="Times New Roman" panose="02020603050405020304" pitchFamily="18" charset="0"/>
            </a:rPr>
            <a:t>Бюджеты муниципальных районов, бюджеты муниципальных округов, бюджеты городских округов</a:t>
          </a:r>
        </a:p>
      </dgm:t>
    </dgm:pt>
    <dgm:pt modelId="{8B524070-78A8-4813-B2DF-A2E888F0D44A}" type="parTrans" cxnId="{3E1C245B-0E82-4A13-A582-713AE3F5E2A8}">
      <dgm:prSet/>
      <dgm:spPr/>
      <dgm:t>
        <a:bodyPr/>
        <a:lstStyle/>
        <a:p>
          <a:endParaRPr lang="ru-RU" sz="1000">
            <a:latin typeface="Times New Roman" panose="02020603050405020304" pitchFamily="18" charset="0"/>
            <a:cs typeface="Times New Roman" panose="02020603050405020304" pitchFamily="18" charset="0"/>
          </a:endParaRPr>
        </a:p>
      </dgm:t>
    </dgm:pt>
    <dgm:pt modelId="{BCFFFFC9-24AD-4FD8-B29A-D6DDCD6D862C}" type="sibTrans" cxnId="{3E1C245B-0E82-4A13-A582-713AE3F5E2A8}">
      <dgm:prSet/>
      <dgm:spPr/>
      <dgm:t>
        <a:bodyPr/>
        <a:lstStyle/>
        <a:p>
          <a:endParaRPr lang="ru-RU" sz="1000">
            <a:latin typeface="Times New Roman" panose="02020603050405020304" pitchFamily="18" charset="0"/>
            <a:cs typeface="Times New Roman" panose="02020603050405020304" pitchFamily="18" charset="0"/>
          </a:endParaRPr>
        </a:p>
      </dgm:t>
    </dgm:pt>
    <dgm:pt modelId="{84CE5AB9-7888-49B2-A589-6F25EFC40998}">
      <dgm:prSet custT="1"/>
      <dgm:spPr/>
      <dgm:t>
        <a:bodyPr/>
        <a:lstStyle/>
        <a:p>
          <a:r>
            <a:rPr lang="ru-RU" sz="1000" dirty="0">
              <a:latin typeface="Times New Roman" panose="02020603050405020304" pitchFamily="18" charset="0"/>
              <a:cs typeface="Times New Roman" panose="02020603050405020304" pitchFamily="18" charset="0"/>
            </a:rPr>
            <a:t>Бюджеты городских и сельских поселений, бюджеты внутригородских районов</a:t>
          </a:r>
        </a:p>
      </dgm:t>
    </dgm:pt>
    <dgm:pt modelId="{D5B045A0-4F11-40CF-921A-B212DBD25280}" type="parTrans" cxnId="{7C0228A7-38CA-4463-A094-9EA91176FDCF}">
      <dgm:prSet/>
      <dgm:spPr/>
      <dgm:t>
        <a:bodyPr/>
        <a:lstStyle/>
        <a:p>
          <a:endParaRPr lang="ru-RU" sz="1000">
            <a:latin typeface="Times New Roman" panose="02020603050405020304" pitchFamily="18" charset="0"/>
            <a:cs typeface="Times New Roman" panose="02020603050405020304" pitchFamily="18" charset="0"/>
          </a:endParaRPr>
        </a:p>
      </dgm:t>
    </dgm:pt>
    <dgm:pt modelId="{AFDE60C4-BE7C-47EB-AC58-20FA3FD83B12}" type="sibTrans" cxnId="{7C0228A7-38CA-4463-A094-9EA91176FDCF}">
      <dgm:prSet/>
      <dgm:spPr/>
      <dgm:t>
        <a:bodyPr/>
        <a:lstStyle/>
        <a:p>
          <a:endParaRPr lang="ru-RU" sz="1000">
            <a:latin typeface="Times New Roman" panose="02020603050405020304" pitchFamily="18" charset="0"/>
            <a:cs typeface="Times New Roman" panose="02020603050405020304" pitchFamily="18" charset="0"/>
          </a:endParaRPr>
        </a:p>
      </dgm:t>
    </dgm:pt>
    <dgm:pt modelId="{8BFC723F-F454-4EDD-A293-AA6BA949E4BD}" type="pres">
      <dgm:prSet presAssocID="{D6A484B8-9C9B-4705-AC43-C17483A6279E}" presName="hierChild1" presStyleCnt="0">
        <dgm:presLayoutVars>
          <dgm:chPref val="1"/>
          <dgm:dir/>
          <dgm:animOne val="branch"/>
          <dgm:animLvl val="lvl"/>
          <dgm:resizeHandles/>
        </dgm:presLayoutVars>
      </dgm:prSet>
      <dgm:spPr/>
    </dgm:pt>
    <dgm:pt modelId="{F6EC4B65-CFA3-4211-9798-0016AD1DAA51}" type="pres">
      <dgm:prSet presAssocID="{0774975F-C629-447C-85EC-6C2555F6DC86}" presName="hierRoot1" presStyleCnt="0"/>
      <dgm:spPr/>
    </dgm:pt>
    <dgm:pt modelId="{FA3ECBEF-0F60-44D7-A764-3F4B44C6335D}" type="pres">
      <dgm:prSet presAssocID="{0774975F-C629-447C-85EC-6C2555F6DC86}" presName="composite" presStyleCnt="0"/>
      <dgm:spPr/>
    </dgm:pt>
    <dgm:pt modelId="{6A148ACB-1551-4713-A62E-B984D3A27720}" type="pres">
      <dgm:prSet presAssocID="{0774975F-C629-447C-85EC-6C2555F6DC86}" presName="background" presStyleLbl="node0" presStyleIdx="0" presStyleCnt="1"/>
      <dgm:spPr/>
    </dgm:pt>
    <dgm:pt modelId="{C29C9329-6FE3-4C03-9AA6-21479B970493}" type="pres">
      <dgm:prSet presAssocID="{0774975F-C629-447C-85EC-6C2555F6DC86}" presName="text" presStyleLbl="fgAcc0" presStyleIdx="0" presStyleCnt="1" custScaleX="123458">
        <dgm:presLayoutVars>
          <dgm:chPref val="3"/>
        </dgm:presLayoutVars>
      </dgm:prSet>
      <dgm:spPr/>
    </dgm:pt>
    <dgm:pt modelId="{E8D2C9D2-3CE5-4126-9A7C-98E6D4B1305F}" type="pres">
      <dgm:prSet presAssocID="{0774975F-C629-447C-85EC-6C2555F6DC86}" presName="hierChild2" presStyleCnt="0"/>
      <dgm:spPr/>
    </dgm:pt>
    <dgm:pt modelId="{A49396CC-871B-4F4A-AF9E-756EB33F4952}" type="pres">
      <dgm:prSet presAssocID="{FD49F503-46C9-49BC-BAA1-854ED94E9686}" presName="Name10" presStyleLbl="parChTrans1D2" presStyleIdx="0" presStyleCnt="2"/>
      <dgm:spPr/>
    </dgm:pt>
    <dgm:pt modelId="{EA752960-BD6C-4FA4-BD4E-16840AAAE982}" type="pres">
      <dgm:prSet presAssocID="{CEBB2A0B-6117-4DA9-B9F8-3BB2E8E63379}" presName="hierRoot2" presStyleCnt="0"/>
      <dgm:spPr/>
    </dgm:pt>
    <dgm:pt modelId="{6BBF4E8F-3CBC-465F-A0AD-254661D179B6}" type="pres">
      <dgm:prSet presAssocID="{CEBB2A0B-6117-4DA9-B9F8-3BB2E8E63379}" presName="composite2" presStyleCnt="0"/>
      <dgm:spPr/>
    </dgm:pt>
    <dgm:pt modelId="{9F01D318-72D6-48AB-AB38-7B722E459F82}" type="pres">
      <dgm:prSet presAssocID="{CEBB2A0B-6117-4DA9-B9F8-3BB2E8E63379}" presName="background2" presStyleLbl="node2" presStyleIdx="0" presStyleCnt="2"/>
      <dgm:spPr/>
    </dgm:pt>
    <dgm:pt modelId="{4D0A22AB-17AA-469D-BE34-D338C0D238D9}" type="pres">
      <dgm:prSet presAssocID="{CEBB2A0B-6117-4DA9-B9F8-3BB2E8E63379}" presName="text2" presStyleLbl="fgAcc2" presStyleIdx="0" presStyleCnt="2">
        <dgm:presLayoutVars>
          <dgm:chPref val="3"/>
        </dgm:presLayoutVars>
      </dgm:prSet>
      <dgm:spPr/>
    </dgm:pt>
    <dgm:pt modelId="{692B4635-007D-4117-B563-6740B973DC30}" type="pres">
      <dgm:prSet presAssocID="{CEBB2A0B-6117-4DA9-B9F8-3BB2E8E63379}" presName="hierChild3" presStyleCnt="0"/>
      <dgm:spPr/>
    </dgm:pt>
    <dgm:pt modelId="{B9FC9DE2-D701-4E3C-8548-23AD352975C5}" type="pres">
      <dgm:prSet presAssocID="{4A266302-0A54-4FFC-BA54-759A69FF9987}" presName="Name17" presStyleLbl="parChTrans1D3" presStyleIdx="0" presStyleCnt="2"/>
      <dgm:spPr/>
    </dgm:pt>
    <dgm:pt modelId="{6D6131FD-772A-4AF8-A501-B678C19289D1}" type="pres">
      <dgm:prSet presAssocID="{9351E857-FC13-4A00-B8FA-6F1FAD35DC01}" presName="hierRoot3" presStyleCnt="0"/>
      <dgm:spPr/>
    </dgm:pt>
    <dgm:pt modelId="{3851806E-0C6A-4E5D-ADDB-0A41EC9C8CCB}" type="pres">
      <dgm:prSet presAssocID="{9351E857-FC13-4A00-B8FA-6F1FAD35DC01}" presName="composite3" presStyleCnt="0"/>
      <dgm:spPr/>
    </dgm:pt>
    <dgm:pt modelId="{411889A1-FF44-4BF6-922D-9DEBEBBAC854}" type="pres">
      <dgm:prSet presAssocID="{9351E857-FC13-4A00-B8FA-6F1FAD35DC01}" presName="background3" presStyleLbl="node3" presStyleIdx="0" presStyleCnt="2"/>
      <dgm:spPr/>
    </dgm:pt>
    <dgm:pt modelId="{B0CA8A96-33FB-4B1D-AA94-1F3C6835CBE1}" type="pres">
      <dgm:prSet presAssocID="{9351E857-FC13-4A00-B8FA-6F1FAD35DC01}" presName="text3" presStyleLbl="fgAcc3" presStyleIdx="0" presStyleCnt="2">
        <dgm:presLayoutVars>
          <dgm:chPref val="3"/>
        </dgm:presLayoutVars>
      </dgm:prSet>
      <dgm:spPr/>
    </dgm:pt>
    <dgm:pt modelId="{9895B276-0CFE-4451-9E48-F63DAF11BC06}" type="pres">
      <dgm:prSet presAssocID="{9351E857-FC13-4A00-B8FA-6F1FAD35DC01}" presName="hierChild4" presStyleCnt="0"/>
      <dgm:spPr/>
    </dgm:pt>
    <dgm:pt modelId="{27ED3D51-383B-4F45-AACB-C5AB4356BF1C}" type="pres">
      <dgm:prSet presAssocID="{C4FA9354-E67C-4A58-B167-B0D0E289D235}" presName="Name23" presStyleLbl="parChTrans1D4" presStyleIdx="0" presStyleCnt="3"/>
      <dgm:spPr/>
    </dgm:pt>
    <dgm:pt modelId="{65CEE57A-2402-4BCC-9991-83FF620D7695}" type="pres">
      <dgm:prSet presAssocID="{3301E71B-DC0D-446C-A0E4-E8A148DDE467}" presName="hierRoot4" presStyleCnt="0"/>
      <dgm:spPr/>
    </dgm:pt>
    <dgm:pt modelId="{72D9468A-F4F7-43C9-A33F-C493E787F0FF}" type="pres">
      <dgm:prSet presAssocID="{3301E71B-DC0D-446C-A0E4-E8A148DDE467}" presName="composite4" presStyleCnt="0"/>
      <dgm:spPr/>
    </dgm:pt>
    <dgm:pt modelId="{C25568D6-E0E0-426A-BCBE-DA1F8A91380C}" type="pres">
      <dgm:prSet presAssocID="{3301E71B-DC0D-446C-A0E4-E8A148DDE467}" presName="background4" presStyleLbl="node4" presStyleIdx="0" presStyleCnt="3"/>
      <dgm:spPr/>
    </dgm:pt>
    <dgm:pt modelId="{2FA2A290-261A-48B2-8FE1-A6B81C70D492}" type="pres">
      <dgm:prSet presAssocID="{3301E71B-DC0D-446C-A0E4-E8A148DDE467}" presName="text4" presStyleLbl="fgAcc4" presStyleIdx="0" presStyleCnt="3">
        <dgm:presLayoutVars>
          <dgm:chPref val="3"/>
        </dgm:presLayoutVars>
      </dgm:prSet>
      <dgm:spPr/>
    </dgm:pt>
    <dgm:pt modelId="{39DF432F-1F50-4F61-8FDD-BACA98CF9106}" type="pres">
      <dgm:prSet presAssocID="{3301E71B-DC0D-446C-A0E4-E8A148DDE467}" presName="hierChild5" presStyleCnt="0"/>
      <dgm:spPr/>
    </dgm:pt>
    <dgm:pt modelId="{D7D7761F-4189-4749-883F-4FB362530312}" type="pres">
      <dgm:prSet presAssocID="{8B524070-78A8-4813-B2DF-A2E888F0D44A}" presName="Name23" presStyleLbl="parChTrans1D4" presStyleIdx="1" presStyleCnt="3"/>
      <dgm:spPr/>
    </dgm:pt>
    <dgm:pt modelId="{12AC3570-D2CD-41FC-A258-9D4AE0D0CD9A}" type="pres">
      <dgm:prSet presAssocID="{56EBF8D4-89E4-42E6-A06B-24BA48A68E44}" presName="hierRoot4" presStyleCnt="0"/>
      <dgm:spPr/>
    </dgm:pt>
    <dgm:pt modelId="{73E208EE-87D1-4C57-8484-3C0B0FE27258}" type="pres">
      <dgm:prSet presAssocID="{56EBF8D4-89E4-42E6-A06B-24BA48A68E44}" presName="composite4" presStyleCnt="0"/>
      <dgm:spPr/>
    </dgm:pt>
    <dgm:pt modelId="{FE5393CE-27E3-47AC-BAD9-EB4ECFF2AA8C}" type="pres">
      <dgm:prSet presAssocID="{56EBF8D4-89E4-42E6-A06B-24BA48A68E44}" presName="background4" presStyleLbl="node4" presStyleIdx="1" presStyleCnt="3"/>
      <dgm:spPr/>
    </dgm:pt>
    <dgm:pt modelId="{1FAFD11F-D72D-4CED-BC1B-B8F1605BB05E}" type="pres">
      <dgm:prSet presAssocID="{56EBF8D4-89E4-42E6-A06B-24BA48A68E44}" presName="text4" presStyleLbl="fgAcc4" presStyleIdx="1" presStyleCnt="3" custScaleX="139122">
        <dgm:presLayoutVars>
          <dgm:chPref val="3"/>
        </dgm:presLayoutVars>
      </dgm:prSet>
      <dgm:spPr/>
    </dgm:pt>
    <dgm:pt modelId="{B26DF2E1-EFE1-4934-B554-ADD0572849D7}" type="pres">
      <dgm:prSet presAssocID="{56EBF8D4-89E4-42E6-A06B-24BA48A68E44}" presName="hierChild5" presStyleCnt="0"/>
      <dgm:spPr/>
    </dgm:pt>
    <dgm:pt modelId="{A76A1D8C-AAB9-4285-8B79-2EEFF101F6F0}" type="pres">
      <dgm:prSet presAssocID="{D5B045A0-4F11-40CF-921A-B212DBD25280}" presName="Name23" presStyleLbl="parChTrans1D4" presStyleIdx="2" presStyleCnt="3"/>
      <dgm:spPr/>
    </dgm:pt>
    <dgm:pt modelId="{226E59B3-63E2-401F-9215-8A85C82C8BD8}" type="pres">
      <dgm:prSet presAssocID="{84CE5AB9-7888-49B2-A589-6F25EFC40998}" presName="hierRoot4" presStyleCnt="0"/>
      <dgm:spPr/>
    </dgm:pt>
    <dgm:pt modelId="{14524AF7-DBC3-4CAB-B5D2-4A2FC413760B}" type="pres">
      <dgm:prSet presAssocID="{84CE5AB9-7888-49B2-A589-6F25EFC40998}" presName="composite4" presStyleCnt="0"/>
      <dgm:spPr/>
    </dgm:pt>
    <dgm:pt modelId="{29415C4E-9D85-4D25-8A57-E6EB31210E0B}" type="pres">
      <dgm:prSet presAssocID="{84CE5AB9-7888-49B2-A589-6F25EFC40998}" presName="background4" presStyleLbl="node4" presStyleIdx="2" presStyleCnt="3"/>
      <dgm:spPr/>
    </dgm:pt>
    <dgm:pt modelId="{FAE7849E-5EF9-460C-9265-75F7E4E5D6DB}" type="pres">
      <dgm:prSet presAssocID="{84CE5AB9-7888-49B2-A589-6F25EFC40998}" presName="text4" presStyleLbl="fgAcc4" presStyleIdx="2" presStyleCnt="3" custScaleX="133804">
        <dgm:presLayoutVars>
          <dgm:chPref val="3"/>
        </dgm:presLayoutVars>
      </dgm:prSet>
      <dgm:spPr/>
    </dgm:pt>
    <dgm:pt modelId="{FFE50FF4-009A-47B6-9427-3338BE6E89F5}" type="pres">
      <dgm:prSet presAssocID="{84CE5AB9-7888-49B2-A589-6F25EFC40998}" presName="hierChild5" presStyleCnt="0"/>
      <dgm:spPr/>
    </dgm:pt>
    <dgm:pt modelId="{3C6BD5A1-2658-44B9-977A-5927BE19B155}" type="pres">
      <dgm:prSet presAssocID="{AF650385-1AD0-4EA0-A1E0-BC13F03168DF}" presName="Name10" presStyleLbl="parChTrans1D2" presStyleIdx="1" presStyleCnt="2"/>
      <dgm:spPr/>
    </dgm:pt>
    <dgm:pt modelId="{D05D0015-3324-42F2-8217-39F1A42D3E3E}" type="pres">
      <dgm:prSet presAssocID="{C39F7477-9991-4292-8D35-F27C56517580}" presName="hierRoot2" presStyleCnt="0"/>
      <dgm:spPr/>
    </dgm:pt>
    <dgm:pt modelId="{B78A2F3B-FE88-48E9-A2F0-C985B75EF9A1}" type="pres">
      <dgm:prSet presAssocID="{C39F7477-9991-4292-8D35-F27C56517580}" presName="composite2" presStyleCnt="0"/>
      <dgm:spPr/>
    </dgm:pt>
    <dgm:pt modelId="{2F5CB695-A3A9-4CD3-80C7-CF4E48FC01EA}" type="pres">
      <dgm:prSet presAssocID="{C39F7477-9991-4292-8D35-F27C56517580}" presName="background2" presStyleLbl="node2" presStyleIdx="1" presStyleCnt="2"/>
      <dgm:spPr/>
    </dgm:pt>
    <dgm:pt modelId="{9EEFD7C5-81A9-4B56-B241-FC7FF565C97F}" type="pres">
      <dgm:prSet presAssocID="{C39F7477-9991-4292-8D35-F27C56517580}" presName="text2" presStyleLbl="fgAcc2" presStyleIdx="1" presStyleCnt="2">
        <dgm:presLayoutVars>
          <dgm:chPref val="3"/>
        </dgm:presLayoutVars>
      </dgm:prSet>
      <dgm:spPr/>
    </dgm:pt>
    <dgm:pt modelId="{BD368B4A-5D89-4D0C-B612-2CDE2B837216}" type="pres">
      <dgm:prSet presAssocID="{C39F7477-9991-4292-8D35-F27C56517580}" presName="hierChild3" presStyleCnt="0"/>
      <dgm:spPr/>
    </dgm:pt>
    <dgm:pt modelId="{4DA94387-FC8B-48F5-A2D8-A472E05BC71A}" type="pres">
      <dgm:prSet presAssocID="{64A62547-7785-49D0-A4E6-3C3EB2653336}" presName="Name17" presStyleLbl="parChTrans1D3" presStyleIdx="1" presStyleCnt="2"/>
      <dgm:spPr/>
    </dgm:pt>
    <dgm:pt modelId="{B67CD75F-2E2B-48E2-B9AA-8094F16495F4}" type="pres">
      <dgm:prSet presAssocID="{FB107E46-CB77-4ACA-A38A-B634EA5B3580}" presName="hierRoot3" presStyleCnt="0"/>
      <dgm:spPr/>
    </dgm:pt>
    <dgm:pt modelId="{0FC182D4-4320-440F-BF49-CF3372789465}" type="pres">
      <dgm:prSet presAssocID="{FB107E46-CB77-4ACA-A38A-B634EA5B3580}" presName="composite3" presStyleCnt="0"/>
      <dgm:spPr/>
    </dgm:pt>
    <dgm:pt modelId="{67992F97-FE40-4A7D-9E55-8483DC738309}" type="pres">
      <dgm:prSet presAssocID="{FB107E46-CB77-4ACA-A38A-B634EA5B3580}" presName="background3" presStyleLbl="node3" presStyleIdx="1" presStyleCnt="2"/>
      <dgm:spPr/>
    </dgm:pt>
    <dgm:pt modelId="{A11D7EE9-022B-4BDA-8B4B-0D7A9CA03D80}" type="pres">
      <dgm:prSet presAssocID="{FB107E46-CB77-4ACA-A38A-B634EA5B3580}" presName="text3" presStyleLbl="fgAcc3" presStyleIdx="1" presStyleCnt="2">
        <dgm:presLayoutVars>
          <dgm:chPref val="3"/>
        </dgm:presLayoutVars>
      </dgm:prSet>
      <dgm:spPr/>
    </dgm:pt>
    <dgm:pt modelId="{32917BE6-2427-43DD-A567-D4FA7DED76B5}" type="pres">
      <dgm:prSet presAssocID="{FB107E46-CB77-4ACA-A38A-B634EA5B3580}" presName="hierChild4" presStyleCnt="0"/>
      <dgm:spPr/>
    </dgm:pt>
  </dgm:ptLst>
  <dgm:cxnLst>
    <dgm:cxn modelId="{1E4D5801-6CFB-47F9-93C8-57CB7D751D2E}" type="presOf" srcId="{0774975F-C629-447C-85EC-6C2555F6DC86}" destId="{C29C9329-6FE3-4C03-9AA6-21479B970493}" srcOrd="0" destOrd="0" presId="urn:microsoft.com/office/officeart/2005/8/layout/hierarchy1"/>
    <dgm:cxn modelId="{3067D702-2083-4C04-AB7D-89ED05E30585}" srcId="{9351E857-FC13-4A00-B8FA-6F1FAD35DC01}" destId="{3301E71B-DC0D-446C-A0E4-E8A148DDE467}" srcOrd="0" destOrd="0" parTransId="{C4FA9354-E67C-4A58-B167-B0D0E289D235}" sibTransId="{BEFAD23A-7411-4958-92BD-3FDD79000692}"/>
    <dgm:cxn modelId="{757D940B-96EB-438E-BD29-3D250A838ABA}" srcId="{CEBB2A0B-6117-4DA9-B9F8-3BB2E8E63379}" destId="{9351E857-FC13-4A00-B8FA-6F1FAD35DC01}" srcOrd="0" destOrd="0" parTransId="{4A266302-0A54-4FFC-BA54-759A69FF9987}" sibTransId="{7256B33F-3405-493B-AFA2-4C2B57AA0708}"/>
    <dgm:cxn modelId="{3A94C420-CAC1-4E9C-9C5A-65E83AF6D199}" type="presOf" srcId="{84CE5AB9-7888-49B2-A589-6F25EFC40998}" destId="{FAE7849E-5EF9-460C-9265-75F7E4E5D6DB}" srcOrd="0" destOrd="0" presId="urn:microsoft.com/office/officeart/2005/8/layout/hierarchy1"/>
    <dgm:cxn modelId="{A75BA82B-8851-4B8C-ABC3-04C807D4DFBA}" type="presOf" srcId="{9351E857-FC13-4A00-B8FA-6F1FAD35DC01}" destId="{B0CA8A96-33FB-4B1D-AA94-1F3C6835CBE1}" srcOrd="0" destOrd="0" presId="urn:microsoft.com/office/officeart/2005/8/layout/hierarchy1"/>
    <dgm:cxn modelId="{3E1C245B-0E82-4A13-A582-713AE3F5E2A8}" srcId="{3301E71B-DC0D-446C-A0E4-E8A148DDE467}" destId="{56EBF8D4-89E4-42E6-A06B-24BA48A68E44}" srcOrd="0" destOrd="0" parTransId="{8B524070-78A8-4813-B2DF-A2E888F0D44A}" sibTransId="{BCFFFFC9-24AD-4FD8-B29A-D6DDCD6D862C}"/>
    <dgm:cxn modelId="{4F13325C-DA39-474B-85E5-A85D05B2C39C}" type="presOf" srcId="{64A62547-7785-49D0-A4E6-3C3EB2653336}" destId="{4DA94387-FC8B-48F5-A2D8-A472E05BC71A}" srcOrd="0" destOrd="0" presId="urn:microsoft.com/office/officeart/2005/8/layout/hierarchy1"/>
    <dgm:cxn modelId="{80449D5C-C367-4460-99AB-EC05C26974B2}" srcId="{0774975F-C629-447C-85EC-6C2555F6DC86}" destId="{C39F7477-9991-4292-8D35-F27C56517580}" srcOrd="1" destOrd="0" parTransId="{AF650385-1AD0-4EA0-A1E0-BC13F03168DF}" sibTransId="{E27B82D0-3F7F-458B-A6A9-96F7E539FD98}"/>
    <dgm:cxn modelId="{2C559741-8C09-4B6C-B058-4058A6DAE6C7}" type="presOf" srcId="{CEBB2A0B-6117-4DA9-B9F8-3BB2E8E63379}" destId="{4D0A22AB-17AA-469D-BE34-D338C0D238D9}" srcOrd="0" destOrd="0" presId="urn:microsoft.com/office/officeart/2005/8/layout/hierarchy1"/>
    <dgm:cxn modelId="{6F696744-FED9-4267-AC65-917F9F8DE9B0}" type="presOf" srcId="{8B524070-78A8-4813-B2DF-A2E888F0D44A}" destId="{D7D7761F-4189-4749-883F-4FB362530312}" srcOrd="0" destOrd="0" presId="urn:microsoft.com/office/officeart/2005/8/layout/hierarchy1"/>
    <dgm:cxn modelId="{328EEA75-0C8A-406B-AB2C-6A1908BDEAA4}" srcId="{0774975F-C629-447C-85EC-6C2555F6DC86}" destId="{CEBB2A0B-6117-4DA9-B9F8-3BB2E8E63379}" srcOrd="0" destOrd="0" parTransId="{FD49F503-46C9-49BC-BAA1-854ED94E9686}" sibTransId="{AF7C214E-D870-402E-B5D0-6F49127F4131}"/>
    <dgm:cxn modelId="{3D3AB856-3625-4150-9005-03A463642B50}" srcId="{C39F7477-9991-4292-8D35-F27C56517580}" destId="{FB107E46-CB77-4ACA-A38A-B634EA5B3580}" srcOrd="0" destOrd="0" parTransId="{64A62547-7785-49D0-A4E6-3C3EB2653336}" sibTransId="{C5C26069-5D91-48C2-80A8-D06786ABF1E2}"/>
    <dgm:cxn modelId="{3216D676-1AF6-4176-B6C3-2D4870506834}" type="presOf" srcId="{D5B045A0-4F11-40CF-921A-B212DBD25280}" destId="{A76A1D8C-AAB9-4285-8B79-2EEFF101F6F0}" srcOrd="0" destOrd="0" presId="urn:microsoft.com/office/officeart/2005/8/layout/hierarchy1"/>
    <dgm:cxn modelId="{073CD47E-158A-4380-BF1A-0DC2D271D165}" type="presOf" srcId="{4A266302-0A54-4FFC-BA54-759A69FF9987}" destId="{B9FC9DE2-D701-4E3C-8548-23AD352975C5}" srcOrd="0" destOrd="0" presId="urn:microsoft.com/office/officeart/2005/8/layout/hierarchy1"/>
    <dgm:cxn modelId="{DA96C085-AF41-4708-909F-31D32206E4E9}" type="presOf" srcId="{C39F7477-9991-4292-8D35-F27C56517580}" destId="{9EEFD7C5-81A9-4B56-B241-FC7FF565C97F}" srcOrd="0" destOrd="0" presId="urn:microsoft.com/office/officeart/2005/8/layout/hierarchy1"/>
    <dgm:cxn modelId="{F159F8A6-502C-443A-A0C4-DF48739578D0}" type="presOf" srcId="{FB107E46-CB77-4ACA-A38A-B634EA5B3580}" destId="{A11D7EE9-022B-4BDA-8B4B-0D7A9CA03D80}" srcOrd="0" destOrd="0" presId="urn:microsoft.com/office/officeart/2005/8/layout/hierarchy1"/>
    <dgm:cxn modelId="{7C0228A7-38CA-4463-A094-9EA91176FDCF}" srcId="{3301E71B-DC0D-446C-A0E4-E8A148DDE467}" destId="{84CE5AB9-7888-49B2-A589-6F25EFC40998}" srcOrd="1" destOrd="0" parTransId="{D5B045A0-4F11-40CF-921A-B212DBD25280}" sibTransId="{AFDE60C4-BE7C-47EB-AC58-20FA3FD83B12}"/>
    <dgm:cxn modelId="{75EC86BD-4B0C-429C-8B40-2D5F9E47F30F}" type="presOf" srcId="{C4FA9354-E67C-4A58-B167-B0D0E289D235}" destId="{27ED3D51-383B-4F45-AACB-C5AB4356BF1C}" srcOrd="0" destOrd="0" presId="urn:microsoft.com/office/officeart/2005/8/layout/hierarchy1"/>
    <dgm:cxn modelId="{9F5BD7BE-03C4-438B-8802-B1E43C804728}" type="presOf" srcId="{D6A484B8-9C9B-4705-AC43-C17483A6279E}" destId="{8BFC723F-F454-4EDD-A293-AA6BA949E4BD}" srcOrd="0" destOrd="0" presId="urn:microsoft.com/office/officeart/2005/8/layout/hierarchy1"/>
    <dgm:cxn modelId="{769558C1-E047-443D-B58D-1D9F79601A47}" type="presOf" srcId="{FD49F503-46C9-49BC-BAA1-854ED94E9686}" destId="{A49396CC-871B-4F4A-AF9E-756EB33F4952}" srcOrd="0" destOrd="0" presId="urn:microsoft.com/office/officeart/2005/8/layout/hierarchy1"/>
    <dgm:cxn modelId="{A444A4C2-9A4A-4D2C-9EC0-FE183FA535AA}" type="presOf" srcId="{56EBF8D4-89E4-42E6-A06B-24BA48A68E44}" destId="{1FAFD11F-D72D-4CED-BC1B-B8F1605BB05E}" srcOrd="0" destOrd="0" presId="urn:microsoft.com/office/officeart/2005/8/layout/hierarchy1"/>
    <dgm:cxn modelId="{AC37E1D6-B3E8-465E-A609-B9200203A329}" type="presOf" srcId="{AF650385-1AD0-4EA0-A1E0-BC13F03168DF}" destId="{3C6BD5A1-2658-44B9-977A-5927BE19B155}" srcOrd="0" destOrd="0" presId="urn:microsoft.com/office/officeart/2005/8/layout/hierarchy1"/>
    <dgm:cxn modelId="{A6A28ED7-F5A1-4BE6-BFFA-E51651812299}" srcId="{D6A484B8-9C9B-4705-AC43-C17483A6279E}" destId="{0774975F-C629-447C-85EC-6C2555F6DC86}" srcOrd="0" destOrd="0" parTransId="{0B717E4C-7321-4BDF-92A1-72E172A78FDD}" sibTransId="{5AB6445D-3B1A-491B-8F71-128EAA6F112C}"/>
    <dgm:cxn modelId="{BADE39FA-D3FC-485B-80DD-F23B9D0B707B}" type="presOf" srcId="{3301E71B-DC0D-446C-A0E4-E8A148DDE467}" destId="{2FA2A290-261A-48B2-8FE1-A6B81C70D492}" srcOrd="0" destOrd="0" presId="urn:microsoft.com/office/officeart/2005/8/layout/hierarchy1"/>
    <dgm:cxn modelId="{5F33EB92-29C9-405C-B4E2-A3CCED5DF358}" type="presParOf" srcId="{8BFC723F-F454-4EDD-A293-AA6BA949E4BD}" destId="{F6EC4B65-CFA3-4211-9798-0016AD1DAA51}" srcOrd="0" destOrd="0" presId="urn:microsoft.com/office/officeart/2005/8/layout/hierarchy1"/>
    <dgm:cxn modelId="{BE136854-B8B5-4CC5-AACA-40B2C6D62069}" type="presParOf" srcId="{F6EC4B65-CFA3-4211-9798-0016AD1DAA51}" destId="{FA3ECBEF-0F60-44D7-A764-3F4B44C6335D}" srcOrd="0" destOrd="0" presId="urn:microsoft.com/office/officeart/2005/8/layout/hierarchy1"/>
    <dgm:cxn modelId="{37109AB1-8084-4C50-A7C5-5AC52100E15F}" type="presParOf" srcId="{FA3ECBEF-0F60-44D7-A764-3F4B44C6335D}" destId="{6A148ACB-1551-4713-A62E-B984D3A27720}" srcOrd="0" destOrd="0" presId="urn:microsoft.com/office/officeart/2005/8/layout/hierarchy1"/>
    <dgm:cxn modelId="{913ABB26-64A7-4BBB-82D5-42B4F233C305}" type="presParOf" srcId="{FA3ECBEF-0F60-44D7-A764-3F4B44C6335D}" destId="{C29C9329-6FE3-4C03-9AA6-21479B970493}" srcOrd="1" destOrd="0" presId="urn:microsoft.com/office/officeart/2005/8/layout/hierarchy1"/>
    <dgm:cxn modelId="{DFB5EDD6-E8C3-4426-B1FC-0DE09BE95C6A}" type="presParOf" srcId="{F6EC4B65-CFA3-4211-9798-0016AD1DAA51}" destId="{E8D2C9D2-3CE5-4126-9A7C-98E6D4B1305F}" srcOrd="1" destOrd="0" presId="urn:microsoft.com/office/officeart/2005/8/layout/hierarchy1"/>
    <dgm:cxn modelId="{E3219B53-5B8C-46FA-81E7-7307A54248E1}" type="presParOf" srcId="{E8D2C9D2-3CE5-4126-9A7C-98E6D4B1305F}" destId="{A49396CC-871B-4F4A-AF9E-756EB33F4952}" srcOrd="0" destOrd="0" presId="urn:microsoft.com/office/officeart/2005/8/layout/hierarchy1"/>
    <dgm:cxn modelId="{2D2C10F5-A689-4E97-8416-12656AFC58F2}" type="presParOf" srcId="{E8D2C9D2-3CE5-4126-9A7C-98E6D4B1305F}" destId="{EA752960-BD6C-4FA4-BD4E-16840AAAE982}" srcOrd="1" destOrd="0" presId="urn:microsoft.com/office/officeart/2005/8/layout/hierarchy1"/>
    <dgm:cxn modelId="{BCD42D1F-9EDA-472D-82CF-DC1F99C1A870}" type="presParOf" srcId="{EA752960-BD6C-4FA4-BD4E-16840AAAE982}" destId="{6BBF4E8F-3CBC-465F-A0AD-254661D179B6}" srcOrd="0" destOrd="0" presId="urn:microsoft.com/office/officeart/2005/8/layout/hierarchy1"/>
    <dgm:cxn modelId="{3F517D82-B4EC-4F0E-8FD1-F76D1A4FEB1E}" type="presParOf" srcId="{6BBF4E8F-3CBC-465F-A0AD-254661D179B6}" destId="{9F01D318-72D6-48AB-AB38-7B722E459F82}" srcOrd="0" destOrd="0" presId="urn:microsoft.com/office/officeart/2005/8/layout/hierarchy1"/>
    <dgm:cxn modelId="{18FD8C43-26AC-463E-BD3D-9CEC71F64C1C}" type="presParOf" srcId="{6BBF4E8F-3CBC-465F-A0AD-254661D179B6}" destId="{4D0A22AB-17AA-469D-BE34-D338C0D238D9}" srcOrd="1" destOrd="0" presId="urn:microsoft.com/office/officeart/2005/8/layout/hierarchy1"/>
    <dgm:cxn modelId="{CEA95FBA-16F3-4627-8706-4D001A0D7F35}" type="presParOf" srcId="{EA752960-BD6C-4FA4-BD4E-16840AAAE982}" destId="{692B4635-007D-4117-B563-6740B973DC30}" srcOrd="1" destOrd="0" presId="urn:microsoft.com/office/officeart/2005/8/layout/hierarchy1"/>
    <dgm:cxn modelId="{DB13DF72-8A37-4C05-9E5F-6ED7F91FE221}" type="presParOf" srcId="{692B4635-007D-4117-B563-6740B973DC30}" destId="{B9FC9DE2-D701-4E3C-8548-23AD352975C5}" srcOrd="0" destOrd="0" presId="urn:microsoft.com/office/officeart/2005/8/layout/hierarchy1"/>
    <dgm:cxn modelId="{BD146608-B003-4693-92FE-FA166AE70BC7}" type="presParOf" srcId="{692B4635-007D-4117-B563-6740B973DC30}" destId="{6D6131FD-772A-4AF8-A501-B678C19289D1}" srcOrd="1" destOrd="0" presId="urn:microsoft.com/office/officeart/2005/8/layout/hierarchy1"/>
    <dgm:cxn modelId="{2B3BE69A-1DD0-42A5-A4A5-008E0BEE7042}" type="presParOf" srcId="{6D6131FD-772A-4AF8-A501-B678C19289D1}" destId="{3851806E-0C6A-4E5D-ADDB-0A41EC9C8CCB}" srcOrd="0" destOrd="0" presId="urn:microsoft.com/office/officeart/2005/8/layout/hierarchy1"/>
    <dgm:cxn modelId="{F758D5FA-B65C-40A3-A5D1-0CF8794B87B4}" type="presParOf" srcId="{3851806E-0C6A-4E5D-ADDB-0A41EC9C8CCB}" destId="{411889A1-FF44-4BF6-922D-9DEBEBBAC854}" srcOrd="0" destOrd="0" presId="urn:microsoft.com/office/officeart/2005/8/layout/hierarchy1"/>
    <dgm:cxn modelId="{770AE9A9-0EF9-47D9-9369-81D2F37FF983}" type="presParOf" srcId="{3851806E-0C6A-4E5D-ADDB-0A41EC9C8CCB}" destId="{B0CA8A96-33FB-4B1D-AA94-1F3C6835CBE1}" srcOrd="1" destOrd="0" presId="urn:microsoft.com/office/officeart/2005/8/layout/hierarchy1"/>
    <dgm:cxn modelId="{2CB41A3A-FCB8-47FF-81AB-CEFA62FA6573}" type="presParOf" srcId="{6D6131FD-772A-4AF8-A501-B678C19289D1}" destId="{9895B276-0CFE-4451-9E48-F63DAF11BC06}" srcOrd="1" destOrd="0" presId="urn:microsoft.com/office/officeart/2005/8/layout/hierarchy1"/>
    <dgm:cxn modelId="{42621DA1-37A8-4F23-8757-2A973084C19C}" type="presParOf" srcId="{9895B276-0CFE-4451-9E48-F63DAF11BC06}" destId="{27ED3D51-383B-4F45-AACB-C5AB4356BF1C}" srcOrd="0" destOrd="0" presId="urn:microsoft.com/office/officeart/2005/8/layout/hierarchy1"/>
    <dgm:cxn modelId="{FAEF1784-6C93-4B48-8375-BB584AB241D0}" type="presParOf" srcId="{9895B276-0CFE-4451-9E48-F63DAF11BC06}" destId="{65CEE57A-2402-4BCC-9991-83FF620D7695}" srcOrd="1" destOrd="0" presId="urn:microsoft.com/office/officeart/2005/8/layout/hierarchy1"/>
    <dgm:cxn modelId="{2374CF87-DAF3-47E6-925B-470D1D486BB0}" type="presParOf" srcId="{65CEE57A-2402-4BCC-9991-83FF620D7695}" destId="{72D9468A-F4F7-43C9-A33F-C493E787F0FF}" srcOrd="0" destOrd="0" presId="urn:microsoft.com/office/officeart/2005/8/layout/hierarchy1"/>
    <dgm:cxn modelId="{F736324F-9BFE-4EAD-82D3-1767C2085DBF}" type="presParOf" srcId="{72D9468A-F4F7-43C9-A33F-C493E787F0FF}" destId="{C25568D6-E0E0-426A-BCBE-DA1F8A91380C}" srcOrd="0" destOrd="0" presId="urn:microsoft.com/office/officeart/2005/8/layout/hierarchy1"/>
    <dgm:cxn modelId="{2C8E53EC-4E22-4E09-A7E3-57A9F78D3F3F}" type="presParOf" srcId="{72D9468A-F4F7-43C9-A33F-C493E787F0FF}" destId="{2FA2A290-261A-48B2-8FE1-A6B81C70D492}" srcOrd="1" destOrd="0" presId="urn:microsoft.com/office/officeart/2005/8/layout/hierarchy1"/>
    <dgm:cxn modelId="{9ED1FC45-8BE4-4E40-8E1D-7F249B04391A}" type="presParOf" srcId="{65CEE57A-2402-4BCC-9991-83FF620D7695}" destId="{39DF432F-1F50-4F61-8FDD-BACA98CF9106}" srcOrd="1" destOrd="0" presId="urn:microsoft.com/office/officeart/2005/8/layout/hierarchy1"/>
    <dgm:cxn modelId="{E50D3D53-74B5-4285-B1AF-93FE0B436AA5}" type="presParOf" srcId="{39DF432F-1F50-4F61-8FDD-BACA98CF9106}" destId="{D7D7761F-4189-4749-883F-4FB362530312}" srcOrd="0" destOrd="0" presId="urn:microsoft.com/office/officeart/2005/8/layout/hierarchy1"/>
    <dgm:cxn modelId="{E79BF6AE-D30B-4B5B-A711-1AB7F32C2DEF}" type="presParOf" srcId="{39DF432F-1F50-4F61-8FDD-BACA98CF9106}" destId="{12AC3570-D2CD-41FC-A258-9D4AE0D0CD9A}" srcOrd="1" destOrd="0" presId="urn:microsoft.com/office/officeart/2005/8/layout/hierarchy1"/>
    <dgm:cxn modelId="{13CBDEFB-D3C3-4F48-BD33-4A6540163B9B}" type="presParOf" srcId="{12AC3570-D2CD-41FC-A258-9D4AE0D0CD9A}" destId="{73E208EE-87D1-4C57-8484-3C0B0FE27258}" srcOrd="0" destOrd="0" presId="urn:microsoft.com/office/officeart/2005/8/layout/hierarchy1"/>
    <dgm:cxn modelId="{3D869966-BF16-4B5D-91E2-FAB80238D8FD}" type="presParOf" srcId="{73E208EE-87D1-4C57-8484-3C0B0FE27258}" destId="{FE5393CE-27E3-47AC-BAD9-EB4ECFF2AA8C}" srcOrd="0" destOrd="0" presId="urn:microsoft.com/office/officeart/2005/8/layout/hierarchy1"/>
    <dgm:cxn modelId="{71CD9B6A-9541-4F04-B555-5E67D59EFE0C}" type="presParOf" srcId="{73E208EE-87D1-4C57-8484-3C0B0FE27258}" destId="{1FAFD11F-D72D-4CED-BC1B-B8F1605BB05E}" srcOrd="1" destOrd="0" presId="urn:microsoft.com/office/officeart/2005/8/layout/hierarchy1"/>
    <dgm:cxn modelId="{0BA4F7CD-81C1-432D-9CD1-8A5AD47B9FC4}" type="presParOf" srcId="{12AC3570-D2CD-41FC-A258-9D4AE0D0CD9A}" destId="{B26DF2E1-EFE1-4934-B554-ADD0572849D7}" srcOrd="1" destOrd="0" presId="urn:microsoft.com/office/officeart/2005/8/layout/hierarchy1"/>
    <dgm:cxn modelId="{C31320E7-57E0-4AB3-B822-F88F3B01EE74}" type="presParOf" srcId="{39DF432F-1F50-4F61-8FDD-BACA98CF9106}" destId="{A76A1D8C-AAB9-4285-8B79-2EEFF101F6F0}" srcOrd="2" destOrd="0" presId="urn:microsoft.com/office/officeart/2005/8/layout/hierarchy1"/>
    <dgm:cxn modelId="{6053EAF6-3E72-4208-94AC-B53FDCCB8F38}" type="presParOf" srcId="{39DF432F-1F50-4F61-8FDD-BACA98CF9106}" destId="{226E59B3-63E2-401F-9215-8A85C82C8BD8}" srcOrd="3" destOrd="0" presId="urn:microsoft.com/office/officeart/2005/8/layout/hierarchy1"/>
    <dgm:cxn modelId="{7DA48B9A-E903-4FC6-A093-F19F1684FB83}" type="presParOf" srcId="{226E59B3-63E2-401F-9215-8A85C82C8BD8}" destId="{14524AF7-DBC3-4CAB-B5D2-4A2FC413760B}" srcOrd="0" destOrd="0" presId="urn:microsoft.com/office/officeart/2005/8/layout/hierarchy1"/>
    <dgm:cxn modelId="{85699623-7FF2-4346-B938-5011BF91524E}" type="presParOf" srcId="{14524AF7-DBC3-4CAB-B5D2-4A2FC413760B}" destId="{29415C4E-9D85-4D25-8A57-E6EB31210E0B}" srcOrd="0" destOrd="0" presId="urn:microsoft.com/office/officeart/2005/8/layout/hierarchy1"/>
    <dgm:cxn modelId="{D8C8D940-BA18-4CD6-90CB-8A3C4D6F7F30}" type="presParOf" srcId="{14524AF7-DBC3-4CAB-B5D2-4A2FC413760B}" destId="{FAE7849E-5EF9-460C-9265-75F7E4E5D6DB}" srcOrd="1" destOrd="0" presId="urn:microsoft.com/office/officeart/2005/8/layout/hierarchy1"/>
    <dgm:cxn modelId="{B60678DB-592F-496E-94B3-D6FB67DE3D2F}" type="presParOf" srcId="{226E59B3-63E2-401F-9215-8A85C82C8BD8}" destId="{FFE50FF4-009A-47B6-9427-3338BE6E89F5}" srcOrd="1" destOrd="0" presId="urn:microsoft.com/office/officeart/2005/8/layout/hierarchy1"/>
    <dgm:cxn modelId="{39D5460F-0ADC-44C6-9E45-ECF8D5236D1C}" type="presParOf" srcId="{E8D2C9D2-3CE5-4126-9A7C-98E6D4B1305F}" destId="{3C6BD5A1-2658-44B9-977A-5927BE19B155}" srcOrd="2" destOrd="0" presId="urn:microsoft.com/office/officeart/2005/8/layout/hierarchy1"/>
    <dgm:cxn modelId="{B5AC9654-6E9F-451A-B11B-59CE5AB71172}" type="presParOf" srcId="{E8D2C9D2-3CE5-4126-9A7C-98E6D4B1305F}" destId="{D05D0015-3324-42F2-8217-39F1A42D3E3E}" srcOrd="3" destOrd="0" presId="urn:microsoft.com/office/officeart/2005/8/layout/hierarchy1"/>
    <dgm:cxn modelId="{C792A7AA-1FF8-407D-98AB-BF7A4136B456}" type="presParOf" srcId="{D05D0015-3324-42F2-8217-39F1A42D3E3E}" destId="{B78A2F3B-FE88-48E9-A2F0-C985B75EF9A1}" srcOrd="0" destOrd="0" presId="urn:microsoft.com/office/officeart/2005/8/layout/hierarchy1"/>
    <dgm:cxn modelId="{A7A06E6E-B691-4C95-80CF-66020BC79FB3}" type="presParOf" srcId="{B78A2F3B-FE88-48E9-A2F0-C985B75EF9A1}" destId="{2F5CB695-A3A9-4CD3-80C7-CF4E48FC01EA}" srcOrd="0" destOrd="0" presId="urn:microsoft.com/office/officeart/2005/8/layout/hierarchy1"/>
    <dgm:cxn modelId="{E2C9C2E6-1E5C-403B-BA33-B1A723ADA61C}" type="presParOf" srcId="{B78A2F3B-FE88-48E9-A2F0-C985B75EF9A1}" destId="{9EEFD7C5-81A9-4B56-B241-FC7FF565C97F}" srcOrd="1" destOrd="0" presId="urn:microsoft.com/office/officeart/2005/8/layout/hierarchy1"/>
    <dgm:cxn modelId="{5220B4FA-4DEE-4D4F-9A34-9895A0BB7C4C}" type="presParOf" srcId="{D05D0015-3324-42F2-8217-39F1A42D3E3E}" destId="{BD368B4A-5D89-4D0C-B612-2CDE2B837216}" srcOrd="1" destOrd="0" presId="urn:microsoft.com/office/officeart/2005/8/layout/hierarchy1"/>
    <dgm:cxn modelId="{EDD5B00D-4CE2-4614-A793-388BC5D62BB4}" type="presParOf" srcId="{BD368B4A-5D89-4D0C-B612-2CDE2B837216}" destId="{4DA94387-FC8B-48F5-A2D8-A472E05BC71A}" srcOrd="0" destOrd="0" presId="urn:microsoft.com/office/officeart/2005/8/layout/hierarchy1"/>
    <dgm:cxn modelId="{D394C682-7B63-4F8A-B14E-3CF6CCB5AC8E}" type="presParOf" srcId="{BD368B4A-5D89-4D0C-B612-2CDE2B837216}" destId="{B67CD75F-2E2B-48E2-B9AA-8094F16495F4}" srcOrd="1" destOrd="0" presId="urn:microsoft.com/office/officeart/2005/8/layout/hierarchy1"/>
    <dgm:cxn modelId="{FD1E94DD-4FC7-454A-A024-0E86148065C3}" type="presParOf" srcId="{B67CD75F-2E2B-48E2-B9AA-8094F16495F4}" destId="{0FC182D4-4320-440F-BF49-CF3372789465}" srcOrd="0" destOrd="0" presId="urn:microsoft.com/office/officeart/2005/8/layout/hierarchy1"/>
    <dgm:cxn modelId="{33FE9476-2AA9-4A5D-9C4C-F649EBD0BA08}" type="presParOf" srcId="{0FC182D4-4320-440F-BF49-CF3372789465}" destId="{67992F97-FE40-4A7D-9E55-8483DC738309}" srcOrd="0" destOrd="0" presId="urn:microsoft.com/office/officeart/2005/8/layout/hierarchy1"/>
    <dgm:cxn modelId="{FE969F3F-B6AB-4447-9C22-088163800149}" type="presParOf" srcId="{0FC182D4-4320-440F-BF49-CF3372789465}" destId="{A11D7EE9-022B-4BDA-8B4B-0D7A9CA03D80}" srcOrd="1" destOrd="0" presId="urn:microsoft.com/office/officeart/2005/8/layout/hierarchy1"/>
    <dgm:cxn modelId="{F9E14D8D-54F2-475B-B810-44C797F1FF83}" type="presParOf" srcId="{B67CD75F-2E2B-48E2-B9AA-8094F16495F4}" destId="{32917BE6-2427-43DD-A567-D4FA7DED76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F9B156-55A3-4428-9286-658715C12AD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76669071-0F57-4563-B405-15312D4C54F1}">
      <dgm:prSet phldrT="[Текст]" custT="1"/>
      <dgm:spPr>
        <a:solidFill>
          <a:srgbClr val="003399"/>
        </a:solidFill>
      </dgm:spPr>
      <dgm:t>
        <a:bodyPr/>
        <a:lstStyle/>
        <a:p>
          <a:r>
            <a:rPr lang="ru-RU" sz="900" dirty="0">
              <a:latin typeface="Times New Roman" panose="02020603050405020304" pitchFamily="18" charset="0"/>
              <a:cs typeface="Times New Roman" panose="02020603050405020304" pitchFamily="18" charset="0"/>
            </a:rPr>
            <a:t>Составление проекта бюджета</a:t>
          </a:r>
        </a:p>
      </dgm:t>
    </dgm:pt>
    <dgm:pt modelId="{5FE022FB-910F-424A-AFC0-BC966CEE07F0}" type="parTrans" cxnId="{41C8525B-71B7-48F6-BFED-61F49B306BE6}">
      <dgm:prSet/>
      <dgm:spPr/>
      <dgm:t>
        <a:bodyPr/>
        <a:lstStyle/>
        <a:p>
          <a:endParaRPr lang="ru-RU" sz="800">
            <a:latin typeface="Times New Roman" panose="02020603050405020304" pitchFamily="18" charset="0"/>
            <a:cs typeface="Times New Roman" panose="02020603050405020304" pitchFamily="18" charset="0"/>
          </a:endParaRPr>
        </a:p>
      </dgm:t>
    </dgm:pt>
    <dgm:pt modelId="{062D66DF-51E2-4F40-B609-1AFBA05721A2}" type="sibTrans" cxnId="{41C8525B-71B7-48F6-BFED-61F49B306BE6}">
      <dgm:prSet/>
      <dgm:spPr/>
      <dgm:t>
        <a:bodyPr/>
        <a:lstStyle/>
        <a:p>
          <a:endParaRPr lang="ru-RU" sz="800">
            <a:latin typeface="Times New Roman" panose="02020603050405020304" pitchFamily="18" charset="0"/>
            <a:cs typeface="Times New Roman" panose="02020603050405020304" pitchFamily="18" charset="0"/>
          </a:endParaRPr>
        </a:p>
      </dgm:t>
    </dgm:pt>
    <dgm:pt modelId="{A967AE3E-9E70-4722-9CDF-139F33D37D94}">
      <dgm:prSet phldrT="[Текст]" custT="1"/>
      <dgm:spPr>
        <a:ln>
          <a:solidFill>
            <a:srgbClr val="003399"/>
          </a:solidFill>
        </a:ln>
      </dgm:spPr>
      <dgm:t>
        <a:bodyPr/>
        <a:lstStyle/>
        <a:p>
          <a:r>
            <a:rPr lang="ru-RU" sz="800" dirty="0">
              <a:latin typeface="Times New Roman" panose="02020603050405020304" pitchFamily="18" charset="0"/>
              <a:cs typeface="Times New Roman" panose="02020603050405020304" pitchFamily="18" charset="0"/>
            </a:rPr>
            <a:t>Основывается на:</a:t>
          </a:r>
        </a:p>
      </dgm:t>
    </dgm:pt>
    <dgm:pt modelId="{D07EFCEC-6B45-4E51-BD30-17638322B067}" type="parTrans" cxnId="{A105D5E4-085D-4F23-9292-5C99977EF1C1}">
      <dgm:prSet/>
      <dgm:spPr/>
      <dgm:t>
        <a:bodyPr/>
        <a:lstStyle/>
        <a:p>
          <a:endParaRPr lang="ru-RU" sz="800">
            <a:latin typeface="Times New Roman" panose="02020603050405020304" pitchFamily="18" charset="0"/>
            <a:cs typeface="Times New Roman" panose="02020603050405020304" pitchFamily="18" charset="0"/>
          </a:endParaRPr>
        </a:p>
      </dgm:t>
    </dgm:pt>
    <dgm:pt modelId="{41E68BE8-22C0-49DD-BDD5-7FDD8EE0FA43}" type="sibTrans" cxnId="{A105D5E4-085D-4F23-9292-5C99977EF1C1}">
      <dgm:prSet/>
      <dgm:spPr/>
      <dgm:t>
        <a:bodyPr/>
        <a:lstStyle/>
        <a:p>
          <a:endParaRPr lang="ru-RU" sz="800">
            <a:latin typeface="Times New Roman" panose="02020603050405020304" pitchFamily="18" charset="0"/>
            <a:cs typeface="Times New Roman" panose="02020603050405020304" pitchFamily="18" charset="0"/>
          </a:endParaRPr>
        </a:p>
      </dgm:t>
    </dgm:pt>
    <dgm:pt modelId="{540308AD-73CA-4CFF-B653-79F67AFCD073}">
      <dgm:prSet phldrT="[Текст]" custT="1"/>
      <dgm:spPr>
        <a:ln>
          <a:solidFill>
            <a:srgbClr val="003399"/>
          </a:solidFill>
        </a:ln>
      </dgm:spPr>
      <dgm:t>
        <a:bodyPr/>
        <a:lstStyle/>
        <a:p>
          <a:r>
            <a:rPr lang="ru-RU" sz="800" dirty="0">
              <a:latin typeface="Times New Roman" panose="02020603050405020304" pitchFamily="18" charset="0"/>
              <a:cs typeface="Times New Roman" panose="02020603050405020304" pitchFamily="18" charset="0"/>
            </a:rPr>
            <a:t>бюджетном послании Президента Российской Федерации</a:t>
          </a:r>
        </a:p>
      </dgm:t>
    </dgm:pt>
    <dgm:pt modelId="{A772ABBA-97C2-47D4-A1BA-7E03AFB5DDA1}" type="parTrans" cxnId="{9D48A9EA-9D54-457C-A318-40723FB606AD}">
      <dgm:prSet/>
      <dgm:spPr/>
      <dgm:t>
        <a:bodyPr/>
        <a:lstStyle/>
        <a:p>
          <a:endParaRPr lang="ru-RU" sz="800">
            <a:latin typeface="Times New Roman" panose="02020603050405020304" pitchFamily="18" charset="0"/>
            <a:cs typeface="Times New Roman" panose="02020603050405020304" pitchFamily="18" charset="0"/>
          </a:endParaRPr>
        </a:p>
      </dgm:t>
    </dgm:pt>
    <dgm:pt modelId="{5A44C50C-4BC6-49EC-8DD3-CA6CA8094468}" type="sibTrans" cxnId="{9D48A9EA-9D54-457C-A318-40723FB606AD}">
      <dgm:prSet/>
      <dgm:spPr/>
      <dgm:t>
        <a:bodyPr/>
        <a:lstStyle/>
        <a:p>
          <a:endParaRPr lang="ru-RU" sz="800">
            <a:latin typeface="Times New Roman" panose="02020603050405020304" pitchFamily="18" charset="0"/>
            <a:cs typeface="Times New Roman" panose="02020603050405020304" pitchFamily="18" charset="0"/>
          </a:endParaRPr>
        </a:p>
      </dgm:t>
    </dgm:pt>
    <dgm:pt modelId="{673A9BFE-5E2E-446D-92BB-7093E9570CFC}">
      <dgm:prSet phldrT="[Текст]" custT="1"/>
      <dgm:spPr>
        <a:solidFill>
          <a:srgbClr val="FFC000"/>
        </a:solidFill>
      </dgm:spPr>
      <dgm:t>
        <a:bodyPr/>
        <a:lstStyle/>
        <a:p>
          <a:r>
            <a:rPr lang="ru-RU" sz="900" dirty="0">
              <a:latin typeface="Times New Roman" panose="02020603050405020304" pitchFamily="18" charset="0"/>
              <a:cs typeface="Times New Roman" panose="02020603050405020304" pitchFamily="18" charset="0"/>
            </a:rPr>
            <a:t>Рассмотрение и утверждение проекта бюджета</a:t>
          </a:r>
        </a:p>
      </dgm:t>
    </dgm:pt>
    <dgm:pt modelId="{F2B7766F-16D7-4F54-91FF-D596300C9FA1}" type="parTrans" cxnId="{392364D2-769C-4891-B19A-DB4B79D5D6DF}">
      <dgm:prSet/>
      <dgm:spPr/>
      <dgm:t>
        <a:bodyPr/>
        <a:lstStyle/>
        <a:p>
          <a:endParaRPr lang="ru-RU" sz="800">
            <a:latin typeface="Times New Roman" panose="02020603050405020304" pitchFamily="18" charset="0"/>
            <a:cs typeface="Times New Roman" panose="02020603050405020304" pitchFamily="18" charset="0"/>
          </a:endParaRPr>
        </a:p>
      </dgm:t>
    </dgm:pt>
    <dgm:pt modelId="{3B53C18F-66D3-4599-B40E-EA5A7511259A}" type="sibTrans" cxnId="{392364D2-769C-4891-B19A-DB4B79D5D6DF}">
      <dgm:prSet/>
      <dgm:spPr/>
      <dgm:t>
        <a:bodyPr/>
        <a:lstStyle/>
        <a:p>
          <a:endParaRPr lang="ru-RU" sz="800">
            <a:latin typeface="Times New Roman" panose="02020603050405020304" pitchFamily="18" charset="0"/>
            <a:cs typeface="Times New Roman" panose="02020603050405020304" pitchFamily="18" charset="0"/>
          </a:endParaRPr>
        </a:p>
      </dgm:t>
    </dgm:pt>
    <dgm:pt modelId="{F6863CCA-22AB-43ED-9ABA-8D31B9CF5DC4}">
      <dgm:prSet phldrT="[Текст]" custT="1"/>
      <dgm:spPr>
        <a:ln>
          <a:solidFill>
            <a:srgbClr val="FFCC00"/>
          </a:solidFill>
        </a:ln>
      </dgm:spPr>
      <dgm:t>
        <a:bodyPr/>
        <a:lstStyle/>
        <a:p>
          <a:r>
            <a:rPr lang="ru-RU" sz="800" dirty="0">
              <a:latin typeface="Times New Roman" panose="02020603050405020304" pitchFamily="18" charset="0"/>
              <a:cs typeface="Times New Roman" panose="02020603050405020304" pitchFamily="18" charset="0"/>
            </a:rPr>
            <a:t>Дума рассматривает проект решения о местном бюджете в двух чтениях</a:t>
          </a:r>
        </a:p>
      </dgm:t>
    </dgm:pt>
    <dgm:pt modelId="{3A64F544-20FE-4E9E-8751-AB9F60E515CF}" type="parTrans" cxnId="{3B8C3562-E705-4296-A4AD-3B1F7D960D74}">
      <dgm:prSet/>
      <dgm:spPr>
        <a:ln>
          <a:solidFill>
            <a:srgbClr val="FFCC00"/>
          </a:solidFill>
        </a:ln>
      </dgm:spPr>
      <dgm:t>
        <a:bodyPr/>
        <a:lstStyle/>
        <a:p>
          <a:endParaRPr lang="ru-RU" sz="800">
            <a:latin typeface="Times New Roman" panose="02020603050405020304" pitchFamily="18" charset="0"/>
            <a:cs typeface="Times New Roman" panose="02020603050405020304" pitchFamily="18" charset="0"/>
          </a:endParaRPr>
        </a:p>
      </dgm:t>
    </dgm:pt>
    <dgm:pt modelId="{CB882817-0737-4241-8CD2-13BEA195F072}" type="sibTrans" cxnId="{3B8C3562-E705-4296-A4AD-3B1F7D960D74}">
      <dgm:prSet/>
      <dgm:spPr/>
      <dgm:t>
        <a:bodyPr/>
        <a:lstStyle/>
        <a:p>
          <a:endParaRPr lang="ru-RU" sz="800">
            <a:latin typeface="Times New Roman" panose="02020603050405020304" pitchFamily="18" charset="0"/>
            <a:cs typeface="Times New Roman" panose="02020603050405020304" pitchFamily="18" charset="0"/>
          </a:endParaRPr>
        </a:p>
      </dgm:t>
    </dgm:pt>
    <dgm:pt modelId="{4ECAB33A-1D6F-4A31-A510-29F83D589661}">
      <dgm:prSet custT="1"/>
      <dgm:spPr>
        <a:ln>
          <a:solidFill>
            <a:srgbClr val="003399"/>
          </a:solidFill>
        </a:ln>
      </dgm:spPr>
      <dgm:t>
        <a:bodyPr/>
        <a:lstStyle/>
        <a:p>
          <a:r>
            <a:rPr lang="ru-RU" sz="800" dirty="0">
              <a:latin typeface="Times New Roman" panose="02020603050405020304" pitchFamily="18" charset="0"/>
              <a:cs typeface="Times New Roman" panose="02020603050405020304" pitchFamily="18" charset="0"/>
            </a:rPr>
            <a:t>прогнозе социально-экономического развития КГО</a:t>
          </a:r>
        </a:p>
      </dgm:t>
    </dgm:pt>
    <dgm:pt modelId="{52C20080-91F5-4EB1-9BED-AB6D8C04EEE5}" type="parTrans" cxnId="{9F6DC0FB-D3DE-4DEC-A81F-234CF4498BC3}">
      <dgm:prSet/>
      <dgm:spPr/>
      <dgm:t>
        <a:bodyPr/>
        <a:lstStyle/>
        <a:p>
          <a:endParaRPr lang="ru-RU" sz="800">
            <a:latin typeface="Times New Roman" panose="02020603050405020304" pitchFamily="18" charset="0"/>
            <a:cs typeface="Times New Roman" panose="02020603050405020304" pitchFamily="18" charset="0"/>
          </a:endParaRPr>
        </a:p>
      </dgm:t>
    </dgm:pt>
    <dgm:pt modelId="{2DEC75DE-AC37-43EA-A4B1-010D3193BDE5}" type="sibTrans" cxnId="{9F6DC0FB-D3DE-4DEC-A81F-234CF4498BC3}">
      <dgm:prSet/>
      <dgm:spPr/>
      <dgm:t>
        <a:bodyPr/>
        <a:lstStyle/>
        <a:p>
          <a:endParaRPr lang="ru-RU" sz="800">
            <a:latin typeface="Times New Roman" panose="02020603050405020304" pitchFamily="18" charset="0"/>
            <a:cs typeface="Times New Roman" panose="02020603050405020304" pitchFamily="18" charset="0"/>
          </a:endParaRPr>
        </a:p>
      </dgm:t>
    </dgm:pt>
    <dgm:pt modelId="{84503B7A-7241-4E1D-AF89-60E899EF1E77}">
      <dgm:prSet custT="1"/>
      <dgm:spPr>
        <a:ln>
          <a:solidFill>
            <a:srgbClr val="003399"/>
          </a:solidFill>
        </a:ln>
      </dgm:spPr>
      <dgm:t>
        <a:bodyPr/>
        <a:lstStyle/>
        <a:p>
          <a:r>
            <a:rPr lang="ru-RU" sz="800" dirty="0">
              <a:latin typeface="Times New Roman" panose="02020603050405020304" pitchFamily="18" charset="0"/>
              <a:cs typeface="Times New Roman" panose="02020603050405020304" pitchFamily="18" charset="0"/>
            </a:rPr>
            <a:t>основных направлениях бюджетной и налоговой политики в КГО</a:t>
          </a:r>
        </a:p>
      </dgm:t>
    </dgm:pt>
    <dgm:pt modelId="{6CAC3583-BE8E-43A7-8908-8D2F321EE603}" type="parTrans" cxnId="{B0E576D9-40FD-494C-AF95-3656F3E5C732}">
      <dgm:prSet/>
      <dgm:spPr/>
      <dgm:t>
        <a:bodyPr/>
        <a:lstStyle/>
        <a:p>
          <a:endParaRPr lang="ru-RU" sz="800">
            <a:latin typeface="Times New Roman" panose="02020603050405020304" pitchFamily="18" charset="0"/>
            <a:cs typeface="Times New Roman" panose="02020603050405020304" pitchFamily="18" charset="0"/>
          </a:endParaRPr>
        </a:p>
      </dgm:t>
    </dgm:pt>
    <dgm:pt modelId="{B71376F3-1683-42B5-B7C6-3DBED9E99E5A}" type="sibTrans" cxnId="{B0E576D9-40FD-494C-AF95-3656F3E5C732}">
      <dgm:prSet/>
      <dgm:spPr/>
      <dgm:t>
        <a:bodyPr/>
        <a:lstStyle/>
        <a:p>
          <a:endParaRPr lang="ru-RU" sz="800">
            <a:latin typeface="Times New Roman" panose="02020603050405020304" pitchFamily="18" charset="0"/>
            <a:cs typeface="Times New Roman" panose="02020603050405020304" pitchFamily="18" charset="0"/>
          </a:endParaRPr>
        </a:p>
      </dgm:t>
    </dgm:pt>
    <dgm:pt modelId="{8781D400-21EE-474B-A91D-0B5389112134}">
      <dgm:prSet custT="1"/>
      <dgm:spPr>
        <a:ln>
          <a:solidFill>
            <a:srgbClr val="003399"/>
          </a:solidFill>
        </a:ln>
      </dgm:spPr>
      <dgm:t>
        <a:bodyPr/>
        <a:lstStyle/>
        <a:p>
          <a:r>
            <a:rPr lang="ru-RU" sz="800" dirty="0">
              <a:latin typeface="Times New Roman" panose="02020603050405020304" pitchFamily="18" charset="0"/>
              <a:cs typeface="Times New Roman" panose="02020603050405020304" pitchFamily="18" charset="0"/>
            </a:rPr>
            <a:t>муниципальных программах КГО</a:t>
          </a:r>
        </a:p>
      </dgm:t>
    </dgm:pt>
    <dgm:pt modelId="{C7CAD73E-CB89-4FEC-ADB0-A120E5F38BB4}" type="parTrans" cxnId="{719E2D85-E7A5-485B-9753-77EB1C27B345}">
      <dgm:prSet/>
      <dgm:spPr>
        <a:ln>
          <a:solidFill>
            <a:srgbClr val="003399"/>
          </a:solidFill>
        </a:ln>
      </dgm:spPr>
      <dgm:t>
        <a:bodyPr/>
        <a:lstStyle/>
        <a:p>
          <a:endParaRPr lang="ru-RU" sz="800">
            <a:latin typeface="Times New Roman" panose="02020603050405020304" pitchFamily="18" charset="0"/>
            <a:cs typeface="Times New Roman" panose="02020603050405020304" pitchFamily="18" charset="0"/>
          </a:endParaRPr>
        </a:p>
      </dgm:t>
    </dgm:pt>
    <dgm:pt modelId="{D7D04F3B-A32D-4861-9FBF-28ADBD278E68}" type="sibTrans" cxnId="{719E2D85-E7A5-485B-9753-77EB1C27B345}">
      <dgm:prSet/>
      <dgm:spPr/>
      <dgm:t>
        <a:bodyPr/>
        <a:lstStyle/>
        <a:p>
          <a:endParaRPr lang="ru-RU" sz="800">
            <a:latin typeface="Times New Roman" panose="02020603050405020304" pitchFamily="18" charset="0"/>
            <a:cs typeface="Times New Roman" panose="02020603050405020304" pitchFamily="18" charset="0"/>
          </a:endParaRPr>
        </a:p>
      </dgm:t>
    </dgm:pt>
    <dgm:pt modelId="{E2709467-F822-48C5-9EEF-57D408F1F637}">
      <dgm:prSet custT="1"/>
      <dgm:spPr>
        <a:ln>
          <a:solidFill>
            <a:srgbClr val="FFCC00"/>
          </a:solidFill>
        </a:ln>
      </dgm:spPr>
      <dgm:t>
        <a:bodyPr/>
        <a:lstStyle/>
        <a:p>
          <a:r>
            <a:rPr lang="ru-RU" sz="800" dirty="0">
              <a:latin typeface="Times New Roman" panose="02020603050405020304" pitchFamily="18" charset="0"/>
              <a:cs typeface="Times New Roman" panose="02020603050405020304" pitchFamily="18" charset="0"/>
            </a:rPr>
            <a:t>До момента принятия проекта решения о местном бюджете проводятся публичные слушания </a:t>
          </a:r>
        </a:p>
      </dgm:t>
    </dgm:pt>
    <dgm:pt modelId="{9E639728-3396-44DD-AD5B-D89D60126FEC}" type="parTrans" cxnId="{DC04E43A-0EC5-46D4-9C97-C465E5438DA1}">
      <dgm:prSet/>
      <dgm:spPr>
        <a:solidFill>
          <a:schemeClr val="accent3">
            <a:lumMod val="75000"/>
          </a:schemeClr>
        </a:solidFill>
        <a:ln>
          <a:solidFill>
            <a:srgbClr val="FFCC00"/>
          </a:solidFill>
        </a:ln>
      </dgm:spPr>
      <dgm:t>
        <a:bodyPr/>
        <a:lstStyle/>
        <a:p>
          <a:endParaRPr lang="ru-RU" sz="800">
            <a:latin typeface="Times New Roman" panose="02020603050405020304" pitchFamily="18" charset="0"/>
            <a:cs typeface="Times New Roman" panose="02020603050405020304" pitchFamily="18" charset="0"/>
          </a:endParaRPr>
        </a:p>
      </dgm:t>
    </dgm:pt>
    <dgm:pt modelId="{34D5B8AB-2D18-48BF-9430-9219B843B1CE}" type="sibTrans" cxnId="{DC04E43A-0EC5-46D4-9C97-C465E5438DA1}">
      <dgm:prSet/>
      <dgm:spPr/>
      <dgm:t>
        <a:bodyPr/>
        <a:lstStyle/>
        <a:p>
          <a:endParaRPr lang="ru-RU" sz="800">
            <a:latin typeface="Times New Roman" panose="02020603050405020304" pitchFamily="18" charset="0"/>
            <a:cs typeface="Times New Roman" panose="02020603050405020304" pitchFamily="18" charset="0"/>
          </a:endParaRPr>
        </a:p>
      </dgm:t>
    </dgm:pt>
    <dgm:pt modelId="{C474DE88-15BC-41F1-AC88-33E5D7BE13A1}">
      <dgm:prSet custT="1"/>
      <dgm:spPr>
        <a:ln>
          <a:solidFill>
            <a:srgbClr val="FFC000"/>
          </a:solidFill>
        </a:ln>
      </dgm:spPr>
      <dgm:t>
        <a:bodyPr/>
        <a:lstStyle/>
        <a:p>
          <a:r>
            <a:rPr lang="ru-RU" sz="800" dirty="0">
              <a:latin typeface="Times New Roman" panose="02020603050405020304" pitchFamily="18" charset="0"/>
              <a:cs typeface="Times New Roman" panose="02020603050405020304" pitchFamily="18" charset="0"/>
            </a:rPr>
            <a:t>Сроки рассмотрения и принятия решения о местном бюджете должны обеспечивать вступление в силу решения с 1 января очередного финансового года</a:t>
          </a:r>
        </a:p>
      </dgm:t>
    </dgm:pt>
    <dgm:pt modelId="{79F0EC22-1ED1-4577-BD76-133CF2CEA7E9}" type="parTrans" cxnId="{BACAF515-0CAB-48D6-92E8-3D3ADD3557A2}">
      <dgm:prSet/>
      <dgm:spPr>
        <a:solidFill>
          <a:schemeClr val="accent3">
            <a:lumMod val="75000"/>
          </a:schemeClr>
        </a:solidFill>
        <a:ln>
          <a:solidFill>
            <a:srgbClr val="FFCC00"/>
          </a:solidFill>
        </a:ln>
      </dgm:spPr>
      <dgm:t>
        <a:bodyPr/>
        <a:lstStyle/>
        <a:p>
          <a:endParaRPr lang="ru-RU" sz="800">
            <a:latin typeface="Times New Roman" panose="02020603050405020304" pitchFamily="18" charset="0"/>
            <a:cs typeface="Times New Roman" panose="02020603050405020304" pitchFamily="18" charset="0"/>
          </a:endParaRPr>
        </a:p>
      </dgm:t>
    </dgm:pt>
    <dgm:pt modelId="{940FD9E5-0B96-4448-80EA-19838B63EC92}" type="sibTrans" cxnId="{BACAF515-0CAB-48D6-92E8-3D3ADD3557A2}">
      <dgm:prSet/>
      <dgm:spPr/>
      <dgm:t>
        <a:bodyPr/>
        <a:lstStyle/>
        <a:p>
          <a:endParaRPr lang="ru-RU" sz="800">
            <a:latin typeface="Times New Roman" panose="02020603050405020304" pitchFamily="18" charset="0"/>
            <a:cs typeface="Times New Roman" panose="02020603050405020304" pitchFamily="18" charset="0"/>
          </a:endParaRPr>
        </a:p>
      </dgm:t>
    </dgm:pt>
    <dgm:pt modelId="{DA860B8C-46A4-49C2-809B-570F0B8ECF9D}" type="pres">
      <dgm:prSet presAssocID="{D3F9B156-55A3-4428-9286-658715C12AD2}" presName="diagram" presStyleCnt="0">
        <dgm:presLayoutVars>
          <dgm:chPref val="1"/>
          <dgm:dir/>
          <dgm:animOne val="branch"/>
          <dgm:animLvl val="lvl"/>
          <dgm:resizeHandles/>
        </dgm:presLayoutVars>
      </dgm:prSet>
      <dgm:spPr/>
    </dgm:pt>
    <dgm:pt modelId="{F2A15E5F-9AE5-404D-B824-FC401238DACB}" type="pres">
      <dgm:prSet presAssocID="{76669071-0F57-4563-B405-15312D4C54F1}" presName="root" presStyleCnt="0"/>
      <dgm:spPr/>
    </dgm:pt>
    <dgm:pt modelId="{1A439EAF-8D88-4397-94B7-879F67B97757}" type="pres">
      <dgm:prSet presAssocID="{76669071-0F57-4563-B405-15312D4C54F1}" presName="rootComposite" presStyleCnt="0"/>
      <dgm:spPr/>
    </dgm:pt>
    <dgm:pt modelId="{EC03518E-4880-4AFC-9BB8-FAE895CE3293}" type="pres">
      <dgm:prSet presAssocID="{76669071-0F57-4563-B405-15312D4C54F1}" presName="rootText" presStyleLbl="node1" presStyleIdx="0" presStyleCnt="2" custLinFactNeighborX="23580" custLinFactNeighborY="-106"/>
      <dgm:spPr/>
    </dgm:pt>
    <dgm:pt modelId="{78D4DA6E-CD7A-4C18-AEBC-0D6A8FF0B38A}" type="pres">
      <dgm:prSet presAssocID="{76669071-0F57-4563-B405-15312D4C54F1}" presName="rootConnector" presStyleLbl="node1" presStyleIdx="0" presStyleCnt="2"/>
      <dgm:spPr/>
    </dgm:pt>
    <dgm:pt modelId="{9E9A9079-DF1D-4499-96E4-8E1D85F3290A}" type="pres">
      <dgm:prSet presAssocID="{76669071-0F57-4563-B405-15312D4C54F1}" presName="childShape" presStyleCnt="0"/>
      <dgm:spPr/>
    </dgm:pt>
    <dgm:pt modelId="{B8EEAD33-76BB-427B-8559-4B8F203F0911}" type="pres">
      <dgm:prSet presAssocID="{D07EFCEC-6B45-4E51-BD30-17638322B067}" presName="Name13" presStyleLbl="parChTrans1D2" presStyleIdx="0" presStyleCnt="8"/>
      <dgm:spPr/>
    </dgm:pt>
    <dgm:pt modelId="{0000EEE6-3007-4CAA-9555-18AEBA6E59CC}" type="pres">
      <dgm:prSet presAssocID="{A967AE3E-9E70-4722-9CDF-139F33D37D94}" presName="childText" presStyleLbl="bgAcc1" presStyleIdx="0" presStyleCnt="8" custScaleX="100591" custScaleY="49138" custLinFactNeighborX="28884" custLinFactNeighborY="-11775">
        <dgm:presLayoutVars>
          <dgm:bulletEnabled val="1"/>
        </dgm:presLayoutVars>
      </dgm:prSet>
      <dgm:spPr/>
    </dgm:pt>
    <dgm:pt modelId="{D2624667-0133-4E08-AE33-029685A3BBB4}" type="pres">
      <dgm:prSet presAssocID="{A772ABBA-97C2-47D4-A1BA-7E03AFB5DDA1}" presName="Name13" presStyleLbl="parChTrans1D2" presStyleIdx="1" presStyleCnt="8"/>
      <dgm:spPr/>
    </dgm:pt>
    <dgm:pt modelId="{3DF0F6F1-6560-4FCA-ACF4-0CA5E952146F}" type="pres">
      <dgm:prSet presAssocID="{540308AD-73CA-4CFF-B653-79F67AFCD073}" presName="childText" presStyleLbl="bgAcc1" presStyleIdx="1" presStyleCnt="8" custLinFactNeighborX="29475" custLinFactNeighborY="-7331">
        <dgm:presLayoutVars>
          <dgm:bulletEnabled val="1"/>
        </dgm:presLayoutVars>
      </dgm:prSet>
      <dgm:spPr/>
    </dgm:pt>
    <dgm:pt modelId="{AD2F4418-59CE-4008-90FA-A8AE49FFDB5E}" type="pres">
      <dgm:prSet presAssocID="{52C20080-91F5-4EB1-9BED-AB6D8C04EEE5}" presName="Name13" presStyleLbl="parChTrans1D2" presStyleIdx="2" presStyleCnt="8"/>
      <dgm:spPr/>
    </dgm:pt>
    <dgm:pt modelId="{4472EA35-863A-47A7-A334-E3091EE9AACA}" type="pres">
      <dgm:prSet presAssocID="{4ECAB33A-1D6F-4A31-A510-29F83D589661}" presName="childText" presStyleLbl="bgAcc1" presStyleIdx="2" presStyleCnt="8" custLinFactNeighborX="30966" custLinFactNeighborY="-2386">
        <dgm:presLayoutVars>
          <dgm:bulletEnabled val="1"/>
        </dgm:presLayoutVars>
      </dgm:prSet>
      <dgm:spPr/>
    </dgm:pt>
    <dgm:pt modelId="{6A506534-96EE-4DA3-AAD3-7D115B7BB976}" type="pres">
      <dgm:prSet presAssocID="{6CAC3583-BE8E-43A7-8908-8D2F321EE603}" presName="Name13" presStyleLbl="parChTrans1D2" presStyleIdx="3" presStyleCnt="8"/>
      <dgm:spPr/>
    </dgm:pt>
    <dgm:pt modelId="{A0F05555-D6E2-46E3-B46A-98DE62F659CA}" type="pres">
      <dgm:prSet presAssocID="{84503B7A-7241-4E1D-AF89-60E899EF1E77}" presName="childText" presStyleLbl="bgAcc1" presStyleIdx="3" presStyleCnt="8" custLinFactNeighborX="29475" custLinFactNeighborY="-4276">
        <dgm:presLayoutVars>
          <dgm:bulletEnabled val="1"/>
        </dgm:presLayoutVars>
      </dgm:prSet>
      <dgm:spPr/>
    </dgm:pt>
    <dgm:pt modelId="{783634EF-00F8-4535-86C5-F47EF5C81B96}" type="pres">
      <dgm:prSet presAssocID="{C7CAD73E-CB89-4FEC-ADB0-A120E5F38BB4}" presName="Name13" presStyleLbl="parChTrans1D2" presStyleIdx="4" presStyleCnt="8"/>
      <dgm:spPr/>
    </dgm:pt>
    <dgm:pt modelId="{E33716A0-8E4C-4CBE-88E1-967A504E9D96}" type="pres">
      <dgm:prSet presAssocID="{8781D400-21EE-474B-A91D-0B5389112134}" presName="childText" presStyleLbl="bgAcc1" presStyleIdx="4" presStyleCnt="8" custLinFactNeighborX="29074" custLinFactNeighborY="106">
        <dgm:presLayoutVars>
          <dgm:bulletEnabled val="1"/>
        </dgm:presLayoutVars>
      </dgm:prSet>
      <dgm:spPr/>
    </dgm:pt>
    <dgm:pt modelId="{1670389B-EF42-465A-BB20-C597D454F24F}" type="pres">
      <dgm:prSet presAssocID="{673A9BFE-5E2E-446D-92BB-7093E9570CFC}" presName="root" presStyleCnt="0"/>
      <dgm:spPr/>
    </dgm:pt>
    <dgm:pt modelId="{2A767C22-EDEA-4897-966F-7093BBBD76E0}" type="pres">
      <dgm:prSet presAssocID="{673A9BFE-5E2E-446D-92BB-7093E9570CFC}" presName="rootComposite" presStyleCnt="0"/>
      <dgm:spPr/>
    </dgm:pt>
    <dgm:pt modelId="{39AE7341-334F-44AC-9E69-8F46A8011BEA}" type="pres">
      <dgm:prSet presAssocID="{673A9BFE-5E2E-446D-92BB-7093E9570CFC}" presName="rootText" presStyleLbl="node1" presStyleIdx="1" presStyleCnt="2" custLinFactNeighborX="2743" custLinFactNeighborY="-106"/>
      <dgm:spPr/>
    </dgm:pt>
    <dgm:pt modelId="{1F13AE73-8ED7-4104-B91D-017C1BDCFEB4}" type="pres">
      <dgm:prSet presAssocID="{673A9BFE-5E2E-446D-92BB-7093E9570CFC}" presName="rootConnector" presStyleLbl="node1" presStyleIdx="1" presStyleCnt="2"/>
      <dgm:spPr/>
    </dgm:pt>
    <dgm:pt modelId="{90EBEFF6-BA64-4999-81FD-77D556D14040}" type="pres">
      <dgm:prSet presAssocID="{673A9BFE-5E2E-446D-92BB-7093E9570CFC}" presName="childShape" presStyleCnt="0"/>
      <dgm:spPr/>
    </dgm:pt>
    <dgm:pt modelId="{11379488-5B48-4FD2-9D48-82AB308552A2}" type="pres">
      <dgm:prSet presAssocID="{9E639728-3396-44DD-AD5B-D89D60126FEC}" presName="Name13" presStyleLbl="parChTrans1D2" presStyleIdx="5" presStyleCnt="8"/>
      <dgm:spPr/>
    </dgm:pt>
    <dgm:pt modelId="{1509FDAC-FE5F-4D11-B5D6-0DE8F9ACE7DF}" type="pres">
      <dgm:prSet presAssocID="{E2709467-F822-48C5-9EEF-57D408F1F637}" presName="childText" presStyleLbl="bgAcc1" presStyleIdx="5" presStyleCnt="8">
        <dgm:presLayoutVars>
          <dgm:bulletEnabled val="1"/>
        </dgm:presLayoutVars>
      </dgm:prSet>
      <dgm:spPr/>
    </dgm:pt>
    <dgm:pt modelId="{42474D97-F9D2-4C05-AD2F-7F843D2EF0B7}" type="pres">
      <dgm:prSet presAssocID="{3A64F544-20FE-4E9E-8751-AB9F60E515CF}" presName="Name13" presStyleLbl="parChTrans1D2" presStyleIdx="6" presStyleCnt="8"/>
      <dgm:spPr/>
    </dgm:pt>
    <dgm:pt modelId="{9A0DD0FF-50F5-4D3E-89B0-F03EFF70FEEC}" type="pres">
      <dgm:prSet presAssocID="{F6863CCA-22AB-43ED-9ABA-8D31B9CF5DC4}" presName="childText" presStyleLbl="bgAcc1" presStyleIdx="6" presStyleCnt="8">
        <dgm:presLayoutVars>
          <dgm:bulletEnabled val="1"/>
        </dgm:presLayoutVars>
      </dgm:prSet>
      <dgm:spPr/>
    </dgm:pt>
    <dgm:pt modelId="{84F40FAB-0744-40A8-8437-613F2C2E7CE9}" type="pres">
      <dgm:prSet presAssocID="{79F0EC22-1ED1-4577-BD76-133CF2CEA7E9}" presName="Name13" presStyleLbl="parChTrans1D2" presStyleIdx="7" presStyleCnt="8"/>
      <dgm:spPr/>
    </dgm:pt>
    <dgm:pt modelId="{DB5219DF-BE0A-4261-92A1-CCA2A53380E5}" type="pres">
      <dgm:prSet presAssocID="{C474DE88-15BC-41F1-AC88-33E5D7BE13A1}" presName="childText" presStyleLbl="bgAcc1" presStyleIdx="7" presStyleCnt="8" custScaleY="139530">
        <dgm:presLayoutVars>
          <dgm:bulletEnabled val="1"/>
        </dgm:presLayoutVars>
      </dgm:prSet>
      <dgm:spPr/>
    </dgm:pt>
  </dgm:ptLst>
  <dgm:cxnLst>
    <dgm:cxn modelId="{AC485D0D-3384-4830-B333-6F293A68531E}" type="presOf" srcId="{76669071-0F57-4563-B405-15312D4C54F1}" destId="{78D4DA6E-CD7A-4C18-AEBC-0D6A8FF0B38A}" srcOrd="1" destOrd="0" presId="urn:microsoft.com/office/officeart/2005/8/layout/hierarchy3"/>
    <dgm:cxn modelId="{BACAF515-0CAB-48D6-92E8-3D3ADD3557A2}" srcId="{673A9BFE-5E2E-446D-92BB-7093E9570CFC}" destId="{C474DE88-15BC-41F1-AC88-33E5D7BE13A1}" srcOrd="2" destOrd="0" parTransId="{79F0EC22-1ED1-4577-BD76-133CF2CEA7E9}" sibTransId="{940FD9E5-0B96-4448-80EA-19838B63EC92}"/>
    <dgm:cxn modelId="{7BE0C916-8AA9-4EC7-986F-B1865388A5B6}" type="presOf" srcId="{F6863CCA-22AB-43ED-9ABA-8D31B9CF5DC4}" destId="{9A0DD0FF-50F5-4D3E-89B0-F03EFF70FEEC}" srcOrd="0" destOrd="0" presId="urn:microsoft.com/office/officeart/2005/8/layout/hierarchy3"/>
    <dgm:cxn modelId="{6119991E-90F3-4EFD-AF26-6F922D93B999}" type="presOf" srcId="{8781D400-21EE-474B-A91D-0B5389112134}" destId="{E33716A0-8E4C-4CBE-88E1-967A504E9D96}" srcOrd="0" destOrd="0" presId="urn:microsoft.com/office/officeart/2005/8/layout/hierarchy3"/>
    <dgm:cxn modelId="{D0DE7B2D-5897-42D3-ACAB-107C0A3CAC77}" type="presOf" srcId="{79F0EC22-1ED1-4577-BD76-133CF2CEA7E9}" destId="{84F40FAB-0744-40A8-8437-613F2C2E7CE9}" srcOrd="0" destOrd="0" presId="urn:microsoft.com/office/officeart/2005/8/layout/hierarchy3"/>
    <dgm:cxn modelId="{DC04E43A-0EC5-46D4-9C97-C465E5438DA1}" srcId="{673A9BFE-5E2E-446D-92BB-7093E9570CFC}" destId="{E2709467-F822-48C5-9EEF-57D408F1F637}" srcOrd="0" destOrd="0" parTransId="{9E639728-3396-44DD-AD5B-D89D60126FEC}" sibTransId="{34D5B8AB-2D18-48BF-9430-9219B843B1CE}"/>
    <dgm:cxn modelId="{41C8525B-71B7-48F6-BFED-61F49B306BE6}" srcId="{D3F9B156-55A3-4428-9286-658715C12AD2}" destId="{76669071-0F57-4563-B405-15312D4C54F1}" srcOrd="0" destOrd="0" parTransId="{5FE022FB-910F-424A-AFC0-BC966CEE07F0}" sibTransId="{062D66DF-51E2-4F40-B609-1AFBA05721A2}"/>
    <dgm:cxn modelId="{3B8C3562-E705-4296-A4AD-3B1F7D960D74}" srcId="{673A9BFE-5E2E-446D-92BB-7093E9570CFC}" destId="{F6863CCA-22AB-43ED-9ABA-8D31B9CF5DC4}" srcOrd="1" destOrd="0" parTransId="{3A64F544-20FE-4E9E-8751-AB9F60E515CF}" sibTransId="{CB882817-0737-4241-8CD2-13BEA195F072}"/>
    <dgm:cxn modelId="{E27DB543-CBF3-44EA-9C80-991E374C1AD6}" type="presOf" srcId="{A967AE3E-9E70-4722-9CDF-139F33D37D94}" destId="{0000EEE6-3007-4CAA-9555-18AEBA6E59CC}" srcOrd="0" destOrd="0" presId="urn:microsoft.com/office/officeart/2005/8/layout/hierarchy3"/>
    <dgm:cxn modelId="{AF7A4467-BD73-4538-86F4-6CB5A18EFC2A}" type="presOf" srcId="{9E639728-3396-44DD-AD5B-D89D60126FEC}" destId="{11379488-5B48-4FD2-9D48-82AB308552A2}" srcOrd="0" destOrd="0" presId="urn:microsoft.com/office/officeart/2005/8/layout/hierarchy3"/>
    <dgm:cxn modelId="{E8D48C4A-79D0-499F-A950-4D715B60C046}" type="presOf" srcId="{D07EFCEC-6B45-4E51-BD30-17638322B067}" destId="{B8EEAD33-76BB-427B-8559-4B8F203F0911}" srcOrd="0" destOrd="0" presId="urn:microsoft.com/office/officeart/2005/8/layout/hierarchy3"/>
    <dgm:cxn modelId="{746BC86C-6BA3-455E-A319-D8A25002D61F}" type="presOf" srcId="{540308AD-73CA-4CFF-B653-79F67AFCD073}" destId="{3DF0F6F1-6560-4FCA-ACF4-0CA5E952146F}" srcOrd="0" destOrd="0" presId="urn:microsoft.com/office/officeart/2005/8/layout/hierarchy3"/>
    <dgm:cxn modelId="{D88E0351-2EB7-41DE-8A4C-AC2D1BDFEC76}" type="presOf" srcId="{C7CAD73E-CB89-4FEC-ADB0-A120E5F38BB4}" destId="{783634EF-00F8-4535-86C5-F47EF5C81B96}" srcOrd="0" destOrd="0" presId="urn:microsoft.com/office/officeart/2005/8/layout/hierarchy3"/>
    <dgm:cxn modelId="{422F0678-A83D-4D76-AC52-18FAD865586A}" type="presOf" srcId="{673A9BFE-5E2E-446D-92BB-7093E9570CFC}" destId="{1F13AE73-8ED7-4104-B91D-017C1BDCFEB4}" srcOrd="1" destOrd="0" presId="urn:microsoft.com/office/officeart/2005/8/layout/hierarchy3"/>
    <dgm:cxn modelId="{020D337E-CA0E-4240-8DED-4F8C33BE2870}" type="presOf" srcId="{3A64F544-20FE-4E9E-8751-AB9F60E515CF}" destId="{42474D97-F9D2-4C05-AD2F-7F843D2EF0B7}" srcOrd="0" destOrd="0" presId="urn:microsoft.com/office/officeart/2005/8/layout/hierarchy3"/>
    <dgm:cxn modelId="{719E2D85-E7A5-485B-9753-77EB1C27B345}" srcId="{76669071-0F57-4563-B405-15312D4C54F1}" destId="{8781D400-21EE-474B-A91D-0B5389112134}" srcOrd="4" destOrd="0" parTransId="{C7CAD73E-CB89-4FEC-ADB0-A120E5F38BB4}" sibTransId="{D7D04F3B-A32D-4861-9FBF-28ADBD278E68}"/>
    <dgm:cxn modelId="{F910C889-76CE-4242-BD39-01454BEAEDD8}" type="presOf" srcId="{84503B7A-7241-4E1D-AF89-60E899EF1E77}" destId="{A0F05555-D6E2-46E3-B46A-98DE62F659CA}" srcOrd="0" destOrd="0" presId="urn:microsoft.com/office/officeart/2005/8/layout/hierarchy3"/>
    <dgm:cxn modelId="{51A24CA5-32AB-447E-9F10-1D0748BA7EF8}" type="presOf" srcId="{C474DE88-15BC-41F1-AC88-33E5D7BE13A1}" destId="{DB5219DF-BE0A-4261-92A1-CCA2A53380E5}" srcOrd="0" destOrd="0" presId="urn:microsoft.com/office/officeart/2005/8/layout/hierarchy3"/>
    <dgm:cxn modelId="{9A49A2B0-C7C0-4A3D-B81F-43D53E7EFC1E}" type="presOf" srcId="{76669071-0F57-4563-B405-15312D4C54F1}" destId="{EC03518E-4880-4AFC-9BB8-FAE895CE3293}" srcOrd="0" destOrd="0" presId="urn:microsoft.com/office/officeart/2005/8/layout/hierarchy3"/>
    <dgm:cxn modelId="{124411C2-7E98-4CF7-8279-D7081005E94B}" type="presOf" srcId="{4ECAB33A-1D6F-4A31-A510-29F83D589661}" destId="{4472EA35-863A-47A7-A334-E3091EE9AACA}" srcOrd="0" destOrd="0" presId="urn:microsoft.com/office/officeart/2005/8/layout/hierarchy3"/>
    <dgm:cxn modelId="{8A0C6ECE-601F-427D-80E9-AB8519365587}" type="presOf" srcId="{D3F9B156-55A3-4428-9286-658715C12AD2}" destId="{DA860B8C-46A4-49C2-809B-570F0B8ECF9D}" srcOrd="0" destOrd="0" presId="urn:microsoft.com/office/officeart/2005/8/layout/hierarchy3"/>
    <dgm:cxn modelId="{392364D2-769C-4891-B19A-DB4B79D5D6DF}" srcId="{D3F9B156-55A3-4428-9286-658715C12AD2}" destId="{673A9BFE-5E2E-446D-92BB-7093E9570CFC}" srcOrd="1" destOrd="0" parTransId="{F2B7766F-16D7-4F54-91FF-D596300C9FA1}" sibTransId="{3B53C18F-66D3-4599-B40E-EA5A7511259A}"/>
    <dgm:cxn modelId="{B0E576D9-40FD-494C-AF95-3656F3E5C732}" srcId="{76669071-0F57-4563-B405-15312D4C54F1}" destId="{84503B7A-7241-4E1D-AF89-60E899EF1E77}" srcOrd="3" destOrd="0" parTransId="{6CAC3583-BE8E-43A7-8908-8D2F321EE603}" sibTransId="{B71376F3-1683-42B5-B7C6-3DBED9E99E5A}"/>
    <dgm:cxn modelId="{4E90ECD9-8434-4845-B7A1-4F82884B4940}" type="presOf" srcId="{E2709467-F822-48C5-9EEF-57D408F1F637}" destId="{1509FDAC-FE5F-4D11-B5D6-0DE8F9ACE7DF}" srcOrd="0" destOrd="0" presId="urn:microsoft.com/office/officeart/2005/8/layout/hierarchy3"/>
    <dgm:cxn modelId="{0131FADA-6C73-4BE0-8BEB-8291D30A0A90}" type="presOf" srcId="{A772ABBA-97C2-47D4-A1BA-7E03AFB5DDA1}" destId="{D2624667-0133-4E08-AE33-029685A3BBB4}" srcOrd="0" destOrd="0" presId="urn:microsoft.com/office/officeart/2005/8/layout/hierarchy3"/>
    <dgm:cxn modelId="{A105D5E4-085D-4F23-9292-5C99977EF1C1}" srcId="{76669071-0F57-4563-B405-15312D4C54F1}" destId="{A967AE3E-9E70-4722-9CDF-139F33D37D94}" srcOrd="0" destOrd="0" parTransId="{D07EFCEC-6B45-4E51-BD30-17638322B067}" sibTransId="{41E68BE8-22C0-49DD-BDD5-7FDD8EE0FA43}"/>
    <dgm:cxn modelId="{E81AA6E6-FA38-437E-8E0E-5F16A27E42FD}" type="presOf" srcId="{52C20080-91F5-4EB1-9BED-AB6D8C04EEE5}" destId="{AD2F4418-59CE-4008-90FA-A8AE49FFDB5E}" srcOrd="0" destOrd="0" presId="urn:microsoft.com/office/officeart/2005/8/layout/hierarchy3"/>
    <dgm:cxn modelId="{9D48A9EA-9D54-457C-A318-40723FB606AD}" srcId="{76669071-0F57-4563-B405-15312D4C54F1}" destId="{540308AD-73CA-4CFF-B653-79F67AFCD073}" srcOrd="1" destOrd="0" parTransId="{A772ABBA-97C2-47D4-A1BA-7E03AFB5DDA1}" sibTransId="{5A44C50C-4BC6-49EC-8DD3-CA6CA8094468}"/>
    <dgm:cxn modelId="{04C439ED-7ABF-41BD-9E54-2836E05DEE9F}" type="presOf" srcId="{6CAC3583-BE8E-43A7-8908-8D2F321EE603}" destId="{6A506534-96EE-4DA3-AAD3-7D115B7BB976}" srcOrd="0" destOrd="0" presId="urn:microsoft.com/office/officeart/2005/8/layout/hierarchy3"/>
    <dgm:cxn modelId="{9F6DC0FB-D3DE-4DEC-A81F-234CF4498BC3}" srcId="{76669071-0F57-4563-B405-15312D4C54F1}" destId="{4ECAB33A-1D6F-4A31-A510-29F83D589661}" srcOrd="2" destOrd="0" parTransId="{52C20080-91F5-4EB1-9BED-AB6D8C04EEE5}" sibTransId="{2DEC75DE-AC37-43EA-A4B1-010D3193BDE5}"/>
    <dgm:cxn modelId="{008DDBFB-DFBA-41BF-9A61-0F52122CE114}" type="presOf" srcId="{673A9BFE-5E2E-446D-92BB-7093E9570CFC}" destId="{39AE7341-334F-44AC-9E69-8F46A8011BEA}" srcOrd="0" destOrd="0" presId="urn:microsoft.com/office/officeart/2005/8/layout/hierarchy3"/>
    <dgm:cxn modelId="{5635BAA3-2E86-4853-A7C3-3B4BDBF5379F}" type="presParOf" srcId="{DA860B8C-46A4-49C2-809B-570F0B8ECF9D}" destId="{F2A15E5F-9AE5-404D-B824-FC401238DACB}" srcOrd="0" destOrd="0" presId="urn:microsoft.com/office/officeart/2005/8/layout/hierarchy3"/>
    <dgm:cxn modelId="{050C2E1C-FC9C-4FAC-B6EF-D071988CE50B}" type="presParOf" srcId="{F2A15E5F-9AE5-404D-B824-FC401238DACB}" destId="{1A439EAF-8D88-4397-94B7-879F67B97757}" srcOrd="0" destOrd="0" presId="urn:microsoft.com/office/officeart/2005/8/layout/hierarchy3"/>
    <dgm:cxn modelId="{0E9F80B7-99E7-4AAF-B80F-609766C1EC9D}" type="presParOf" srcId="{1A439EAF-8D88-4397-94B7-879F67B97757}" destId="{EC03518E-4880-4AFC-9BB8-FAE895CE3293}" srcOrd="0" destOrd="0" presId="urn:microsoft.com/office/officeart/2005/8/layout/hierarchy3"/>
    <dgm:cxn modelId="{6A770EA6-091B-4F39-8D06-27787CFE90F3}" type="presParOf" srcId="{1A439EAF-8D88-4397-94B7-879F67B97757}" destId="{78D4DA6E-CD7A-4C18-AEBC-0D6A8FF0B38A}" srcOrd="1" destOrd="0" presId="urn:microsoft.com/office/officeart/2005/8/layout/hierarchy3"/>
    <dgm:cxn modelId="{4E94C684-FCB8-484E-80EC-0F6639FA5945}" type="presParOf" srcId="{F2A15E5F-9AE5-404D-B824-FC401238DACB}" destId="{9E9A9079-DF1D-4499-96E4-8E1D85F3290A}" srcOrd="1" destOrd="0" presId="urn:microsoft.com/office/officeart/2005/8/layout/hierarchy3"/>
    <dgm:cxn modelId="{7E4B039C-5B18-4B69-83DC-B612301ECEB4}" type="presParOf" srcId="{9E9A9079-DF1D-4499-96E4-8E1D85F3290A}" destId="{B8EEAD33-76BB-427B-8559-4B8F203F0911}" srcOrd="0" destOrd="0" presId="urn:microsoft.com/office/officeart/2005/8/layout/hierarchy3"/>
    <dgm:cxn modelId="{0FE62C5E-0675-4052-8D90-D51E8057ED81}" type="presParOf" srcId="{9E9A9079-DF1D-4499-96E4-8E1D85F3290A}" destId="{0000EEE6-3007-4CAA-9555-18AEBA6E59CC}" srcOrd="1" destOrd="0" presId="urn:microsoft.com/office/officeart/2005/8/layout/hierarchy3"/>
    <dgm:cxn modelId="{80C328A6-FFB0-4FEE-B276-B2DC62A39154}" type="presParOf" srcId="{9E9A9079-DF1D-4499-96E4-8E1D85F3290A}" destId="{D2624667-0133-4E08-AE33-029685A3BBB4}" srcOrd="2" destOrd="0" presId="urn:microsoft.com/office/officeart/2005/8/layout/hierarchy3"/>
    <dgm:cxn modelId="{9C87DF5A-A0F9-4A70-9E24-FA8FEE0522D3}" type="presParOf" srcId="{9E9A9079-DF1D-4499-96E4-8E1D85F3290A}" destId="{3DF0F6F1-6560-4FCA-ACF4-0CA5E952146F}" srcOrd="3" destOrd="0" presId="urn:microsoft.com/office/officeart/2005/8/layout/hierarchy3"/>
    <dgm:cxn modelId="{B9C4FC73-F9EB-4AB4-974C-F0C3CA116F6B}" type="presParOf" srcId="{9E9A9079-DF1D-4499-96E4-8E1D85F3290A}" destId="{AD2F4418-59CE-4008-90FA-A8AE49FFDB5E}" srcOrd="4" destOrd="0" presId="urn:microsoft.com/office/officeart/2005/8/layout/hierarchy3"/>
    <dgm:cxn modelId="{DFA96204-3F65-4BFF-B8FD-2CA79D191B5B}" type="presParOf" srcId="{9E9A9079-DF1D-4499-96E4-8E1D85F3290A}" destId="{4472EA35-863A-47A7-A334-E3091EE9AACA}" srcOrd="5" destOrd="0" presId="urn:microsoft.com/office/officeart/2005/8/layout/hierarchy3"/>
    <dgm:cxn modelId="{DAF8D0FD-0D97-4164-B30D-921DBE743AA4}" type="presParOf" srcId="{9E9A9079-DF1D-4499-96E4-8E1D85F3290A}" destId="{6A506534-96EE-4DA3-AAD3-7D115B7BB976}" srcOrd="6" destOrd="0" presId="urn:microsoft.com/office/officeart/2005/8/layout/hierarchy3"/>
    <dgm:cxn modelId="{E9FA4E5E-723B-46AA-94B7-506B365D752B}" type="presParOf" srcId="{9E9A9079-DF1D-4499-96E4-8E1D85F3290A}" destId="{A0F05555-D6E2-46E3-B46A-98DE62F659CA}" srcOrd="7" destOrd="0" presId="urn:microsoft.com/office/officeart/2005/8/layout/hierarchy3"/>
    <dgm:cxn modelId="{D6FC407B-8E10-4266-ABC9-46AFDFF16DA3}" type="presParOf" srcId="{9E9A9079-DF1D-4499-96E4-8E1D85F3290A}" destId="{783634EF-00F8-4535-86C5-F47EF5C81B96}" srcOrd="8" destOrd="0" presId="urn:microsoft.com/office/officeart/2005/8/layout/hierarchy3"/>
    <dgm:cxn modelId="{F4340BF8-3B9F-4085-9129-387D095E195E}" type="presParOf" srcId="{9E9A9079-DF1D-4499-96E4-8E1D85F3290A}" destId="{E33716A0-8E4C-4CBE-88E1-967A504E9D96}" srcOrd="9" destOrd="0" presId="urn:microsoft.com/office/officeart/2005/8/layout/hierarchy3"/>
    <dgm:cxn modelId="{A347CED6-3077-454D-BB34-BE8D73C44B2E}" type="presParOf" srcId="{DA860B8C-46A4-49C2-809B-570F0B8ECF9D}" destId="{1670389B-EF42-465A-BB20-C597D454F24F}" srcOrd="1" destOrd="0" presId="urn:microsoft.com/office/officeart/2005/8/layout/hierarchy3"/>
    <dgm:cxn modelId="{9EA406AA-E47E-4674-BBB0-A57A46F0CF07}" type="presParOf" srcId="{1670389B-EF42-465A-BB20-C597D454F24F}" destId="{2A767C22-EDEA-4897-966F-7093BBBD76E0}" srcOrd="0" destOrd="0" presId="urn:microsoft.com/office/officeart/2005/8/layout/hierarchy3"/>
    <dgm:cxn modelId="{57FBE1B4-F75E-4B2E-B084-418FDECA6433}" type="presParOf" srcId="{2A767C22-EDEA-4897-966F-7093BBBD76E0}" destId="{39AE7341-334F-44AC-9E69-8F46A8011BEA}" srcOrd="0" destOrd="0" presId="urn:microsoft.com/office/officeart/2005/8/layout/hierarchy3"/>
    <dgm:cxn modelId="{178C83DB-2BB1-46B3-BB9C-5A63C834D2DC}" type="presParOf" srcId="{2A767C22-EDEA-4897-966F-7093BBBD76E0}" destId="{1F13AE73-8ED7-4104-B91D-017C1BDCFEB4}" srcOrd="1" destOrd="0" presId="urn:microsoft.com/office/officeart/2005/8/layout/hierarchy3"/>
    <dgm:cxn modelId="{847896D3-E234-4EAE-9016-D0FB9391C6CE}" type="presParOf" srcId="{1670389B-EF42-465A-BB20-C597D454F24F}" destId="{90EBEFF6-BA64-4999-81FD-77D556D14040}" srcOrd="1" destOrd="0" presId="urn:microsoft.com/office/officeart/2005/8/layout/hierarchy3"/>
    <dgm:cxn modelId="{BED87979-8BEB-40EC-87DB-EF198EC6F65A}" type="presParOf" srcId="{90EBEFF6-BA64-4999-81FD-77D556D14040}" destId="{11379488-5B48-4FD2-9D48-82AB308552A2}" srcOrd="0" destOrd="0" presId="urn:microsoft.com/office/officeart/2005/8/layout/hierarchy3"/>
    <dgm:cxn modelId="{AEEBA679-6300-42AD-AFF1-E47BF3783EB3}" type="presParOf" srcId="{90EBEFF6-BA64-4999-81FD-77D556D14040}" destId="{1509FDAC-FE5F-4D11-B5D6-0DE8F9ACE7DF}" srcOrd="1" destOrd="0" presId="urn:microsoft.com/office/officeart/2005/8/layout/hierarchy3"/>
    <dgm:cxn modelId="{FD689181-A809-4069-83CB-C336B9BAD601}" type="presParOf" srcId="{90EBEFF6-BA64-4999-81FD-77D556D14040}" destId="{42474D97-F9D2-4C05-AD2F-7F843D2EF0B7}" srcOrd="2" destOrd="0" presId="urn:microsoft.com/office/officeart/2005/8/layout/hierarchy3"/>
    <dgm:cxn modelId="{346AB9C4-7684-4EB8-9EF8-A919D6B3A0B0}" type="presParOf" srcId="{90EBEFF6-BA64-4999-81FD-77D556D14040}" destId="{9A0DD0FF-50F5-4D3E-89B0-F03EFF70FEEC}" srcOrd="3" destOrd="0" presId="urn:microsoft.com/office/officeart/2005/8/layout/hierarchy3"/>
    <dgm:cxn modelId="{8B0C5382-64D2-4315-A0D0-645F5DC6E921}" type="presParOf" srcId="{90EBEFF6-BA64-4999-81FD-77D556D14040}" destId="{84F40FAB-0744-40A8-8437-613F2C2E7CE9}" srcOrd="4" destOrd="0" presId="urn:microsoft.com/office/officeart/2005/8/layout/hierarchy3"/>
    <dgm:cxn modelId="{A89BA708-BCA2-4961-810D-E89A775654D4}" type="presParOf" srcId="{90EBEFF6-BA64-4999-81FD-77D556D14040}" destId="{DB5219DF-BE0A-4261-92A1-CCA2A53380E5}" srcOrd="5" destOrd="0" presId="urn:microsoft.com/office/officeart/2005/8/layout/hierarchy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F9B156-55A3-4428-9286-658715C12AD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76669071-0F57-4563-B405-15312D4C54F1}">
      <dgm:prSet phldrT="[Текст]" custT="1"/>
      <dgm:spPr>
        <a:solidFill>
          <a:srgbClr val="008080"/>
        </a:solidFill>
      </dgm:spPr>
      <dgm:t>
        <a:bodyPr/>
        <a:lstStyle/>
        <a:p>
          <a:r>
            <a:rPr lang="ru-RU" sz="900" dirty="0">
              <a:latin typeface="Times New Roman" panose="02020603050405020304" pitchFamily="18" charset="0"/>
              <a:cs typeface="Times New Roman" panose="02020603050405020304" pitchFamily="18" charset="0"/>
            </a:rPr>
            <a:t>Исполнение бюджета</a:t>
          </a:r>
        </a:p>
      </dgm:t>
    </dgm:pt>
    <dgm:pt modelId="{5FE022FB-910F-424A-AFC0-BC966CEE07F0}" type="parTrans" cxnId="{41C8525B-71B7-48F6-BFED-61F49B306BE6}">
      <dgm:prSet/>
      <dgm:spPr/>
      <dgm:t>
        <a:bodyPr/>
        <a:lstStyle/>
        <a:p>
          <a:endParaRPr lang="ru-RU" sz="800">
            <a:latin typeface="Times New Roman" panose="02020603050405020304" pitchFamily="18" charset="0"/>
            <a:cs typeface="Times New Roman" panose="02020603050405020304" pitchFamily="18" charset="0"/>
          </a:endParaRPr>
        </a:p>
      </dgm:t>
    </dgm:pt>
    <dgm:pt modelId="{062D66DF-51E2-4F40-B609-1AFBA05721A2}" type="sibTrans" cxnId="{41C8525B-71B7-48F6-BFED-61F49B306BE6}">
      <dgm:prSet/>
      <dgm:spPr/>
      <dgm:t>
        <a:bodyPr/>
        <a:lstStyle/>
        <a:p>
          <a:endParaRPr lang="ru-RU" sz="800">
            <a:latin typeface="Times New Roman" panose="02020603050405020304" pitchFamily="18" charset="0"/>
            <a:cs typeface="Times New Roman" panose="02020603050405020304" pitchFamily="18" charset="0"/>
          </a:endParaRPr>
        </a:p>
      </dgm:t>
    </dgm:pt>
    <dgm:pt modelId="{A967AE3E-9E70-4722-9CDF-139F33D37D94}">
      <dgm:prSet phldrT="[Текст]" custT="1"/>
      <dgm:spPr>
        <a:ln>
          <a:solidFill>
            <a:srgbClr val="008080"/>
          </a:solidFill>
        </a:ln>
      </dgm:spPr>
      <dgm:t>
        <a:bodyPr/>
        <a:lstStyle/>
        <a:p>
          <a:r>
            <a:rPr lang="ru-RU" sz="800" dirty="0">
              <a:latin typeface="Times New Roman" panose="02020603050405020304" pitchFamily="18" charset="0"/>
              <a:cs typeface="Times New Roman" panose="02020603050405020304" pitchFamily="18" charset="0"/>
            </a:rPr>
            <a:t>Исполнение местного бюджета осуществляют участники бюджетного процесса в Кушвинском городском округе</a:t>
          </a:r>
        </a:p>
      </dgm:t>
    </dgm:pt>
    <dgm:pt modelId="{D07EFCEC-6B45-4E51-BD30-17638322B067}" type="parTrans" cxnId="{A105D5E4-085D-4F23-9292-5C99977EF1C1}">
      <dgm:prSet/>
      <dgm:spPr>
        <a:ln>
          <a:solidFill>
            <a:srgbClr val="008080"/>
          </a:solidFill>
        </a:ln>
      </dgm:spPr>
      <dgm:t>
        <a:bodyPr/>
        <a:lstStyle/>
        <a:p>
          <a:endParaRPr lang="ru-RU" sz="800">
            <a:latin typeface="Times New Roman" panose="02020603050405020304" pitchFamily="18" charset="0"/>
            <a:cs typeface="Times New Roman" panose="02020603050405020304" pitchFamily="18" charset="0"/>
          </a:endParaRPr>
        </a:p>
      </dgm:t>
    </dgm:pt>
    <dgm:pt modelId="{41E68BE8-22C0-49DD-BDD5-7FDD8EE0FA43}" type="sibTrans" cxnId="{A105D5E4-085D-4F23-9292-5C99977EF1C1}">
      <dgm:prSet/>
      <dgm:spPr/>
      <dgm:t>
        <a:bodyPr/>
        <a:lstStyle/>
        <a:p>
          <a:endParaRPr lang="ru-RU" sz="800">
            <a:latin typeface="Times New Roman" panose="02020603050405020304" pitchFamily="18" charset="0"/>
            <a:cs typeface="Times New Roman" panose="02020603050405020304" pitchFamily="18" charset="0"/>
          </a:endParaRPr>
        </a:p>
      </dgm:t>
    </dgm:pt>
    <dgm:pt modelId="{673A9BFE-5E2E-446D-92BB-7093E9570CFC}">
      <dgm:prSet phldrT="[Текст]" custT="1"/>
      <dgm:spPr>
        <a:solidFill>
          <a:schemeClr val="accent6"/>
        </a:solidFill>
      </dgm:spPr>
      <dgm:t>
        <a:bodyPr/>
        <a:lstStyle/>
        <a:p>
          <a:r>
            <a:rPr lang="ru-RU" sz="900" b="0" dirty="0">
              <a:solidFill>
                <a:schemeClr val="bg1"/>
              </a:solidFill>
              <a:latin typeface="Times New Roman" panose="02020603050405020304" pitchFamily="18" charset="0"/>
              <a:cs typeface="Times New Roman" panose="02020603050405020304" pitchFamily="18" charset="0"/>
            </a:rPr>
            <a:t>Составление, рассмотрение и утверждение бюджетной отчетности</a:t>
          </a:r>
        </a:p>
      </dgm:t>
    </dgm:pt>
    <dgm:pt modelId="{F2B7766F-16D7-4F54-91FF-D596300C9FA1}" type="parTrans" cxnId="{392364D2-769C-4891-B19A-DB4B79D5D6DF}">
      <dgm:prSet/>
      <dgm:spPr/>
      <dgm:t>
        <a:bodyPr/>
        <a:lstStyle/>
        <a:p>
          <a:endParaRPr lang="ru-RU" sz="800">
            <a:latin typeface="Times New Roman" panose="02020603050405020304" pitchFamily="18" charset="0"/>
            <a:cs typeface="Times New Roman" panose="02020603050405020304" pitchFamily="18" charset="0"/>
          </a:endParaRPr>
        </a:p>
      </dgm:t>
    </dgm:pt>
    <dgm:pt modelId="{3B53C18F-66D3-4599-B40E-EA5A7511259A}" type="sibTrans" cxnId="{392364D2-769C-4891-B19A-DB4B79D5D6DF}">
      <dgm:prSet/>
      <dgm:spPr/>
      <dgm:t>
        <a:bodyPr/>
        <a:lstStyle/>
        <a:p>
          <a:endParaRPr lang="ru-RU" sz="800">
            <a:latin typeface="Times New Roman" panose="02020603050405020304" pitchFamily="18" charset="0"/>
            <a:cs typeface="Times New Roman" panose="02020603050405020304" pitchFamily="18" charset="0"/>
          </a:endParaRPr>
        </a:p>
      </dgm:t>
    </dgm:pt>
    <dgm:pt modelId="{15A659F3-2205-48CE-8ACF-406550F33AD2}">
      <dgm:prSet phldrT="[Текст]" custT="1"/>
      <dgm:spPr>
        <a:ln>
          <a:solidFill>
            <a:schemeClr val="accent6"/>
          </a:solidFill>
        </a:ln>
      </dgm:spPr>
      <dgm:t>
        <a:bodyPr/>
        <a:lstStyle/>
        <a:p>
          <a:r>
            <a:rPr lang="ru-RU" sz="800" dirty="0">
              <a:latin typeface="Times New Roman" panose="02020603050405020304" pitchFamily="18" charset="0"/>
              <a:cs typeface="Times New Roman" panose="02020603050405020304" pitchFamily="18" charset="0"/>
            </a:rPr>
            <a:t>Составление и рассмотрение участниками бюджетного процесса в Кушвинском городском округе бюджетной отчетности об исполнении местного бюджета</a:t>
          </a:r>
        </a:p>
      </dgm:t>
    </dgm:pt>
    <dgm:pt modelId="{8D1C2986-4526-4639-9E45-2BECC5E6E513}" type="parTrans" cxnId="{CE816524-A45C-488C-A9C6-411936931645}">
      <dgm:prSet/>
      <dgm:spPr>
        <a:ln>
          <a:solidFill>
            <a:schemeClr val="accent6"/>
          </a:solidFill>
        </a:ln>
      </dgm:spPr>
      <dgm:t>
        <a:bodyPr/>
        <a:lstStyle/>
        <a:p>
          <a:endParaRPr lang="ru-RU" sz="800">
            <a:latin typeface="Times New Roman" panose="02020603050405020304" pitchFamily="18" charset="0"/>
            <a:cs typeface="Times New Roman" panose="02020603050405020304" pitchFamily="18" charset="0"/>
          </a:endParaRPr>
        </a:p>
      </dgm:t>
    </dgm:pt>
    <dgm:pt modelId="{6406D22A-895D-45E3-A7FB-1E1F83DD709A}" type="sibTrans" cxnId="{CE816524-A45C-488C-A9C6-411936931645}">
      <dgm:prSet/>
      <dgm:spPr/>
      <dgm:t>
        <a:bodyPr/>
        <a:lstStyle/>
        <a:p>
          <a:endParaRPr lang="ru-RU" sz="800">
            <a:latin typeface="Times New Roman" panose="02020603050405020304" pitchFamily="18" charset="0"/>
            <a:cs typeface="Times New Roman" panose="02020603050405020304" pitchFamily="18" charset="0"/>
          </a:endParaRPr>
        </a:p>
      </dgm:t>
    </dgm:pt>
    <dgm:pt modelId="{DA860B8C-46A4-49C2-809B-570F0B8ECF9D}" type="pres">
      <dgm:prSet presAssocID="{D3F9B156-55A3-4428-9286-658715C12AD2}" presName="diagram" presStyleCnt="0">
        <dgm:presLayoutVars>
          <dgm:chPref val="1"/>
          <dgm:dir/>
          <dgm:animOne val="branch"/>
          <dgm:animLvl val="lvl"/>
          <dgm:resizeHandles/>
        </dgm:presLayoutVars>
      </dgm:prSet>
      <dgm:spPr/>
    </dgm:pt>
    <dgm:pt modelId="{F2A15E5F-9AE5-404D-B824-FC401238DACB}" type="pres">
      <dgm:prSet presAssocID="{76669071-0F57-4563-B405-15312D4C54F1}" presName="root" presStyleCnt="0"/>
      <dgm:spPr/>
    </dgm:pt>
    <dgm:pt modelId="{1A439EAF-8D88-4397-94B7-879F67B97757}" type="pres">
      <dgm:prSet presAssocID="{76669071-0F57-4563-B405-15312D4C54F1}" presName="rootComposite" presStyleCnt="0"/>
      <dgm:spPr/>
    </dgm:pt>
    <dgm:pt modelId="{EC03518E-4880-4AFC-9BB8-FAE895CE3293}" type="pres">
      <dgm:prSet presAssocID="{76669071-0F57-4563-B405-15312D4C54F1}" presName="rootText" presStyleLbl="node1" presStyleIdx="0" presStyleCnt="2" custLinFactNeighborX="22598" custLinFactNeighborY="1936"/>
      <dgm:spPr/>
    </dgm:pt>
    <dgm:pt modelId="{78D4DA6E-CD7A-4C18-AEBC-0D6A8FF0B38A}" type="pres">
      <dgm:prSet presAssocID="{76669071-0F57-4563-B405-15312D4C54F1}" presName="rootConnector" presStyleLbl="node1" presStyleIdx="0" presStyleCnt="2"/>
      <dgm:spPr/>
    </dgm:pt>
    <dgm:pt modelId="{9E9A9079-DF1D-4499-96E4-8E1D85F3290A}" type="pres">
      <dgm:prSet presAssocID="{76669071-0F57-4563-B405-15312D4C54F1}" presName="childShape" presStyleCnt="0"/>
      <dgm:spPr/>
    </dgm:pt>
    <dgm:pt modelId="{B8EEAD33-76BB-427B-8559-4B8F203F0911}" type="pres">
      <dgm:prSet presAssocID="{D07EFCEC-6B45-4E51-BD30-17638322B067}" presName="Name13" presStyleLbl="parChTrans1D2" presStyleIdx="0" presStyleCnt="2"/>
      <dgm:spPr/>
    </dgm:pt>
    <dgm:pt modelId="{0000EEE6-3007-4CAA-9555-18AEBA6E59CC}" type="pres">
      <dgm:prSet presAssocID="{A967AE3E-9E70-4722-9CDF-139F33D37D94}" presName="childText" presStyleLbl="bgAcc1" presStyleIdx="0" presStyleCnt="2" custLinFactNeighborX="25809" custLinFactNeighborY="-3369">
        <dgm:presLayoutVars>
          <dgm:bulletEnabled val="1"/>
        </dgm:presLayoutVars>
      </dgm:prSet>
      <dgm:spPr/>
    </dgm:pt>
    <dgm:pt modelId="{1670389B-EF42-465A-BB20-C597D454F24F}" type="pres">
      <dgm:prSet presAssocID="{673A9BFE-5E2E-446D-92BB-7093E9570CFC}" presName="root" presStyleCnt="0"/>
      <dgm:spPr/>
    </dgm:pt>
    <dgm:pt modelId="{2A767C22-EDEA-4897-966F-7093BBBD76E0}" type="pres">
      <dgm:prSet presAssocID="{673A9BFE-5E2E-446D-92BB-7093E9570CFC}" presName="rootComposite" presStyleCnt="0"/>
      <dgm:spPr/>
    </dgm:pt>
    <dgm:pt modelId="{39AE7341-334F-44AC-9E69-8F46A8011BEA}" type="pres">
      <dgm:prSet presAssocID="{673A9BFE-5E2E-446D-92BB-7093E9570CFC}" presName="rootText" presStyleLbl="node1" presStyleIdx="1" presStyleCnt="2" custLinFactNeighborX="5775" custLinFactNeighborY="795"/>
      <dgm:spPr/>
    </dgm:pt>
    <dgm:pt modelId="{1F13AE73-8ED7-4104-B91D-017C1BDCFEB4}" type="pres">
      <dgm:prSet presAssocID="{673A9BFE-5E2E-446D-92BB-7093E9570CFC}" presName="rootConnector" presStyleLbl="node1" presStyleIdx="1" presStyleCnt="2"/>
      <dgm:spPr/>
    </dgm:pt>
    <dgm:pt modelId="{90EBEFF6-BA64-4999-81FD-77D556D14040}" type="pres">
      <dgm:prSet presAssocID="{673A9BFE-5E2E-446D-92BB-7093E9570CFC}" presName="childShape" presStyleCnt="0"/>
      <dgm:spPr/>
    </dgm:pt>
    <dgm:pt modelId="{282E0DC3-F4C7-4BEC-8613-54744B6C33CE}" type="pres">
      <dgm:prSet presAssocID="{8D1C2986-4526-4639-9E45-2BECC5E6E513}" presName="Name13" presStyleLbl="parChTrans1D2" presStyleIdx="1" presStyleCnt="2"/>
      <dgm:spPr/>
    </dgm:pt>
    <dgm:pt modelId="{F5D28498-1A33-4843-A210-E59E11DFEB49}" type="pres">
      <dgm:prSet presAssocID="{15A659F3-2205-48CE-8ACF-406550F33AD2}" presName="childText" presStyleLbl="bgAcc1" presStyleIdx="1" presStyleCnt="2" custScaleY="153144">
        <dgm:presLayoutVars>
          <dgm:bulletEnabled val="1"/>
        </dgm:presLayoutVars>
      </dgm:prSet>
      <dgm:spPr/>
    </dgm:pt>
  </dgm:ptLst>
  <dgm:cxnLst>
    <dgm:cxn modelId="{AC485D0D-3384-4830-B333-6F293A68531E}" type="presOf" srcId="{76669071-0F57-4563-B405-15312D4C54F1}" destId="{78D4DA6E-CD7A-4C18-AEBC-0D6A8FF0B38A}" srcOrd="1" destOrd="0" presId="urn:microsoft.com/office/officeart/2005/8/layout/hierarchy3"/>
    <dgm:cxn modelId="{0A28F315-5CC2-450E-BFC6-00F3454E0000}" type="presOf" srcId="{15A659F3-2205-48CE-8ACF-406550F33AD2}" destId="{F5D28498-1A33-4843-A210-E59E11DFEB49}" srcOrd="0" destOrd="0" presId="urn:microsoft.com/office/officeart/2005/8/layout/hierarchy3"/>
    <dgm:cxn modelId="{CE816524-A45C-488C-A9C6-411936931645}" srcId="{673A9BFE-5E2E-446D-92BB-7093E9570CFC}" destId="{15A659F3-2205-48CE-8ACF-406550F33AD2}" srcOrd="0" destOrd="0" parTransId="{8D1C2986-4526-4639-9E45-2BECC5E6E513}" sibTransId="{6406D22A-895D-45E3-A7FB-1E1F83DD709A}"/>
    <dgm:cxn modelId="{41C8525B-71B7-48F6-BFED-61F49B306BE6}" srcId="{D3F9B156-55A3-4428-9286-658715C12AD2}" destId="{76669071-0F57-4563-B405-15312D4C54F1}" srcOrd="0" destOrd="0" parTransId="{5FE022FB-910F-424A-AFC0-BC966CEE07F0}" sibTransId="{062D66DF-51E2-4F40-B609-1AFBA05721A2}"/>
    <dgm:cxn modelId="{E27DB543-CBF3-44EA-9C80-991E374C1AD6}" type="presOf" srcId="{A967AE3E-9E70-4722-9CDF-139F33D37D94}" destId="{0000EEE6-3007-4CAA-9555-18AEBA6E59CC}" srcOrd="0" destOrd="0" presId="urn:microsoft.com/office/officeart/2005/8/layout/hierarchy3"/>
    <dgm:cxn modelId="{E8D48C4A-79D0-499F-A950-4D715B60C046}" type="presOf" srcId="{D07EFCEC-6B45-4E51-BD30-17638322B067}" destId="{B8EEAD33-76BB-427B-8559-4B8F203F0911}" srcOrd="0" destOrd="0" presId="urn:microsoft.com/office/officeart/2005/8/layout/hierarchy3"/>
    <dgm:cxn modelId="{422F0678-A83D-4D76-AC52-18FAD865586A}" type="presOf" srcId="{673A9BFE-5E2E-446D-92BB-7093E9570CFC}" destId="{1F13AE73-8ED7-4104-B91D-017C1BDCFEB4}" srcOrd="1" destOrd="0" presId="urn:microsoft.com/office/officeart/2005/8/layout/hierarchy3"/>
    <dgm:cxn modelId="{9A49A2B0-C7C0-4A3D-B81F-43D53E7EFC1E}" type="presOf" srcId="{76669071-0F57-4563-B405-15312D4C54F1}" destId="{EC03518E-4880-4AFC-9BB8-FAE895CE3293}" srcOrd="0" destOrd="0" presId="urn:microsoft.com/office/officeart/2005/8/layout/hierarchy3"/>
    <dgm:cxn modelId="{8A0C6ECE-601F-427D-80E9-AB8519365587}" type="presOf" srcId="{D3F9B156-55A3-4428-9286-658715C12AD2}" destId="{DA860B8C-46A4-49C2-809B-570F0B8ECF9D}" srcOrd="0" destOrd="0" presId="urn:microsoft.com/office/officeart/2005/8/layout/hierarchy3"/>
    <dgm:cxn modelId="{392364D2-769C-4891-B19A-DB4B79D5D6DF}" srcId="{D3F9B156-55A3-4428-9286-658715C12AD2}" destId="{673A9BFE-5E2E-446D-92BB-7093E9570CFC}" srcOrd="1" destOrd="0" parTransId="{F2B7766F-16D7-4F54-91FF-D596300C9FA1}" sibTransId="{3B53C18F-66D3-4599-B40E-EA5A7511259A}"/>
    <dgm:cxn modelId="{7207C3D8-FBE1-40C8-9384-A7238B14EA3D}" type="presOf" srcId="{8D1C2986-4526-4639-9E45-2BECC5E6E513}" destId="{282E0DC3-F4C7-4BEC-8613-54744B6C33CE}" srcOrd="0" destOrd="0" presId="urn:microsoft.com/office/officeart/2005/8/layout/hierarchy3"/>
    <dgm:cxn modelId="{A105D5E4-085D-4F23-9292-5C99977EF1C1}" srcId="{76669071-0F57-4563-B405-15312D4C54F1}" destId="{A967AE3E-9E70-4722-9CDF-139F33D37D94}" srcOrd="0" destOrd="0" parTransId="{D07EFCEC-6B45-4E51-BD30-17638322B067}" sibTransId="{41E68BE8-22C0-49DD-BDD5-7FDD8EE0FA43}"/>
    <dgm:cxn modelId="{008DDBFB-DFBA-41BF-9A61-0F52122CE114}" type="presOf" srcId="{673A9BFE-5E2E-446D-92BB-7093E9570CFC}" destId="{39AE7341-334F-44AC-9E69-8F46A8011BEA}" srcOrd="0" destOrd="0" presId="urn:microsoft.com/office/officeart/2005/8/layout/hierarchy3"/>
    <dgm:cxn modelId="{5635BAA3-2E86-4853-A7C3-3B4BDBF5379F}" type="presParOf" srcId="{DA860B8C-46A4-49C2-809B-570F0B8ECF9D}" destId="{F2A15E5F-9AE5-404D-B824-FC401238DACB}" srcOrd="0" destOrd="0" presId="urn:microsoft.com/office/officeart/2005/8/layout/hierarchy3"/>
    <dgm:cxn modelId="{050C2E1C-FC9C-4FAC-B6EF-D071988CE50B}" type="presParOf" srcId="{F2A15E5F-9AE5-404D-B824-FC401238DACB}" destId="{1A439EAF-8D88-4397-94B7-879F67B97757}" srcOrd="0" destOrd="0" presId="urn:microsoft.com/office/officeart/2005/8/layout/hierarchy3"/>
    <dgm:cxn modelId="{0E9F80B7-99E7-4AAF-B80F-609766C1EC9D}" type="presParOf" srcId="{1A439EAF-8D88-4397-94B7-879F67B97757}" destId="{EC03518E-4880-4AFC-9BB8-FAE895CE3293}" srcOrd="0" destOrd="0" presId="urn:microsoft.com/office/officeart/2005/8/layout/hierarchy3"/>
    <dgm:cxn modelId="{6A770EA6-091B-4F39-8D06-27787CFE90F3}" type="presParOf" srcId="{1A439EAF-8D88-4397-94B7-879F67B97757}" destId="{78D4DA6E-CD7A-4C18-AEBC-0D6A8FF0B38A}" srcOrd="1" destOrd="0" presId="urn:microsoft.com/office/officeart/2005/8/layout/hierarchy3"/>
    <dgm:cxn modelId="{4E94C684-FCB8-484E-80EC-0F6639FA5945}" type="presParOf" srcId="{F2A15E5F-9AE5-404D-B824-FC401238DACB}" destId="{9E9A9079-DF1D-4499-96E4-8E1D85F3290A}" srcOrd="1" destOrd="0" presId="urn:microsoft.com/office/officeart/2005/8/layout/hierarchy3"/>
    <dgm:cxn modelId="{7E4B039C-5B18-4B69-83DC-B612301ECEB4}" type="presParOf" srcId="{9E9A9079-DF1D-4499-96E4-8E1D85F3290A}" destId="{B8EEAD33-76BB-427B-8559-4B8F203F0911}" srcOrd="0" destOrd="0" presId="urn:microsoft.com/office/officeart/2005/8/layout/hierarchy3"/>
    <dgm:cxn modelId="{0FE62C5E-0675-4052-8D90-D51E8057ED81}" type="presParOf" srcId="{9E9A9079-DF1D-4499-96E4-8E1D85F3290A}" destId="{0000EEE6-3007-4CAA-9555-18AEBA6E59CC}" srcOrd="1" destOrd="0" presId="urn:microsoft.com/office/officeart/2005/8/layout/hierarchy3"/>
    <dgm:cxn modelId="{A347CED6-3077-454D-BB34-BE8D73C44B2E}" type="presParOf" srcId="{DA860B8C-46A4-49C2-809B-570F0B8ECF9D}" destId="{1670389B-EF42-465A-BB20-C597D454F24F}" srcOrd="1" destOrd="0" presId="urn:microsoft.com/office/officeart/2005/8/layout/hierarchy3"/>
    <dgm:cxn modelId="{9EA406AA-E47E-4674-BBB0-A57A46F0CF07}" type="presParOf" srcId="{1670389B-EF42-465A-BB20-C597D454F24F}" destId="{2A767C22-EDEA-4897-966F-7093BBBD76E0}" srcOrd="0" destOrd="0" presId="urn:microsoft.com/office/officeart/2005/8/layout/hierarchy3"/>
    <dgm:cxn modelId="{57FBE1B4-F75E-4B2E-B084-418FDECA6433}" type="presParOf" srcId="{2A767C22-EDEA-4897-966F-7093BBBD76E0}" destId="{39AE7341-334F-44AC-9E69-8F46A8011BEA}" srcOrd="0" destOrd="0" presId="urn:microsoft.com/office/officeart/2005/8/layout/hierarchy3"/>
    <dgm:cxn modelId="{178C83DB-2BB1-46B3-BB9C-5A63C834D2DC}" type="presParOf" srcId="{2A767C22-EDEA-4897-966F-7093BBBD76E0}" destId="{1F13AE73-8ED7-4104-B91D-017C1BDCFEB4}" srcOrd="1" destOrd="0" presId="urn:microsoft.com/office/officeart/2005/8/layout/hierarchy3"/>
    <dgm:cxn modelId="{847896D3-E234-4EAE-9016-D0FB9391C6CE}" type="presParOf" srcId="{1670389B-EF42-465A-BB20-C597D454F24F}" destId="{90EBEFF6-BA64-4999-81FD-77D556D14040}" srcOrd="1" destOrd="0" presId="urn:microsoft.com/office/officeart/2005/8/layout/hierarchy3"/>
    <dgm:cxn modelId="{5C295121-9919-4671-9C4E-0B2CCA174D95}" type="presParOf" srcId="{90EBEFF6-BA64-4999-81FD-77D556D14040}" destId="{282E0DC3-F4C7-4BEC-8613-54744B6C33CE}" srcOrd="0" destOrd="0" presId="urn:microsoft.com/office/officeart/2005/8/layout/hierarchy3"/>
    <dgm:cxn modelId="{CFFA198E-1FCD-4BAD-A034-80266A372274}" type="presParOf" srcId="{90EBEFF6-BA64-4999-81FD-77D556D14040}" destId="{F5D28498-1A33-4843-A210-E59E11DFEB49}" srcOrd="1" destOrd="0" presId="urn:microsoft.com/office/officeart/2005/8/layout/hierarchy3"/>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FDB138-7C38-47DB-8466-1BFEB77E84C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CDE0FE0E-FC35-40D5-9C6D-D9B7E224AE97}">
      <dgm:prSet phldrT="[Текст]" custT="1"/>
      <dgm:spPr>
        <a:solidFill>
          <a:srgbClr val="CC3300"/>
        </a:solidFill>
      </dgm:spPr>
      <dgm:t>
        <a:bodyPr/>
        <a:lstStyle/>
        <a:p>
          <a:r>
            <a:rPr lang="ru-RU" sz="900" dirty="0">
              <a:latin typeface="Times New Roman" panose="02020603050405020304" pitchFamily="18" charset="0"/>
              <a:cs typeface="Times New Roman" panose="02020603050405020304" pitchFamily="18" charset="0"/>
            </a:rPr>
            <a:t>Контроль за исполнением бюджета</a:t>
          </a:r>
        </a:p>
      </dgm:t>
    </dgm:pt>
    <dgm:pt modelId="{1AE819A6-F68A-4A5D-A042-E6EFF3FFB28B}" type="parTrans" cxnId="{419A7197-54BD-4BCA-8CA7-97113DB9A691}">
      <dgm:prSet/>
      <dgm:spPr/>
      <dgm:t>
        <a:bodyPr/>
        <a:lstStyle/>
        <a:p>
          <a:endParaRPr lang="ru-RU" sz="800">
            <a:latin typeface="Times New Roman" panose="02020603050405020304" pitchFamily="18" charset="0"/>
            <a:cs typeface="Times New Roman" panose="02020603050405020304" pitchFamily="18" charset="0"/>
          </a:endParaRPr>
        </a:p>
      </dgm:t>
    </dgm:pt>
    <dgm:pt modelId="{218F9D41-1BF4-47D8-931F-BB0E8A0E8F4F}" type="sibTrans" cxnId="{419A7197-54BD-4BCA-8CA7-97113DB9A691}">
      <dgm:prSet/>
      <dgm:spPr/>
      <dgm:t>
        <a:bodyPr/>
        <a:lstStyle/>
        <a:p>
          <a:endParaRPr lang="ru-RU" sz="800">
            <a:latin typeface="Times New Roman" panose="02020603050405020304" pitchFamily="18" charset="0"/>
            <a:cs typeface="Times New Roman" panose="02020603050405020304" pitchFamily="18" charset="0"/>
          </a:endParaRPr>
        </a:p>
      </dgm:t>
    </dgm:pt>
    <dgm:pt modelId="{BADBACA2-9166-45B3-85A3-1E45B65C02EE}">
      <dgm:prSet custT="1"/>
      <dgm:spPr>
        <a:ln>
          <a:solidFill>
            <a:srgbClr val="CC3300"/>
          </a:solidFill>
        </a:ln>
      </dgm:spPr>
      <dgm:t>
        <a:bodyPr/>
        <a:lstStyle/>
        <a:p>
          <a:r>
            <a:rPr lang="ru-RU" sz="800" dirty="0">
              <a:latin typeface="Times New Roman" panose="02020603050405020304" pitchFamily="18" charset="0"/>
              <a:cs typeface="Times New Roman" panose="02020603050405020304" pitchFamily="18" charset="0"/>
            </a:rPr>
            <a:t>Контроль за формированием и использованием финансовых ресурсов Кушвинского городского округа</a:t>
          </a:r>
        </a:p>
      </dgm:t>
    </dgm:pt>
    <dgm:pt modelId="{ADC7F790-95BD-4F22-B28E-1E9667027C26}" type="parTrans" cxnId="{95C610BF-7198-4FF2-BFE8-67814C139FE6}">
      <dgm:prSet/>
      <dgm:spPr>
        <a:ln>
          <a:solidFill>
            <a:srgbClr val="CC3300"/>
          </a:solidFill>
        </a:ln>
      </dgm:spPr>
      <dgm:t>
        <a:bodyPr/>
        <a:lstStyle/>
        <a:p>
          <a:endParaRPr lang="ru-RU" sz="800">
            <a:latin typeface="Times New Roman" panose="02020603050405020304" pitchFamily="18" charset="0"/>
            <a:cs typeface="Times New Roman" panose="02020603050405020304" pitchFamily="18" charset="0"/>
          </a:endParaRPr>
        </a:p>
      </dgm:t>
    </dgm:pt>
    <dgm:pt modelId="{ECDCC417-57C8-4C35-AD15-89DA3129C845}" type="sibTrans" cxnId="{95C610BF-7198-4FF2-BFE8-67814C139FE6}">
      <dgm:prSet/>
      <dgm:spPr/>
      <dgm:t>
        <a:bodyPr/>
        <a:lstStyle/>
        <a:p>
          <a:endParaRPr lang="ru-RU" sz="800">
            <a:latin typeface="Times New Roman" panose="02020603050405020304" pitchFamily="18" charset="0"/>
            <a:cs typeface="Times New Roman" panose="02020603050405020304" pitchFamily="18" charset="0"/>
          </a:endParaRPr>
        </a:p>
      </dgm:t>
    </dgm:pt>
    <dgm:pt modelId="{B7091428-AB7D-4341-9D32-62C8AADD3CA5}" type="pres">
      <dgm:prSet presAssocID="{03FDB138-7C38-47DB-8466-1BFEB77E84C7}" presName="diagram" presStyleCnt="0">
        <dgm:presLayoutVars>
          <dgm:chPref val="1"/>
          <dgm:dir/>
          <dgm:animOne val="branch"/>
          <dgm:animLvl val="lvl"/>
          <dgm:resizeHandles/>
        </dgm:presLayoutVars>
      </dgm:prSet>
      <dgm:spPr/>
    </dgm:pt>
    <dgm:pt modelId="{B7A2AA75-B138-4480-9347-B6FD8ACA3879}" type="pres">
      <dgm:prSet presAssocID="{CDE0FE0E-FC35-40D5-9C6D-D9B7E224AE97}" presName="root" presStyleCnt="0"/>
      <dgm:spPr/>
    </dgm:pt>
    <dgm:pt modelId="{75450E1A-F476-4439-B315-4723637CE973}" type="pres">
      <dgm:prSet presAssocID="{CDE0FE0E-FC35-40D5-9C6D-D9B7E224AE97}" presName="rootComposite" presStyleCnt="0"/>
      <dgm:spPr/>
    </dgm:pt>
    <dgm:pt modelId="{4EA36F54-C139-4F89-A9A5-B0F7C02FA1AD}" type="pres">
      <dgm:prSet presAssocID="{CDE0FE0E-FC35-40D5-9C6D-D9B7E224AE97}" presName="rootText" presStyleLbl="node1" presStyleIdx="0" presStyleCnt="1" custLinFactNeighborX="1189" custLinFactNeighborY="1189"/>
      <dgm:spPr/>
    </dgm:pt>
    <dgm:pt modelId="{E56E3955-E28C-4A10-AA17-A5C807D64190}" type="pres">
      <dgm:prSet presAssocID="{CDE0FE0E-FC35-40D5-9C6D-D9B7E224AE97}" presName="rootConnector" presStyleLbl="node1" presStyleIdx="0" presStyleCnt="1"/>
      <dgm:spPr/>
    </dgm:pt>
    <dgm:pt modelId="{A4DA3F26-865B-47E5-A3F0-4F4E713DD3A2}" type="pres">
      <dgm:prSet presAssocID="{CDE0FE0E-FC35-40D5-9C6D-D9B7E224AE97}" presName="childShape" presStyleCnt="0"/>
      <dgm:spPr/>
    </dgm:pt>
    <dgm:pt modelId="{850740C3-C386-49CD-8013-13F470174C14}" type="pres">
      <dgm:prSet presAssocID="{ADC7F790-95BD-4F22-B28E-1E9667027C26}" presName="Name13" presStyleLbl="parChTrans1D2" presStyleIdx="0" presStyleCnt="1"/>
      <dgm:spPr/>
    </dgm:pt>
    <dgm:pt modelId="{37FD0238-C577-45F5-B545-49C20D288BA4}" type="pres">
      <dgm:prSet presAssocID="{BADBACA2-9166-45B3-85A3-1E45B65C02EE}" presName="childText" presStyleLbl="bgAcc1" presStyleIdx="0" presStyleCnt="1">
        <dgm:presLayoutVars>
          <dgm:bulletEnabled val="1"/>
        </dgm:presLayoutVars>
      </dgm:prSet>
      <dgm:spPr/>
    </dgm:pt>
  </dgm:ptLst>
  <dgm:cxnLst>
    <dgm:cxn modelId="{B5627F07-AA01-4C45-A148-1D4639ED62C7}" type="presOf" srcId="{ADC7F790-95BD-4F22-B28E-1E9667027C26}" destId="{850740C3-C386-49CD-8013-13F470174C14}" srcOrd="0" destOrd="0" presId="urn:microsoft.com/office/officeart/2005/8/layout/hierarchy3"/>
    <dgm:cxn modelId="{2F0FCF36-8ACD-49C5-9E10-ED2C990E9D58}" type="presOf" srcId="{CDE0FE0E-FC35-40D5-9C6D-D9B7E224AE97}" destId="{E56E3955-E28C-4A10-AA17-A5C807D64190}" srcOrd="1" destOrd="0" presId="urn:microsoft.com/office/officeart/2005/8/layout/hierarchy3"/>
    <dgm:cxn modelId="{D5FF563D-4A13-4787-B323-FBEE701C25BF}" type="presOf" srcId="{BADBACA2-9166-45B3-85A3-1E45B65C02EE}" destId="{37FD0238-C577-45F5-B545-49C20D288BA4}" srcOrd="0" destOrd="0" presId="urn:microsoft.com/office/officeart/2005/8/layout/hierarchy3"/>
    <dgm:cxn modelId="{419A7197-54BD-4BCA-8CA7-97113DB9A691}" srcId="{03FDB138-7C38-47DB-8466-1BFEB77E84C7}" destId="{CDE0FE0E-FC35-40D5-9C6D-D9B7E224AE97}" srcOrd="0" destOrd="0" parTransId="{1AE819A6-F68A-4A5D-A042-E6EFF3FFB28B}" sibTransId="{218F9D41-1BF4-47D8-931F-BB0E8A0E8F4F}"/>
    <dgm:cxn modelId="{4CE2E1AE-8ADF-4FB6-928A-31582F4BCC5A}" type="presOf" srcId="{CDE0FE0E-FC35-40D5-9C6D-D9B7E224AE97}" destId="{4EA36F54-C139-4F89-A9A5-B0F7C02FA1AD}" srcOrd="0" destOrd="0" presId="urn:microsoft.com/office/officeart/2005/8/layout/hierarchy3"/>
    <dgm:cxn modelId="{95C610BF-7198-4FF2-BFE8-67814C139FE6}" srcId="{CDE0FE0E-FC35-40D5-9C6D-D9B7E224AE97}" destId="{BADBACA2-9166-45B3-85A3-1E45B65C02EE}" srcOrd="0" destOrd="0" parTransId="{ADC7F790-95BD-4F22-B28E-1E9667027C26}" sibTransId="{ECDCC417-57C8-4C35-AD15-89DA3129C845}"/>
    <dgm:cxn modelId="{F9D715D8-695F-44A9-BD9C-8245D005E59D}" type="presOf" srcId="{03FDB138-7C38-47DB-8466-1BFEB77E84C7}" destId="{B7091428-AB7D-4341-9D32-62C8AADD3CA5}" srcOrd="0" destOrd="0" presId="urn:microsoft.com/office/officeart/2005/8/layout/hierarchy3"/>
    <dgm:cxn modelId="{1B27A0CB-A761-4756-9DF9-E2A967B71548}" type="presParOf" srcId="{B7091428-AB7D-4341-9D32-62C8AADD3CA5}" destId="{B7A2AA75-B138-4480-9347-B6FD8ACA3879}" srcOrd="0" destOrd="0" presId="urn:microsoft.com/office/officeart/2005/8/layout/hierarchy3"/>
    <dgm:cxn modelId="{9454746A-595E-42AC-B6E1-E90952157FF4}" type="presParOf" srcId="{B7A2AA75-B138-4480-9347-B6FD8ACA3879}" destId="{75450E1A-F476-4439-B315-4723637CE973}" srcOrd="0" destOrd="0" presId="urn:microsoft.com/office/officeart/2005/8/layout/hierarchy3"/>
    <dgm:cxn modelId="{E0E59205-21E4-42EF-A18A-193D44658D5E}" type="presParOf" srcId="{75450E1A-F476-4439-B315-4723637CE973}" destId="{4EA36F54-C139-4F89-A9A5-B0F7C02FA1AD}" srcOrd="0" destOrd="0" presId="urn:microsoft.com/office/officeart/2005/8/layout/hierarchy3"/>
    <dgm:cxn modelId="{F9E93315-9B27-4744-AFE9-D5D76E7A18C6}" type="presParOf" srcId="{75450E1A-F476-4439-B315-4723637CE973}" destId="{E56E3955-E28C-4A10-AA17-A5C807D64190}" srcOrd="1" destOrd="0" presId="urn:microsoft.com/office/officeart/2005/8/layout/hierarchy3"/>
    <dgm:cxn modelId="{D80C4AC1-7F17-412B-AADA-DE87F9FCE929}" type="presParOf" srcId="{B7A2AA75-B138-4480-9347-B6FD8ACA3879}" destId="{A4DA3F26-865B-47E5-A3F0-4F4E713DD3A2}" srcOrd="1" destOrd="0" presId="urn:microsoft.com/office/officeart/2005/8/layout/hierarchy3"/>
    <dgm:cxn modelId="{725CB689-2B58-4570-A5C5-B129DE07261E}" type="presParOf" srcId="{A4DA3F26-865B-47E5-A3F0-4F4E713DD3A2}" destId="{850740C3-C386-49CD-8013-13F470174C14}" srcOrd="0" destOrd="0" presId="urn:microsoft.com/office/officeart/2005/8/layout/hierarchy3"/>
    <dgm:cxn modelId="{19553FF8-FE63-4BC1-B698-239D2FCBFE45}" type="presParOf" srcId="{A4DA3F26-865B-47E5-A3F0-4F4E713DD3A2}" destId="{37FD0238-C577-45F5-B545-49C20D288BA4}" srcOrd="1" destOrd="0" presId="urn:microsoft.com/office/officeart/2005/8/layout/hierarchy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4BCD9B-E83D-4F83-960D-B2483BD01A15}"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ru-RU"/>
        </a:p>
      </dgm:t>
    </dgm:pt>
    <dgm:pt modelId="{71C85EB0-8E08-4179-9E87-97149805F474}">
      <dgm:prSet phldrT="[Текст]" custT="1"/>
      <dgm:spPr/>
      <dgm:t>
        <a:bodyPr/>
        <a:lstStyle/>
        <a:p>
          <a:r>
            <a:rPr lang="ru-RU" sz="800" dirty="0">
              <a:latin typeface="Times New Roman" panose="02020603050405020304" pitchFamily="18" charset="0"/>
              <a:cs typeface="Times New Roman" panose="02020603050405020304" pitchFamily="18" charset="0"/>
            </a:rPr>
            <a:t>Финансовый орган – функциональный орган администрации – финансовое управление в КГО</a:t>
          </a:r>
        </a:p>
      </dgm:t>
    </dgm:pt>
    <dgm:pt modelId="{499E4C19-B0C2-4A39-8E1F-E6CC1EC79E69}" type="parTrans" cxnId="{6141D722-68FA-4863-A7A7-4EAA4AA0A2AA}">
      <dgm:prSet/>
      <dgm:spPr/>
      <dgm:t>
        <a:bodyPr/>
        <a:lstStyle/>
        <a:p>
          <a:endParaRPr lang="ru-RU" sz="800">
            <a:latin typeface="Times New Roman" panose="02020603050405020304" pitchFamily="18" charset="0"/>
            <a:cs typeface="Times New Roman" panose="02020603050405020304" pitchFamily="18" charset="0"/>
          </a:endParaRPr>
        </a:p>
      </dgm:t>
    </dgm:pt>
    <dgm:pt modelId="{3497DA30-D7FB-4219-9161-3B9EBFFE6D84}" type="sibTrans" cxnId="{6141D722-68FA-4863-A7A7-4EAA4AA0A2AA}">
      <dgm:prSet/>
      <dgm:spPr/>
      <dgm:t>
        <a:bodyPr/>
        <a:lstStyle/>
        <a:p>
          <a:endParaRPr lang="ru-RU" sz="800">
            <a:latin typeface="Times New Roman" panose="02020603050405020304" pitchFamily="18" charset="0"/>
            <a:cs typeface="Times New Roman" panose="02020603050405020304" pitchFamily="18" charset="0"/>
          </a:endParaRPr>
        </a:p>
      </dgm:t>
    </dgm:pt>
    <dgm:pt modelId="{1ED30F3F-E604-43A2-A47D-6CC5223DA63D}">
      <dgm:prSet phldrT="[Текст]" custT="1"/>
      <dgm:spPr/>
      <dgm:t>
        <a:bodyPr/>
        <a:lstStyle/>
        <a:p>
          <a:r>
            <a:rPr lang="ru-RU" sz="800" dirty="0">
              <a:latin typeface="Times New Roman" panose="02020603050405020304" pitchFamily="18" charset="0"/>
              <a:cs typeface="Times New Roman" panose="02020603050405020304" pitchFamily="18" charset="0"/>
            </a:rPr>
            <a:t>Главные распорядители (распорядители) средств местного бюджета</a:t>
          </a:r>
        </a:p>
      </dgm:t>
    </dgm:pt>
    <dgm:pt modelId="{1512280D-DA70-4BD9-B8F0-ED6FC66ECC25}" type="parTrans" cxnId="{BD424254-3F1A-4118-9669-128396BC6CAB}">
      <dgm:prSet/>
      <dgm:spPr/>
      <dgm:t>
        <a:bodyPr/>
        <a:lstStyle/>
        <a:p>
          <a:endParaRPr lang="ru-RU" sz="800">
            <a:latin typeface="Times New Roman" panose="02020603050405020304" pitchFamily="18" charset="0"/>
            <a:cs typeface="Times New Roman" panose="02020603050405020304" pitchFamily="18" charset="0"/>
          </a:endParaRPr>
        </a:p>
      </dgm:t>
    </dgm:pt>
    <dgm:pt modelId="{F863F867-D4E5-4961-9E9B-247C00DC9DFC}" type="sibTrans" cxnId="{BD424254-3F1A-4118-9669-128396BC6CAB}">
      <dgm:prSet/>
      <dgm:spPr/>
      <dgm:t>
        <a:bodyPr/>
        <a:lstStyle/>
        <a:p>
          <a:endParaRPr lang="ru-RU" sz="800">
            <a:latin typeface="Times New Roman" panose="02020603050405020304" pitchFamily="18" charset="0"/>
            <a:cs typeface="Times New Roman" panose="02020603050405020304" pitchFamily="18" charset="0"/>
          </a:endParaRPr>
        </a:p>
      </dgm:t>
    </dgm:pt>
    <dgm:pt modelId="{2319DACB-FDFC-4BA2-BD1F-8B04A45EF179}">
      <dgm:prSet phldrT="[Текст]" custT="1"/>
      <dgm:spPr>
        <a:solidFill>
          <a:srgbClr val="FFCC00"/>
        </a:solidFill>
      </dgm:spPr>
      <dgm:t>
        <a:bodyPr/>
        <a:lstStyle/>
        <a:p>
          <a:r>
            <a:rPr lang="ru-RU" sz="800" dirty="0">
              <a:latin typeface="Times New Roman" panose="02020603050405020304" pitchFamily="18" charset="0"/>
              <a:cs typeface="Times New Roman" panose="02020603050405020304" pitchFamily="18" charset="0"/>
            </a:rPr>
            <a:t>Главные администраторы (администраторы) источников финансирования дефицита местного бюджета</a:t>
          </a:r>
        </a:p>
      </dgm:t>
    </dgm:pt>
    <dgm:pt modelId="{CBE46406-716A-435F-89E4-DE6069C0FEC6}" type="parTrans" cxnId="{418DFC53-1494-4102-862E-2584CD9DAE59}">
      <dgm:prSet/>
      <dgm:spPr/>
      <dgm:t>
        <a:bodyPr/>
        <a:lstStyle/>
        <a:p>
          <a:endParaRPr lang="ru-RU" sz="800">
            <a:latin typeface="Times New Roman" panose="02020603050405020304" pitchFamily="18" charset="0"/>
            <a:cs typeface="Times New Roman" panose="02020603050405020304" pitchFamily="18" charset="0"/>
          </a:endParaRPr>
        </a:p>
      </dgm:t>
    </dgm:pt>
    <dgm:pt modelId="{C0135365-4354-4C10-96B5-FCB136F4299B}" type="sibTrans" cxnId="{418DFC53-1494-4102-862E-2584CD9DAE59}">
      <dgm:prSet/>
      <dgm:spPr/>
      <dgm:t>
        <a:bodyPr/>
        <a:lstStyle/>
        <a:p>
          <a:endParaRPr lang="ru-RU" sz="800">
            <a:latin typeface="Times New Roman" panose="02020603050405020304" pitchFamily="18" charset="0"/>
            <a:cs typeface="Times New Roman" panose="02020603050405020304" pitchFamily="18" charset="0"/>
          </a:endParaRPr>
        </a:p>
      </dgm:t>
    </dgm:pt>
    <dgm:pt modelId="{B52B1FE2-1283-47BA-9050-B555413E9708}">
      <dgm:prSet phldrT="[Текст]" custT="1"/>
      <dgm:spPr/>
      <dgm:t>
        <a:bodyPr/>
        <a:lstStyle/>
        <a:p>
          <a:r>
            <a:rPr lang="ru-RU" sz="800" dirty="0">
              <a:latin typeface="Times New Roman" panose="02020603050405020304" pitchFamily="18" charset="0"/>
              <a:cs typeface="Times New Roman" panose="02020603050405020304" pitchFamily="18" charset="0"/>
            </a:rPr>
            <a:t>Получатели средств местного бюджета</a:t>
          </a:r>
        </a:p>
      </dgm:t>
    </dgm:pt>
    <dgm:pt modelId="{EB31F6C0-ADB0-4E8A-BDAC-42F28C26569A}" type="parTrans" cxnId="{AF62C01A-F443-4933-9B18-E8FCDF46143E}">
      <dgm:prSet/>
      <dgm:spPr/>
      <dgm:t>
        <a:bodyPr/>
        <a:lstStyle/>
        <a:p>
          <a:endParaRPr lang="ru-RU" sz="800">
            <a:latin typeface="Times New Roman" panose="02020603050405020304" pitchFamily="18" charset="0"/>
            <a:cs typeface="Times New Roman" panose="02020603050405020304" pitchFamily="18" charset="0"/>
          </a:endParaRPr>
        </a:p>
      </dgm:t>
    </dgm:pt>
    <dgm:pt modelId="{BB6EC798-9409-4797-BB4F-F6BD1D6A5EC8}" type="sibTrans" cxnId="{AF62C01A-F443-4933-9B18-E8FCDF46143E}">
      <dgm:prSet/>
      <dgm:spPr/>
      <dgm:t>
        <a:bodyPr/>
        <a:lstStyle/>
        <a:p>
          <a:endParaRPr lang="ru-RU" sz="800">
            <a:latin typeface="Times New Roman" panose="02020603050405020304" pitchFamily="18" charset="0"/>
            <a:cs typeface="Times New Roman" panose="02020603050405020304" pitchFamily="18" charset="0"/>
          </a:endParaRPr>
        </a:p>
      </dgm:t>
    </dgm:pt>
    <dgm:pt modelId="{4EE3F017-4219-4A46-ABEC-EFE52B29FFCC}">
      <dgm:prSet custT="1"/>
      <dgm:spPr/>
      <dgm:t>
        <a:bodyPr/>
        <a:lstStyle/>
        <a:p>
          <a:r>
            <a:rPr lang="ru-RU" sz="800" dirty="0">
              <a:latin typeface="Times New Roman" panose="02020603050405020304" pitchFamily="18" charset="0"/>
              <a:cs typeface="Times New Roman" panose="02020603050405020304" pitchFamily="18" charset="0"/>
            </a:rPr>
            <a:t>Представительный орган КГО -  Дума КГО</a:t>
          </a:r>
        </a:p>
      </dgm:t>
    </dgm:pt>
    <dgm:pt modelId="{5F9CAEF9-6C39-4294-9A54-7C690363257A}" type="parTrans" cxnId="{0F27CBA5-A791-44AD-952E-FB558535C4E9}">
      <dgm:prSet/>
      <dgm:spPr/>
      <dgm:t>
        <a:bodyPr/>
        <a:lstStyle/>
        <a:p>
          <a:endParaRPr lang="ru-RU" sz="800">
            <a:latin typeface="Times New Roman" panose="02020603050405020304" pitchFamily="18" charset="0"/>
            <a:cs typeface="Times New Roman" panose="02020603050405020304" pitchFamily="18" charset="0"/>
          </a:endParaRPr>
        </a:p>
      </dgm:t>
    </dgm:pt>
    <dgm:pt modelId="{3A5D0BE3-8F75-494A-B54D-41C377A33D22}" type="sibTrans" cxnId="{0F27CBA5-A791-44AD-952E-FB558535C4E9}">
      <dgm:prSet/>
      <dgm:spPr/>
      <dgm:t>
        <a:bodyPr/>
        <a:lstStyle/>
        <a:p>
          <a:endParaRPr lang="ru-RU" sz="800">
            <a:latin typeface="Times New Roman" panose="02020603050405020304" pitchFamily="18" charset="0"/>
            <a:cs typeface="Times New Roman" panose="02020603050405020304" pitchFamily="18" charset="0"/>
          </a:endParaRPr>
        </a:p>
      </dgm:t>
    </dgm:pt>
    <dgm:pt modelId="{30E00EF7-7BC5-45F6-96D9-20DEEF130B35}">
      <dgm:prSet custT="1"/>
      <dgm:spPr/>
      <dgm:t>
        <a:bodyPr/>
        <a:lstStyle/>
        <a:p>
          <a:r>
            <a:rPr lang="ru-RU" sz="800">
              <a:latin typeface="Times New Roman" panose="02020603050405020304" pitchFamily="18" charset="0"/>
              <a:cs typeface="Times New Roman" panose="02020603050405020304" pitchFamily="18" charset="0"/>
            </a:rPr>
            <a:t>Высшее должностное лицо МО – Глава КГО</a:t>
          </a:r>
        </a:p>
      </dgm:t>
    </dgm:pt>
    <dgm:pt modelId="{11E5DDAF-46E9-4A21-94BF-A2F127D36246}" type="parTrans" cxnId="{0DED7C25-E6D7-461F-B4DB-AF34CEF81861}">
      <dgm:prSet/>
      <dgm:spPr/>
      <dgm:t>
        <a:bodyPr/>
        <a:lstStyle/>
        <a:p>
          <a:endParaRPr lang="ru-RU" sz="800">
            <a:latin typeface="Times New Roman" panose="02020603050405020304" pitchFamily="18" charset="0"/>
            <a:cs typeface="Times New Roman" panose="02020603050405020304" pitchFamily="18" charset="0"/>
          </a:endParaRPr>
        </a:p>
      </dgm:t>
    </dgm:pt>
    <dgm:pt modelId="{8F25EED9-AA9B-41FD-AAEB-B10AD12653E4}" type="sibTrans" cxnId="{0DED7C25-E6D7-461F-B4DB-AF34CEF81861}">
      <dgm:prSet/>
      <dgm:spPr/>
      <dgm:t>
        <a:bodyPr/>
        <a:lstStyle/>
        <a:p>
          <a:endParaRPr lang="ru-RU" sz="800">
            <a:latin typeface="Times New Roman" panose="02020603050405020304" pitchFamily="18" charset="0"/>
            <a:cs typeface="Times New Roman" panose="02020603050405020304" pitchFamily="18" charset="0"/>
          </a:endParaRPr>
        </a:p>
      </dgm:t>
    </dgm:pt>
    <dgm:pt modelId="{7762191F-9990-4730-B642-C6241C0C4250}">
      <dgm:prSet custT="1"/>
      <dgm:spPr>
        <a:solidFill>
          <a:srgbClr val="FFCC00"/>
        </a:solidFill>
      </dgm:spPr>
      <dgm:t>
        <a:bodyPr/>
        <a:lstStyle/>
        <a:p>
          <a:r>
            <a:rPr lang="ru-RU" sz="800" dirty="0">
              <a:latin typeface="Times New Roman" panose="02020603050405020304" pitchFamily="18" charset="0"/>
              <a:cs typeface="Times New Roman" panose="02020603050405020304" pitchFamily="18" charset="0"/>
            </a:rPr>
            <a:t>Исполнительно-распорядительный орган КГО – администрация КГО</a:t>
          </a:r>
        </a:p>
      </dgm:t>
    </dgm:pt>
    <dgm:pt modelId="{47B70825-841D-4AB1-B535-83A72E632768}" type="parTrans" cxnId="{92B85674-CE3B-4C3E-B226-461F6A56252B}">
      <dgm:prSet/>
      <dgm:spPr/>
      <dgm:t>
        <a:bodyPr/>
        <a:lstStyle/>
        <a:p>
          <a:endParaRPr lang="ru-RU" sz="800">
            <a:latin typeface="Times New Roman" panose="02020603050405020304" pitchFamily="18" charset="0"/>
            <a:cs typeface="Times New Roman" panose="02020603050405020304" pitchFamily="18" charset="0"/>
          </a:endParaRPr>
        </a:p>
      </dgm:t>
    </dgm:pt>
    <dgm:pt modelId="{F06B9F5C-872D-4271-966F-94BA6965CD6E}" type="sibTrans" cxnId="{92B85674-CE3B-4C3E-B226-461F6A56252B}">
      <dgm:prSet/>
      <dgm:spPr/>
      <dgm:t>
        <a:bodyPr/>
        <a:lstStyle/>
        <a:p>
          <a:endParaRPr lang="ru-RU" sz="800">
            <a:latin typeface="Times New Roman" panose="02020603050405020304" pitchFamily="18" charset="0"/>
            <a:cs typeface="Times New Roman" panose="02020603050405020304" pitchFamily="18" charset="0"/>
          </a:endParaRPr>
        </a:p>
      </dgm:t>
    </dgm:pt>
    <dgm:pt modelId="{1CC0C733-9A78-4471-87E7-B686AF3B5568}">
      <dgm:prSet custT="1"/>
      <dgm:spPr/>
      <dgm:t>
        <a:bodyPr/>
        <a:lstStyle/>
        <a:p>
          <a:r>
            <a:rPr lang="ru-RU" sz="800" dirty="0">
              <a:latin typeface="Times New Roman" panose="02020603050405020304" pitchFamily="18" charset="0"/>
              <a:cs typeface="Times New Roman" panose="02020603050405020304" pitchFamily="18" charset="0"/>
            </a:rPr>
            <a:t>Главные администраторы (администраторы) доходов местного бюджета</a:t>
          </a:r>
        </a:p>
      </dgm:t>
    </dgm:pt>
    <dgm:pt modelId="{9DC13B0E-13DA-4264-87D6-D9F26D4EAB6A}" type="parTrans" cxnId="{FB7FCFA2-E34F-4CD7-9EB1-6CFD7A4F5664}">
      <dgm:prSet/>
      <dgm:spPr/>
      <dgm:t>
        <a:bodyPr/>
        <a:lstStyle/>
        <a:p>
          <a:endParaRPr lang="ru-RU" sz="800">
            <a:latin typeface="Times New Roman" panose="02020603050405020304" pitchFamily="18" charset="0"/>
            <a:cs typeface="Times New Roman" panose="02020603050405020304" pitchFamily="18" charset="0"/>
          </a:endParaRPr>
        </a:p>
      </dgm:t>
    </dgm:pt>
    <dgm:pt modelId="{9D0EFA6D-2ABF-4B20-84E6-8BB6D71E0BD2}" type="sibTrans" cxnId="{FB7FCFA2-E34F-4CD7-9EB1-6CFD7A4F5664}">
      <dgm:prSet/>
      <dgm:spPr/>
      <dgm:t>
        <a:bodyPr/>
        <a:lstStyle/>
        <a:p>
          <a:endParaRPr lang="ru-RU" sz="800">
            <a:latin typeface="Times New Roman" panose="02020603050405020304" pitchFamily="18" charset="0"/>
            <a:cs typeface="Times New Roman" panose="02020603050405020304" pitchFamily="18" charset="0"/>
          </a:endParaRPr>
        </a:p>
      </dgm:t>
    </dgm:pt>
    <dgm:pt modelId="{2A52F4BB-1E9C-46CB-B755-21184EE74223}">
      <dgm:prSet custT="1"/>
      <dgm:spPr/>
      <dgm:t>
        <a:bodyPr/>
        <a:lstStyle/>
        <a:p>
          <a:r>
            <a:rPr lang="ru-RU" sz="800" dirty="0">
              <a:latin typeface="Times New Roman" panose="02020603050405020304" pitchFamily="18" charset="0"/>
              <a:cs typeface="Times New Roman" panose="02020603050405020304" pitchFamily="18" charset="0"/>
            </a:rPr>
            <a:t>Орган внешнего муниципального финансового контроля – управление муниципального контроля КГО</a:t>
          </a:r>
        </a:p>
      </dgm:t>
    </dgm:pt>
    <dgm:pt modelId="{23618F84-5CD5-4DC4-B210-D39BADEFCFED}" type="parTrans" cxnId="{32439F0E-860E-4723-B079-6EAFBE6D3C5B}">
      <dgm:prSet/>
      <dgm:spPr/>
      <dgm:t>
        <a:bodyPr/>
        <a:lstStyle/>
        <a:p>
          <a:endParaRPr lang="ru-RU" sz="800">
            <a:latin typeface="Times New Roman" panose="02020603050405020304" pitchFamily="18" charset="0"/>
            <a:cs typeface="Times New Roman" panose="02020603050405020304" pitchFamily="18" charset="0"/>
          </a:endParaRPr>
        </a:p>
      </dgm:t>
    </dgm:pt>
    <dgm:pt modelId="{53632A73-3F52-4382-9C7A-34E7F506E28C}" type="sibTrans" cxnId="{32439F0E-860E-4723-B079-6EAFBE6D3C5B}">
      <dgm:prSet/>
      <dgm:spPr/>
      <dgm:t>
        <a:bodyPr/>
        <a:lstStyle/>
        <a:p>
          <a:endParaRPr lang="ru-RU" sz="800">
            <a:latin typeface="Times New Roman" panose="02020603050405020304" pitchFamily="18" charset="0"/>
            <a:cs typeface="Times New Roman" panose="02020603050405020304" pitchFamily="18" charset="0"/>
          </a:endParaRPr>
        </a:p>
      </dgm:t>
    </dgm:pt>
    <dgm:pt modelId="{76D50E32-9137-45E2-A548-7F0D92B2F8AB}" type="pres">
      <dgm:prSet presAssocID="{D04BCD9B-E83D-4F83-960D-B2483BD01A15}" presName="cycle" presStyleCnt="0">
        <dgm:presLayoutVars>
          <dgm:dir/>
          <dgm:resizeHandles val="exact"/>
        </dgm:presLayoutVars>
      </dgm:prSet>
      <dgm:spPr/>
    </dgm:pt>
    <dgm:pt modelId="{3DF1F170-AA21-4252-885A-63F0D0D8B205}" type="pres">
      <dgm:prSet presAssocID="{4EE3F017-4219-4A46-ABEC-EFE52B29FFCC}" presName="node" presStyleLbl="node1" presStyleIdx="0" presStyleCnt="9">
        <dgm:presLayoutVars>
          <dgm:bulletEnabled val="1"/>
        </dgm:presLayoutVars>
      </dgm:prSet>
      <dgm:spPr/>
    </dgm:pt>
    <dgm:pt modelId="{C867D9CE-E011-40EA-8B61-E9C1CC21AC13}" type="pres">
      <dgm:prSet presAssocID="{4EE3F017-4219-4A46-ABEC-EFE52B29FFCC}" presName="spNode" presStyleCnt="0"/>
      <dgm:spPr/>
    </dgm:pt>
    <dgm:pt modelId="{65674820-72A3-4580-A391-CA5CF9B608E9}" type="pres">
      <dgm:prSet presAssocID="{3A5D0BE3-8F75-494A-B54D-41C377A33D22}" presName="sibTrans" presStyleLbl="sibTrans1D1" presStyleIdx="0" presStyleCnt="9"/>
      <dgm:spPr/>
    </dgm:pt>
    <dgm:pt modelId="{59D098A0-466E-4DD8-8B5A-F660C6D69023}" type="pres">
      <dgm:prSet presAssocID="{30E00EF7-7BC5-45F6-96D9-20DEEF130B35}" presName="node" presStyleLbl="node1" presStyleIdx="1" presStyleCnt="9">
        <dgm:presLayoutVars>
          <dgm:bulletEnabled val="1"/>
        </dgm:presLayoutVars>
      </dgm:prSet>
      <dgm:spPr/>
    </dgm:pt>
    <dgm:pt modelId="{F7A675AE-54A6-44B1-90C2-26B728FDBECF}" type="pres">
      <dgm:prSet presAssocID="{30E00EF7-7BC5-45F6-96D9-20DEEF130B35}" presName="spNode" presStyleCnt="0"/>
      <dgm:spPr/>
    </dgm:pt>
    <dgm:pt modelId="{AFDC9BCA-823D-4727-BE12-E41ACC5FD1DE}" type="pres">
      <dgm:prSet presAssocID="{8F25EED9-AA9B-41FD-AAEB-B10AD12653E4}" presName="sibTrans" presStyleLbl="sibTrans1D1" presStyleIdx="1" presStyleCnt="9"/>
      <dgm:spPr/>
    </dgm:pt>
    <dgm:pt modelId="{3EC7A6AA-C8C9-4DDF-9093-326FEFE5C14C}" type="pres">
      <dgm:prSet presAssocID="{7762191F-9990-4730-B642-C6241C0C4250}" presName="node" presStyleLbl="node1" presStyleIdx="2" presStyleCnt="9">
        <dgm:presLayoutVars>
          <dgm:bulletEnabled val="1"/>
        </dgm:presLayoutVars>
      </dgm:prSet>
      <dgm:spPr/>
    </dgm:pt>
    <dgm:pt modelId="{625784A2-33A7-43ED-B3E3-50E533A24396}" type="pres">
      <dgm:prSet presAssocID="{7762191F-9990-4730-B642-C6241C0C4250}" presName="spNode" presStyleCnt="0"/>
      <dgm:spPr/>
    </dgm:pt>
    <dgm:pt modelId="{438ADEB8-D599-4FAF-8D23-4A95FACB0619}" type="pres">
      <dgm:prSet presAssocID="{F06B9F5C-872D-4271-966F-94BA6965CD6E}" presName="sibTrans" presStyleLbl="sibTrans1D1" presStyleIdx="2" presStyleCnt="9"/>
      <dgm:spPr/>
    </dgm:pt>
    <dgm:pt modelId="{F95BD6BF-DE2C-4929-8908-F724338DA152}" type="pres">
      <dgm:prSet presAssocID="{71C85EB0-8E08-4179-9E87-97149805F474}" presName="node" presStyleLbl="node1" presStyleIdx="3" presStyleCnt="9">
        <dgm:presLayoutVars>
          <dgm:bulletEnabled val="1"/>
        </dgm:presLayoutVars>
      </dgm:prSet>
      <dgm:spPr/>
    </dgm:pt>
    <dgm:pt modelId="{60DB3792-854F-42FA-B646-74FA103CC133}" type="pres">
      <dgm:prSet presAssocID="{71C85EB0-8E08-4179-9E87-97149805F474}" presName="spNode" presStyleCnt="0"/>
      <dgm:spPr/>
    </dgm:pt>
    <dgm:pt modelId="{3856B7B5-9109-4A5A-AE7C-DEBADBDCBE89}" type="pres">
      <dgm:prSet presAssocID="{3497DA30-D7FB-4219-9161-3B9EBFFE6D84}" presName="sibTrans" presStyleLbl="sibTrans1D1" presStyleIdx="3" presStyleCnt="9"/>
      <dgm:spPr/>
    </dgm:pt>
    <dgm:pt modelId="{1451F5F3-F203-4E59-A87C-6205721A26DF}" type="pres">
      <dgm:prSet presAssocID="{2A52F4BB-1E9C-46CB-B755-21184EE74223}" presName="node" presStyleLbl="node1" presStyleIdx="4" presStyleCnt="9" custScaleY="121411">
        <dgm:presLayoutVars>
          <dgm:bulletEnabled val="1"/>
        </dgm:presLayoutVars>
      </dgm:prSet>
      <dgm:spPr/>
    </dgm:pt>
    <dgm:pt modelId="{D8B6A30A-B3E3-4DC8-A2D8-343D8E882E83}" type="pres">
      <dgm:prSet presAssocID="{2A52F4BB-1E9C-46CB-B755-21184EE74223}" presName="spNode" presStyleCnt="0"/>
      <dgm:spPr/>
    </dgm:pt>
    <dgm:pt modelId="{A9866F08-2E6A-4A42-B09D-3A387515ADE2}" type="pres">
      <dgm:prSet presAssocID="{53632A73-3F52-4382-9C7A-34E7F506E28C}" presName="sibTrans" presStyleLbl="sibTrans1D1" presStyleIdx="4" presStyleCnt="9"/>
      <dgm:spPr/>
    </dgm:pt>
    <dgm:pt modelId="{2648FE0F-FD1E-4078-AF2D-5BCD5449AC7B}" type="pres">
      <dgm:prSet presAssocID="{1ED30F3F-E604-43A2-A47D-6CC5223DA63D}" presName="node" presStyleLbl="node1" presStyleIdx="5" presStyleCnt="9">
        <dgm:presLayoutVars>
          <dgm:bulletEnabled val="1"/>
        </dgm:presLayoutVars>
      </dgm:prSet>
      <dgm:spPr/>
    </dgm:pt>
    <dgm:pt modelId="{49F4FC48-2E24-4967-B19A-A15D69ECAC1C}" type="pres">
      <dgm:prSet presAssocID="{1ED30F3F-E604-43A2-A47D-6CC5223DA63D}" presName="spNode" presStyleCnt="0"/>
      <dgm:spPr/>
    </dgm:pt>
    <dgm:pt modelId="{93D0CFD7-A5C5-43AF-8916-B23D4FAADDD1}" type="pres">
      <dgm:prSet presAssocID="{F863F867-D4E5-4961-9E9B-247C00DC9DFC}" presName="sibTrans" presStyleLbl="sibTrans1D1" presStyleIdx="5" presStyleCnt="9"/>
      <dgm:spPr/>
    </dgm:pt>
    <dgm:pt modelId="{F29124D7-633F-4B87-9265-40F22F2CF7BA}" type="pres">
      <dgm:prSet presAssocID="{1CC0C733-9A78-4471-87E7-B686AF3B5568}" presName="node" presStyleLbl="node1" presStyleIdx="6" presStyleCnt="9">
        <dgm:presLayoutVars>
          <dgm:bulletEnabled val="1"/>
        </dgm:presLayoutVars>
      </dgm:prSet>
      <dgm:spPr/>
    </dgm:pt>
    <dgm:pt modelId="{BA82FD86-5A00-4E07-8A87-02E2B9FA0D01}" type="pres">
      <dgm:prSet presAssocID="{1CC0C733-9A78-4471-87E7-B686AF3B5568}" presName="spNode" presStyleCnt="0"/>
      <dgm:spPr/>
    </dgm:pt>
    <dgm:pt modelId="{90C97384-84EB-4BED-8DAE-30438F5CCA1C}" type="pres">
      <dgm:prSet presAssocID="{9D0EFA6D-2ABF-4B20-84E6-8BB6D71E0BD2}" presName="sibTrans" presStyleLbl="sibTrans1D1" presStyleIdx="6" presStyleCnt="9"/>
      <dgm:spPr/>
    </dgm:pt>
    <dgm:pt modelId="{7C375217-3E29-4317-B23F-8F9BB26A68F7}" type="pres">
      <dgm:prSet presAssocID="{2319DACB-FDFC-4BA2-BD1F-8B04A45EF179}" presName="node" presStyleLbl="node1" presStyleIdx="7" presStyleCnt="9" custScaleX="98104" custScaleY="129016">
        <dgm:presLayoutVars>
          <dgm:bulletEnabled val="1"/>
        </dgm:presLayoutVars>
      </dgm:prSet>
      <dgm:spPr/>
    </dgm:pt>
    <dgm:pt modelId="{8E2C80C1-65FD-46DA-936C-ED77C0FAD8B7}" type="pres">
      <dgm:prSet presAssocID="{2319DACB-FDFC-4BA2-BD1F-8B04A45EF179}" presName="spNode" presStyleCnt="0"/>
      <dgm:spPr/>
    </dgm:pt>
    <dgm:pt modelId="{E4A33709-83DF-42DF-911A-FEAA94439AD4}" type="pres">
      <dgm:prSet presAssocID="{C0135365-4354-4C10-96B5-FCB136F4299B}" presName="sibTrans" presStyleLbl="sibTrans1D1" presStyleIdx="7" presStyleCnt="9"/>
      <dgm:spPr/>
    </dgm:pt>
    <dgm:pt modelId="{F4FBED07-A7A2-4EA6-9034-57F39F616F95}" type="pres">
      <dgm:prSet presAssocID="{B52B1FE2-1283-47BA-9050-B555413E9708}" presName="node" presStyleLbl="node1" presStyleIdx="8" presStyleCnt="9">
        <dgm:presLayoutVars>
          <dgm:bulletEnabled val="1"/>
        </dgm:presLayoutVars>
      </dgm:prSet>
      <dgm:spPr/>
    </dgm:pt>
    <dgm:pt modelId="{ACA51177-B5F5-4D7E-9DFB-52536BCAC985}" type="pres">
      <dgm:prSet presAssocID="{B52B1FE2-1283-47BA-9050-B555413E9708}" presName="spNode" presStyleCnt="0"/>
      <dgm:spPr/>
    </dgm:pt>
    <dgm:pt modelId="{07996626-5B24-449D-8052-148E6F011701}" type="pres">
      <dgm:prSet presAssocID="{BB6EC798-9409-4797-BB4F-F6BD1D6A5EC8}" presName="sibTrans" presStyleLbl="sibTrans1D1" presStyleIdx="8" presStyleCnt="9"/>
      <dgm:spPr/>
    </dgm:pt>
  </dgm:ptLst>
  <dgm:cxnLst>
    <dgm:cxn modelId="{CABC8C02-B0F2-4F52-84DE-4FBED97068A2}" type="presOf" srcId="{53632A73-3F52-4382-9C7A-34E7F506E28C}" destId="{A9866F08-2E6A-4A42-B09D-3A387515ADE2}" srcOrd="0" destOrd="0" presId="urn:microsoft.com/office/officeart/2005/8/layout/cycle6"/>
    <dgm:cxn modelId="{32439F0E-860E-4723-B079-6EAFBE6D3C5B}" srcId="{D04BCD9B-E83D-4F83-960D-B2483BD01A15}" destId="{2A52F4BB-1E9C-46CB-B755-21184EE74223}" srcOrd="4" destOrd="0" parTransId="{23618F84-5CD5-4DC4-B210-D39BADEFCFED}" sibTransId="{53632A73-3F52-4382-9C7A-34E7F506E28C}"/>
    <dgm:cxn modelId="{177B5213-11F8-4574-B108-2FEBD60A5C2A}" type="presOf" srcId="{C0135365-4354-4C10-96B5-FCB136F4299B}" destId="{E4A33709-83DF-42DF-911A-FEAA94439AD4}" srcOrd="0" destOrd="0" presId="urn:microsoft.com/office/officeart/2005/8/layout/cycle6"/>
    <dgm:cxn modelId="{B95ED813-CD9D-4850-A01B-637C6BDFC446}" type="presOf" srcId="{B52B1FE2-1283-47BA-9050-B555413E9708}" destId="{F4FBED07-A7A2-4EA6-9034-57F39F616F95}" srcOrd="0" destOrd="0" presId="urn:microsoft.com/office/officeart/2005/8/layout/cycle6"/>
    <dgm:cxn modelId="{AF62C01A-F443-4933-9B18-E8FCDF46143E}" srcId="{D04BCD9B-E83D-4F83-960D-B2483BD01A15}" destId="{B52B1FE2-1283-47BA-9050-B555413E9708}" srcOrd="8" destOrd="0" parTransId="{EB31F6C0-ADB0-4E8A-BDAC-42F28C26569A}" sibTransId="{BB6EC798-9409-4797-BB4F-F6BD1D6A5EC8}"/>
    <dgm:cxn modelId="{6141D722-68FA-4863-A7A7-4EAA4AA0A2AA}" srcId="{D04BCD9B-E83D-4F83-960D-B2483BD01A15}" destId="{71C85EB0-8E08-4179-9E87-97149805F474}" srcOrd="3" destOrd="0" parTransId="{499E4C19-B0C2-4A39-8E1F-E6CC1EC79E69}" sibTransId="{3497DA30-D7FB-4219-9161-3B9EBFFE6D84}"/>
    <dgm:cxn modelId="{0DED7C25-E6D7-461F-B4DB-AF34CEF81861}" srcId="{D04BCD9B-E83D-4F83-960D-B2483BD01A15}" destId="{30E00EF7-7BC5-45F6-96D9-20DEEF130B35}" srcOrd="1" destOrd="0" parTransId="{11E5DDAF-46E9-4A21-94BF-A2F127D36246}" sibTransId="{8F25EED9-AA9B-41FD-AAEB-B10AD12653E4}"/>
    <dgm:cxn modelId="{7455013D-F926-4665-AD51-C62E0B7D8D99}" type="presOf" srcId="{3497DA30-D7FB-4219-9161-3B9EBFFE6D84}" destId="{3856B7B5-9109-4A5A-AE7C-DEBADBDCBE89}" srcOrd="0" destOrd="0" presId="urn:microsoft.com/office/officeart/2005/8/layout/cycle6"/>
    <dgm:cxn modelId="{104C573F-6E9D-462A-98A7-582C40626D81}" type="presOf" srcId="{F06B9F5C-872D-4271-966F-94BA6965CD6E}" destId="{438ADEB8-D599-4FAF-8D23-4A95FACB0619}" srcOrd="0" destOrd="0" presId="urn:microsoft.com/office/officeart/2005/8/layout/cycle6"/>
    <dgm:cxn modelId="{63128E64-8B28-474E-BBD6-CA061AE229CE}" type="presOf" srcId="{2A52F4BB-1E9C-46CB-B755-21184EE74223}" destId="{1451F5F3-F203-4E59-A87C-6205721A26DF}" srcOrd="0" destOrd="0" presId="urn:microsoft.com/office/officeart/2005/8/layout/cycle6"/>
    <dgm:cxn modelId="{0B0ECE46-7DE1-4F3A-B2B8-BE5F4B419A97}" type="presOf" srcId="{1ED30F3F-E604-43A2-A47D-6CC5223DA63D}" destId="{2648FE0F-FD1E-4078-AF2D-5BCD5449AC7B}" srcOrd="0" destOrd="0" presId="urn:microsoft.com/office/officeart/2005/8/layout/cycle6"/>
    <dgm:cxn modelId="{2AB55B6B-CC7D-46F9-A731-56602EE60E99}" type="presOf" srcId="{8F25EED9-AA9B-41FD-AAEB-B10AD12653E4}" destId="{AFDC9BCA-823D-4727-BE12-E41ACC5FD1DE}" srcOrd="0" destOrd="0" presId="urn:microsoft.com/office/officeart/2005/8/layout/cycle6"/>
    <dgm:cxn modelId="{418DFC53-1494-4102-862E-2584CD9DAE59}" srcId="{D04BCD9B-E83D-4F83-960D-B2483BD01A15}" destId="{2319DACB-FDFC-4BA2-BD1F-8B04A45EF179}" srcOrd="7" destOrd="0" parTransId="{CBE46406-716A-435F-89E4-DE6069C0FEC6}" sibTransId="{C0135365-4354-4C10-96B5-FCB136F4299B}"/>
    <dgm:cxn modelId="{BD424254-3F1A-4118-9669-128396BC6CAB}" srcId="{D04BCD9B-E83D-4F83-960D-B2483BD01A15}" destId="{1ED30F3F-E604-43A2-A47D-6CC5223DA63D}" srcOrd="5" destOrd="0" parTransId="{1512280D-DA70-4BD9-B8F0-ED6FC66ECC25}" sibTransId="{F863F867-D4E5-4961-9E9B-247C00DC9DFC}"/>
    <dgm:cxn modelId="{92B85674-CE3B-4C3E-B226-461F6A56252B}" srcId="{D04BCD9B-E83D-4F83-960D-B2483BD01A15}" destId="{7762191F-9990-4730-B642-C6241C0C4250}" srcOrd="2" destOrd="0" parTransId="{47B70825-841D-4AB1-B535-83A72E632768}" sibTransId="{F06B9F5C-872D-4271-966F-94BA6965CD6E}"/>
    <dgm:cxn modelId="{28658A7E-5EC6-48CA-A3E8-1C6344AB29A7}" type="presOf" srcId="{30E00EF7-7BC5-45F6-96D9-20DEEF130B35}" destId="{59D098A0-466E-4DD8-8B5A-F660C6D69023}" srcOrd="0" destOrd="0" presId="urn:microsoft.com/office/officeart/2005/8/layout/cycle6"/>
    <dgm:cxn modelId="{704AB581-1752-441B-848E-B52E93D55FA4}" type="presOf" srcId="{F863F867-D4E5-4961-9E9B-247C00DC9DFC}" destId="{93D0CFD7-A5C5-43AF-8916-B23D4FAADDD1}" srcOrd="0" destOrd="0" presId="urn:microsoft.com/office/officeart/2005/8/layout/cycle6"/>
    <dgm:cxn modelId="{FB7FCFA2-E34F-4CD7-9EB1-6CFD7A4F5664}" srcId="{D04BCD9B-E83D-4F83-960D-B2483BD01A15}" destId="{1CC0C733-9A78-4471-87E7-B686AF3B5568}" srcOrd="6" destOrd="0" parTransId="{9DC13B0E-13DA-4264-87D6-D9F26D4EAB6A}" sibTransId="{9D0EFA6D-2ABF-4B20-84E6-8BB6D71E0BD2}"/>
    <dgm:cxn modelId="{0F27CBA5-A791-44AD-952E-FB558535C4E9}" srcId="{D04BCD9B-E83D-4F83-960D-B2483BD01A15}" destId="{4EE3F017-4219-4A46-ABEC-EFE52B29FFCC}" srcOrd="0" destOrd="0" parTransId="{5F9CAEF9-6C39-4294-9A54-7C690363257A}" sibTransId="{3A5D0BE3-8F75-494A-B54D-41C377A33D22}"/>
    <dgm:cxn modelId="{3B59B3A6-83BF-4C55-9B80-F1D719C60CBA}" type="presOf" srcId="{D04BCD9B-E83D-4F83-960D-B2483BD01A15}" destId="{76D50E32-9137-45E2-A548-7F0D92B2F8AB}" srcOrd="0" destOrd="0" presId="urn:microsoft.com/office/officeart/2005/8/layout/cycle6"/>
    <dgm:cxn modelId="{2A2105B3-B019-4156-96E4-B0E1CB633F28}" type="presOf" srcId="{9D0EFA6D-2ABF-4B20-84E6-8BB6D71E0BD2}" destId="{90C97384-84EB-4BED-8DAE-30438F5CCA1C}" srcOrd="0" destOrd="0" presId="urn:microsoft.com/office/officeart/2005/8/layout/cycle6"/>
    <dgm:cxn modelId="{0DA998C5-2C9C-46B3-8755-BA5CAAAA2417}" type="presOf" srcId="{71C85EB0-8E08-4179-9E87-97149805F474}" destId="{F95BD6BF-DE2C-4929-8908-F724338DA152}" srcOrd="0" destOrd="0" presId="urn:microsoft.com/office/officeart/2005/8/layout/cycle6"/>
    <dgm:cxn modelId="{7074B2C8-EA5A-4FC0-AF7D-E742FCF23C0D}" type="presOf" srcId="{1CC0C733-9A78-4471-87E7-B686AF3B5568}" destId="{F29124D7-633F-4B87-9265-40F22F2CF7BA}" srcOrd="0" destOrd="0" presId="urn:microsoft.com/office/officeart/2005/8/layout/cycle6"/>
    <dgm:cxn modelId="{FFFA9ECA-1230-4149-B075-8B21A7408E49}" type="presOf" srcId="{3A5D0BE3-8F75-494A-B54D-41C377A33D22}" destId="{65674820-72A3-4580-A391-CA5CF9B608E9}" srcOrd="0" destOrd="0" presId="urn:microsoft.com/office/officeart/2005/8/layout/cycle6"/>
    <dgm:cxn modelId="{B7C249D8-C296-48AC-927F-41CCF6D56E30}" type="presOf" srcId="{2319DACB-FDFC-4BA2-BD1F-8B04A45EF179}" destId="{7C375217-3E29-4317-B23F-8F9BB26A68F7}" srcOrd="0" destOrd="0" presId="urn:microsoft.com/office/officeart/2005/8/layout/cycle6"/>
    <dgm:cxn modelId="{8893B8DD-AF9A-42DC-A5FF-E9046CD2D97F}" type="presOf" srcId="{BB6EC798-9409-4797-BB4F-F6BD1D6A5EC8}" destId="{07996626-5B24-449D-8052-148E6F011701}" srcOrd="0" destOrd="0" presId="urn:microsoft.com/office/officeart/2005/8/layout/cycle6"/>
    <dgm:cxn modelId="{922AFAF1-168C-4A48-B1BB-855E27228CDC}" type="presOf" srcId="{7762191F-9990-4730-B642-C6241C0C4250}" destId="{3EC7A6AA-C8C9-4DDF-9093-326FEFE5C14C}" srcOrd="0" destOrd="0" presId="urn:microsoft.com/office/officeart/2005/8/layout/cycle6"/>
    <dgm:cxn modelId="{C85D35F8-A019-455B-8E1B-1233322D7021}" type="presOf" srcId="{4EE3F017-4219-4A46-ABEC-EFE52B29FFCC}" destId="{3DF1F170-AA21-4252-885A-63F0D0D8B205}" srcOrd="0" destOrd="0" presId="urn:microsoft.com/office/officeart/2005/8/layout/cycle6"/>
    <dgm:cxn modelId="{85162530-3955-4432-9245-46CDAF358C2B}" type="presParOf" srcId="{76D50E32-9137-45E2-A548-7F0D92B2F8AB}" destId="{3DF1F170-AA21-4252-885A-63F0D0D8B205}" srcOrd="0" destOrd="0" presId="urn:microsoft.com/office/officeart/2005/8/layout/cycle6"/>
    <dgm:cxn modelId="{132E22A7-CA0D-4F03-89F6-13A6EA1C9E31}" type="presParOf" srcId="{76D50E32-9137-45E2-A548-7F0D92B2F8AB}" destId="{C867D9CE-E011-40EA-8B61-E9C1CC21AC13}" srcOrd="1" destOrd="0" presId="urn:microsoft.com/office/officeart/2005/8/layout/cycle6"/>
    <dgm:cxn modelId="{DD6FB6E9-3D98-40DD-94AC-5D7BB9D0E88A}" type="presParOf" srcId="{76D50E32-9137-45E2-A548-7F0D92B2F8AB}" destId="{65674820-72A3-4580-A391-CA5CF9B608E9}" srcOrd="2" destOrd="0" presId="urn:microsoft.com/office/officeart/2005/8/layout/cycle6"/>
    <dgm:cxn modelId="{22FDE38D-CB4D-427D-B2C6-EDE58B1730FC}" type="presParOf" srcId="{76D50E32-9137-45E2-A548-7F0D92B2F8AB}" destId="{59D098A0-466E-4DD8-8B5A-F660C6D69023}" srcOrd="3" destOrd="0" presId="urn:microsoft.com/office/officeart/2005/8/layout/cycle6"/>
    <dgm:cxn modelId="{250090C7-ACF2-43EE-AD49-9BABB9B1FF6A}" type="presParOf" srcId="{76D50E32-9137-45E2-A548-7F0D92B2F8AB}" destId="{F7A675AE-54A6-44B1-90C2-26B728FDBECF}" srcOrd="4" destOrd="0" presId="urn:microsoft.com/office/officeart/2005/8/layout/cycle6"/>
    <dgm:cxn modelId="{096B524A-804E-4C71-A509-CBA60F2CD775}" type="presParOf" srcId="{76D50E32-9137-45E2-A548-7F0D92B2F8AB}" destId="{AFDC9BCA-823D-4727-BE12-E41ACC5FD1DE}" srcOrd="5" destOrd="0" presId="urn:microsoft.com/office/officeart/2005/8/layout/cycle6"/>
    <dgm:cxn modelId="{321B6665-9A25-47CD-9451-4AF2543B0AD9}" type="presParOf" srcId="{76D50E32-9137-45E2-A548-7F0D92B2F8AB}" destId="{3EC7A6AA-C8C9-4DDF-9093-326FEFE5C14C}" srcOrd="6" destOrd="0" presId="urn:microsoft.com/office/officeart/2005/8/layout/cycle6"/>
    <dgm:cxn modelId="{20C20A81-9C8D-4FEA-994A-7689FE0373E7}" type="presParOf" srcId="{76D50E32-9137-45E2-A548-7F0D92B2F8AB}" destId="{625784A2-33A7-43ED-B3E3-50E533A24396}" srcOrd="7" destOrd="0" presId="urn:microsoft.com/office/officeart/2005/8/layout/cycle6"/>
    <dgm:cxn modelId="{2E2292F7-EB66-4F6A-9FBF-31D2F8ED5C72}" type="presParOf" srcId="{76D50E32-9137-45E2-A548-7F0D92B2F8AB}" destId="{438ADEB8-D599-4FAF-8D23-4A95FACB0619}" srcOrd="8" destOrd="0" presId="urn:microsoft.com/office/officeart/2005/8/layout/cycle6"/>
    <dgm:cxn modelId="{D7C45B75-ADD5-4A24-AD03-2365097EF8E0}" type="presParOf" srcId="{76D50E32-9137-45E2-A548-7F0D92B2F8AB}" destId="{F95BD6BF-DE2C-4929-8908-F724338DA152}" srcOrd="9" destOrd="0" presId="urn:microsoft.com/office/officeart/2005/8/layout/cycle6"/>
    <dgm:cxn modelId="{75BD9300-25E7-4B0E-A12C-60392ECAD979}" type="presParOf" srcId="{76D50E32-9137-45E2-A548-7F0D92B2F8AB}" destId="{60DB3792-854F-42FA-B646-74FA103CC133}" srcOrd="10" destOrd="0" presId="urn:microsoft.com/office/officeart/2005/8/layout/cycle6"/>
    <dgm:cxn modelId="{B1D22E49-8324-4AF3-A709-254DCC445C4F}" type="presParOf" srcId="{76D50E32-9137-45E2-A548-7F0D92B2F8AB}" destId="{3856B7B5-9109-4A5A-AE7C-DEBADBDCBE89}" srcOrd="11" destOrd="0" presId="urn:microsoft.com/office/officeart/2005/8/layout/cycle6"/>
    <dgm:cxn modelId="{89A2F0B9-3F14-4982-A581-090B620BEA65}" type="presParOf" srcId="{76D50E32-9137-45E2-A548-7F0D92B2F8AB}" destId="{1451F5F3-F203-4E59-A87C-6205721A26DF}" srcOrd="12" destOrd="0" presId="urn:microsoft.com/office/officeart/2005/8/layout/cycle6"/>
    <dgm:cxn modelId="{0CCA8EBE-D79B-4328-99A5-2E5A428429DD}" type="presParOf" srcId="{76D50E32-9137-45E2-A548-7F0D92B2F8AB}" destId="{D8B6A30A-B3E3-4DC8-A2D8-343D8E882E83}" srcOrd="13" destOrd="0" presId="urn:microsoft.com/office/officeart/2005/8/layout/cycle6"/>
    <dgm:cxn modelId="{8CB83372-F961-44AB-BA46-CF5025E8E6AE}" type="presParOf" srcId="{76D50E32-9137-45E2-A548-7F0D92B2F8AB}" destId="{A9866F08-2E6A-4A42-B09D-3A387515ADE2}" srcOrd="14" destOrd="0" presId="urn:microsoft.com/office/officeart/2005/8/layout/cycle6"/>
    <dgm:cxn modelId="{DE5239C4-4063-4AA0-879F-5CA2A45251D1}" type="presParOf" srcId="{76D50E32-9137-45E2-A548-7F0D92B2F8AB}" destId="{2648FE0F-FD1E-4078-AF2D-5BCD5449AC7B}" srcOrd="15" destOrd="0" presId="urn:microsoft.com/office/officeart/2005/8/layout/cycle6"/>
    <dgm:cxn modelId="{BDE2357D-3AE4-4709-85EC-40CE9294A41F}" type="presParOf" srcId="{76D50E32-9137-45E2-A548-7F0D92B2F8AB}" destId="{49F4FC48-2E24-4967-B19A-A15D69ECAC1C}" srcOrd="16" destOrd="0" presId="urn:microsoft.com/office/officeart/2005/8/layout/cycle6"/>
    <dgm:cxn modelId="{5133A82C-BA8D-4B8E-BBA7-EDF7BD646B7D}" type="presParOf" srcId="{76D50E32-9137-45E2-A548-7F0D92B2F8AB}" destId="{93D0CFD7-A5C5-43AF-8916-B23D4FAADDD1}" srcOrd="17" destOrd="0" presId="urn:microsoft.com/office/officeart/2005/8/layout/cycle6"/>
    <dgm:cxn modelId="{7467438B-DF94-4CBB-B690-61CE20471C32}" type="presParOf" srcId="{76D50E32-9137-45E2-A548-7F0D92B2F8AB}" destId="{F29124D7-633F-4B87-9265-40F22F2CF7BA}" srcOrd="18" destOrd="0" presId="urn:microsoft.com/office/officeart/2005/8/layout/cycle6"/>
    <dgm:cxn modelId="{94BBCED1-A26B-4C5C-BD77-76D444DAE0AF}" type="presParOf" srcId="{76D50E32-9137-45E2-A548-7F0D92B2F8AB}" destId="{BA82FD86-5A00-4E07-8A87-02E2B9FA0D01}" srcOrd="19" destOrd="0" presId="urn:microsoft.com/office/officeart/2005/8/layout/cycle6"/>
    <dgm:cxn modelId="{0332F44D-E95C-4930-AD90-C211BB44F79D}" type="presParOf" srcId="{76D50E32-9137-45E2-A548-7F0D92B2F8AB}" destId="{90C97384-84EB-4BED-8DAE-30438F5CCA1C}" srcOrd="20" destOrd="0" presId="urn:microsoft.com/office/officeart/2005/8/layout/cycle6"/>
    <dgm:cxn modelId="{F8D31EE8-4BD8-4665-85A4-F112220FBC5B}" type="presParOf" srcId="{76D50E32-9137-45E2-A548-7F0D92B2F8AB}" destId="{7C375217-3E29-4317-B23F-8F9BB26A68F7}" srcOrd="21" destOrd="0" presId="urn:microsoft.com/office/officeart/2005/8/layout/cycle6"/>
    <dgm:cxn modelId="{33E18B37-7296-4FD7-8F25-0947066BBDCB}" type="presParOf" srcId="{76D50E32-9137-45E2-A548-7F0D92B2F8AB}" destId="{8E2C80C1-65FD-46DA-936C-ED77C0FAD8B7}" srcOrd="22" destOrd="0" presId="urn:microsoft.com/office/officeart/2005/8/layout/cycle6"/>
    <dgm:cxn modelId="{B0A95F7F-4E5B-4FED-B93E-8320FBC99DE2}" type="presParOf" srcId="{76D50E32-9137-45E2-A548-7F0D92B2F8AB}" destId="{E4A33709-83DF-42DF-911A-FEAA94439AD4}" srcOrd="23" destOrd="0" presId="urn:microsoft.com/office/officeart/2005/8/layout/cycle6"/>
    <dgm:cxn modelId="{A27E2CB2-8AAF-4041-8E6C-AD0CA8012FFA}" type="presParOf" srcId="{76D50E32-9137-45E2-A548-7F0D92B2F8AB}" destId="{F4FBED07-A7A2-4EA6-9034-57F39F616F95}" srcOrd="24" destOrd="0" presId="urn:microsoft.com/office/officeart/2005/8/layout/cycle6"/>
    <dgm:cxn modelId="{840EC163-5EEF-4BD7-AC89-3F6ECA81B266}" type="presParOf" srcId="{76D50E32-9137-45E2-A548-7F0D92B2F8AB}" destId="{ACA51177-B5F5-4D7E-9DFB-52536BCAC985}" srcOrd="25" destOrd="0" presId="urn:microsoft.com/office/officeart/2005/8/layout/cycle6"/>
    <dgm:cxn modelId="{F5C6DA51-95FA-4812-82EE-D041B4881D80}" type="presParOf" srcId="{76D50E32-9137-45E2-A548-7F0D92B2F8AB}" destId="{07996626-5B24-449D-8052-148E6F011701}"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417E42-6A5B-44C2-8796-359DC28C4584}"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ru-RU"/>
        </a:p>
      </dgm:t>
    </dgm:pt>
    <dgm:pt modelId="{8001D4CA-A348-4813-8CA5-0909E6263F4B}">
      <dgm:prSet phldrT="[Текст]" custT="1"/>
      <dgm:spPr>
        <a:solidFill>
          <a:schemeClr val="accent5"/>
        </a:solidFill>
      </dgm:spPr>
      <dgm:t>
        <a:bodyPr/>
        <a:lstStyle/>
        <a:p>
          <a:r>
            <a:rPr lang="ru-RU" sz="1600" dirty="0">
              <a:solidFill>
                <a:schemeClr val="tx1"/>
              </a:solidFill>
              <a:latin typeface="Times New Roman" panose="02020603050405020304" pitchFamily="18" charset="0"/>
              <a:cs typeface="Times New Roman" panose="02020603050405020304" pitchFamily="18" charset="0"/>
            </a:rPr>
            <a:t>Дотации бюджетам бюджетной системы РФ</a:t>
          </a:r>
        </a:p>
      </dgm:t>
    </dgm:pt>
    <dgm:pt modelId="{BAF82892-77A3-4A7E-B197-58FDB07D90A5}" type="parTrans" cxnId="{4F49755B-26EB-4B33-9BB9-4100065BB4AA}">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DCE8BF1-DE74-431C-B460-56212ACD1AB0}" type="sibTrans" cxnId="{4F49755B-26EB-4B33-9BB9-4100065BB4AA}">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6532371-DA89-41D4-9E0C-9A2D56B69363}">
      <dgm:prSet phldrT="[Текст]" custT="1"/>
      <dgm:spPr>
        <a:solidFill>
          <a:schemeClr val="accent5">
            <a:lumMod val="40000"/>
            <a:lumOff val="60000"/>
          </a:schemeClr>
        </a:solidFill>
      </dgm:spPr>
      <dgm:t>
        <a:bodyPr/>
        <a:lstStyle/>
        <a:p>
          <a:r>
            <a:rPr lang="ru-RU" sz="1600" dirty="0">
              <a:solidFill>
                <a:schemeClr val="tx1"/>
              </a:solidFill>
              <a:latin typeface="Times New Roman" panose="02020603050405020304" pitchFamily="18" charset="0"/>
              <a:cs typeface="Times New Roman" panose="02020603050405020304" pitchFamily="18" charset="0"/>
            </a:rPr>
            <a:t>Дотации на выравнивание бюджетной обеспеченности из бюджета субъекта РФ</a:t>
          </a:r>
        </a:p>
      </dgm:t>
    </dgm:pt>
    <dgm:pt modelId="{A7BAE597-4031-4F34-BB1E-FC08291B618C}" type="parTrans" cxnId="{0BF8C820-9882-4C2E-B662-0A698915D5B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C787628-AE54-4347-A11B-932A91650CF0}" type="sibTrans" cxnId="{0BF8C820-9882-4C2E-B662-0A698915D5B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7CA4451-456A-4713-8CC3-08307AD7349C}">
      <dgm:prSet phldrT="[Текст]"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2021 год (ожидаемое) 210,8 млн. рублей</a:t>
          </a:r>
        </a:p>
      </dgm:t>
    </dgm:pt>
    <dgm:pt modelId="{3F1A5B27-6B29-45A8-9935-86BB98547DF2}" type="parTrans" cxnId="{6E8191D8-45D0-49DE-B389-5CC86E92D408}">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3FBA427B-9F69-4017-B261-D15B6279D6BC}" type="sibTrans" cxnId="{6E8191D8-45D0-49DE-B389-5CC86E92D408}">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4C89B096-83F8-4173-AB5D-10ED4168CF1F}">
      <dgm:prSet phldrT="[Текст]"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2022 год  297,2 млн. рублей</a:t>
          </a:r>
        </a:p>
      </dgm:t>
    </dgm:pt>
    <dgm:pt modelId="{8398A1BD-B9AC-4C95-AE0F-F80595F721CD}" type="parTrans" cxnId="{169E1C37-59B8-48DB-A46D-D8A8DDE814CF}">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24F8F11-299C-48A0-B33D-5311B8B8DF92}" type="sibTrans" cxnId="{169E1C37-59B8-48DB-A46D-D8A8DDE814CF}">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2763B691-1F9E-47AC-9A83-B86F0A45C0D9}">
      <dgm:prSet phldrT="[Текст]" custT="1"/>
      <dgm:spPr>
        <a:solidFill>
          <a:schemeClr val="accent5">
            <a:lumMod val="60000"/>
            <a:lumOff val="40000"/>
          </a:schemeClr>
        </a:solidFill>
      </dgm:spPr>
      <dgm:t>
        <a:bodyPr/>
        <a:lstStyle/>
        <a:p>
          <a:r>
            <a:rPr lang="ru-RU" sz="1600" dirty="0">
              <a:solidFill>
                <a:schemeClr val="tx1"/>
              </a:solidFill>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a:t>
          </a:r>
        </a:p>
      </dgm:t>
    </dgm:pt>
    <dgm:pt modelId="{67845C90-EEF3-4F8E-BA3A-9550CF7976A8}" type="parTrans" cxnId="{35BDDAE0-0B7D-430A-9555-CC7C1F4F0A6C}">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8CEAC3D-1AE0-495C-BD23-F4F0EDDAF08D}" type="sibTrans" cxnId="{35BDDAE0-0B7D-430A-9555-CC7C1F4F0A6C}">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40A14318-09C6-4E96-85BB-3AD3CB4D7415}">
      <dgm:prSet phldrT="[Текст]"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2021 год (ожидаемое) 69,1 млн. рублей</a:t>
          </a:r>
        </a:p>
      </dgm:t>
    </dgm:pt>
    <dgm:pt modelId="{4038CF18-4441-4407-9574-C24BBDE0D7E3}" type="parTrans" cxnId="{1128AC78-77B6-418F-A7E8-B1A4FB02131C}">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63551B3B-6B81-4792-88B1-9E16BD2B8DDD}" type="sibTrans" cxnId="{1128AC78-77B6-418F-A7E8-B1A4FB02131C}">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86AB9B5-3553-4AD8-91A2-D3D1EDB2FACB}">
      <dgm:prSet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2023 год  4,8 млн. рублей</a:t>
          </a:r>
        </a:p>
      </dgm:t>
    </dgm:pt>
    <dgm:pt modelId="{8D240606-D0E7-42E3-8E87-F4297486075B}" type="parTrans" cxnId="{5A4719E7-1097-4BDE-805A-6C5BED1CADF9}">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ED65DEC9-8ACA-41DB-B517-AD6E07895437}" type="sibTrans" cxnId="{5A4719E7-1097-4BDE-805A-6C5BED1CADF9}">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5B94875-23F2-49C7-BF55-1FE30BBB15DD}">
      <dgm:prSet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2024 год  3,0 млн. рублей</a:t>
          </a:r>
        </a:p>
      </dgm:t>
    </dgm:pt>
    <dgm:pt modelId="{85728A3E-A0DD-4FD1-800B-A1BA475DE781}" type="parTrans" cxnId="{F50FBB6C-A730-41B2-994B-F68B8A0EA99A}">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1238E37-68FF-4068-861D-D967D3D2913A}" type="sibTrans" cxnId="{F50FBB6C-A730-41B2-994B-F68B8A0EA99A}">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8262E85-88FE-4351-B035-0E84F391ADB6}">
      <dgm:prSet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2022 год  20,1 млн. рублей</a:t>
          </a:r>
        </a:p>
      </dgm:t>
    </dgm:pt>
    <dgm:pt modelId="{AFD3FDCA-794F-45DD-AC9B-C02C3983D16E}" type="parTrans" cxnId="{26568FA6-9281-4151-BA87-6EA6F51AB831}">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1918135-4979-489B-A558-DB175FD513A4}" type="sibTrans" cxnId="{26568FA6-9281-4151-BA87-6EA6F51AB83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E093F222-EA74-4014-8233-73D79E61AAD0}">
      <dgm:prSet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2023 год  166,4 млн. рублей</a:t>
          </a:r>
        </a:p>
      </dgm:t>
    </dgm:pt>
    <dgm:pt modelId="{BF0A7C3E-E101-4533-9151-33100A9CCF7F}" type="parTrans" cxnId="{2C3AD7E4-C154-470B-9B01-AF103CD80C9F}">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6D39E455-6DB7-4A76-872A-85A0FEF4F050}" type="sibTrans" cxnId="{2C3AD7E4-C154-470B-9B01-AF103CD80C9F}">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E2C48CE-7081-4692-893E-09C3E97BFA44}">
      <dgm:prSet custT="1"/>
      <dgm:spPr>
        <a:solidFill>
          <a:schemeClr val="accent5">
            <a:lumMod val="20000"/>
            <a:lumOff val="80000"/>
          </a:schemeClr>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2024 год  119,1 млн. рублей</a:t>
          </a:r>
        </a:p>
      </dgm:t>
    </dgm:pt>
    <dgm:pt modelId="{916CA914-7A83-4838-A227-D0D4A15C5003}" type="parTrans" cxnId="{43D724EF-C40D-46BC-B976-73F8E343A97E}">
      <dgm:prSet>
        <dgm:style>
          <a:lnRef idx="1">
            <a:schemeClr val="accent5"/>
          </a:lnRef>
          <a:fillRef idx="0">
            <a:schemeClr val="accent5"/>
          </a:fillRef>
          <a:effectRef idx="0">
            <a:schemeClr val="accent5"/>
          </a:effectRef>
          <a:fontRef idx="minor">
            <a:schemeClr val="tx1"/>
          </a:fontRef>
        </dgm:styl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3A5BCAB7-2C4A-40BD-99F5-9C5014E1E229}" type="sibTrans" cxnId="{43D724EF-C40D-46BC-B976-73F8E343A97E}">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3971BDE-4D21-486C-B70C-40EB3F114C40}">
      <dgm:prSet custT="1"/>
      <dgm:spPr>
        <a:solidFill>
          <a:srgbClr val="00B0F0">
            <a:lumMod val="20000"/>
            <a:lumOff val="80000"/>
          </a:srgbClr>
        </a:solidFill>
        <a:ln w="13970" cap="flat" cmpd="sng" algn="ctr">
          <a:solidFill>
            <a:prstClr val="white">
              <a:hueOff val="0"/>
              <a:satOff val="0"/>
              <a:lumOff val="0"/>
              <a:alphaOff val="0"/>
            </a:prstClr>
          </a:solidFill>
          <a:prstDash val="solid"/>
        </a:ln>
        <a:effectLst/>
      </dgm:spPr>
      <dgm:t>
        <a:bodyPr spcFirstLastPara="0" vert="horz" wrap="square" lIns="11430" tIns="11430" rIns="11430" bIns="11430" numCol="1" spcCol="1270" anchor="ctr" anchorCtr="0"/>
        <a:lstStyle/>
        <a:p>
          <a:pPr marL="0" lvl="0" indent="0" algn="l" defTabSz="800100">
            <a:lnSpc>
              <a:spcPct val="90000"/>
            </a:lnSpc>
            <a:spcBef>
              <a:spcPct val="0"/>
            </a:spcBef>
            <a:spcAft>
              <a:spcPct val="35000"/>
            </a:spcAft>
            <a:buNone/>
          </a:pPr>
          <a:r>
            <a:rPr lang="ru-RU" sz="1800" kern="1200" dirty="0">
              <a:solidFill>
                <a:prstClr val="black"/>
              </a:solidFill>
              <a:latin typeface="Times New Roman" panose="02020603050405020304" pitchFamily="18" charset="0"/>
              <a:ea typeface="+mn-ea"/>
              <a:cs typeface="Times New Roman" panose="02020603050405020304" pitchFamily="18" charset="0"/>
            </a:rPr>
            <a:t>   2020 год 342,8 млн. рублей  </a:t>
          </a:r>
        </a:p>
      </dgm:t>
    </dgm:pt>
    <dgm:pt modelId="{CA7D768D-A115-4B57-8851-9851DAB66F75}" type="parTrans" cxnId="{BA0D0F6A-7546-40C3-ACF0-4CDC0FBA6BE2}">
      <dgm:prSet/>
      <dgm:spPr>
        <a:ln>
          <a:solidFill>
            <a:srgbClr val="00B0F0"/>
          </a:solidFill>
        </a:ln>
      </dgm:spPr>
      <dgm:t>
        <a:bodyPr/>
        <a:lstStyle/>
        <a:p>
          <a:endParaRPr lang="ru-RU"/>
        </a:p>
      </dgm:t>
    </dgm:pt>
    <dgm:pt modelId="{B8C58243-78FF-4F4A-8180-ABA46828CB56}" type="sibTrans" cxnId="{BA0D0F6A-7546-40C3-ACF0-4CDC0FBA6BE2}">
      <dgm:prSet/>
      <dgm:spPr/>
      <dgm:t>
        <a:bodyPr/>
        <a:lstStyle/>
        <a:p>
          <a:endParaRPr lang="ru-RU"/>
        </a:p>
      </dgm:t>
    </dgm:pt>
    <dgm:pt modelId="{B33A5D6C-04E1-420B-887C-AE9CCB7DF488}">
      <dgm:prSet custT="1"/>
      <dgm:spPr>
        <a:solidFill>
          <a:schemeClr val="accent5">
            <a:lumMod val="20000"/>
            <a:lumOff val="80000"/>
          </a:schemeClr>
        </a:solidFill>
      </dgm:spPr>
      <dgm:t>
        <a:bodyPr/>
        <a:lstStyle/>
        <a:p>
          <a:pPr algn="l"/>
          <a:r>
            <a:rPr lang="ru-RU" sz="1800" kern="1200" dirty="0">
              <a:solidFill>
                <a:prstClr val="black"/>
              </a:solidFill>
              <a:latin typeface="Times New Roman" panose="02020603050405020304" pitchFamily="18" charset="0"/>
              <a:ea typeface="+mn-ea"/>
              <a:cs typeface="Times New Roman" panose="02020603050405020304" pitchFamily="18" charset="0"/>
            </a:rPr>
            <a:t>   2020 год 0,00 млн.  рублей</a:t>
          </a:r>
          <a:r>
            <a:rPr lang="ru-RU" sz="2800" kern="1200" dirty="0"/>
            <a:t> </a:t>
          </a:r>
        </a:p>
      </dgm:t>
    </dgm:pt>
    <dgm:pt modelId="{BD537E12-4685-401C-AA8E-7D1F9ACE4F75}" type="parTrans" cxnId="{1AFB21C7-0E15-4761-9AA0-89DCEC5E93E4}">
      <dgm:prSet/>
      <dgm:spPr>
        <a:ln>
          <a:solidFill>
            <a:srgbClr val="00B0F0"/>
          </a:solidFill>
        </a:ln>
      </dgm:spPr>
      <dgm:t>
        <a:bodyPr/>
        <a:lstStyle/>
        <a:p>
          <a:endParaRPr lang="ru-RU"/>
        </a:p>
      </dgm:t>
    </dgm:pt>
    <dgm:pt modelId="{72676263-F08B-428F-A801-1795A2CA3EAB}" type="sibTrans" cxnId="{1AFB21C7-0E15-4761-9AA0-89DCEC5E93E4}">
      <dgm:prSet/>
      <dgm:spPr/>
      <dgm:t>
        <a:bodyPr/>
        <a:lstStyle/>
        <a:p>
          <a:endParaRPr lang="ru-RU"/>
        </a:p>
      </dgm:t>
    </dgm:pt>
    <dgm:pt modelId="{099AEEE3-8EE6-4F31-8C92-C493F5922EB1}" type="pres">
      <dgm:prSet presAssocID="{FB417E42-6A5B-44C2-8796-359DC28C4584}" presName="hierChild1" presStyleCnt="0">
        <dgm:presLayoutVars>
          <dgm:orgChart val="1"/>
          <dgm:chPref val="1"/>
          <dgm:dir/>
          <dgm:animOne val="branch"/>
          <dgm:animLvl val="lvl"/>
          <dgm:resizeHandles/>
        </dgm:presLayoutVars>
      </dgm:prSet>
      <dgm:spPr/>
    </dgm:pt>
    <dgm:pt modelId="{3B8190B4-7AA1-4E27-B241-123E4A9403F3}" type="pres">
      <dgm:prSet presAssocID="{8001D4CA-A348-4813-8CA5-0909E6263F4B}" presName="hierRoot1" presStyleCnt="0">
        <dgm:presLayoutVars>
          <dgm:hierBranch val="init"/>
        </dgm:presLayoutVars>
      </dgm:prSet>
      <dgm:spPr/>
    </dgm:pt>
    <dgm:pt modelId="{C89807C0-2B41-4688-996A-CF6696426378}" type="pres">
      <dgm:prSet presAssocID="{8001D4CA-A348-4813-8CA5-0909E6263F4B}" presName="rootComposite1" presStyleCnt="0"/>
      <dgm:spPr/>
    </dgm:pt>
    <dgm:pt modelId="{F8FEA482-CE43-404A-A906-EC2E1B95CE99}" type="pres">
      <dgm:prSet presAssocID="{8001D4CA-A348-4813-8CA5-0909E6263F4B}" presName="rootText1" presStyleLbl="node0" presStyleIdx="0" presStyleCnt="1" custScaleX="118310" custScaleY="290613" custLinFactNeighborX="-62833" custLinFactNeighborY="-16740">
        <dgm:presLayoutVars>
          <dgm:chPref val="3"/>
        </dgm:presLayoutVars>
      </dgm:prSet>
      <dgm:spPr/>
    </dgm:pt>
    <dgm:pt modelId="{D917EE7F-2A7F-4A03-9A42-41646550CCD6}" type="pres">
      <dgm:prSet presAssocID="{8001D4CA-A348-4813-8CA5-0909E6263F4B}" presName="rootConnector1" presStyleLbl="node1" presStyleIdx="0" presStyleCnt="0"/>
      <dgm:spPr/>
    </dgm:pt>
    <dgm:pt modelId="{078BB2C8-E0A4-4FCE-ABF3-FC24F022AD17}" type="pres">
      <dgm:prSet presAssocID="{8001D4CA-A348-4813-8CA5-0909E6263F4B}" presName="hierChild2" presStyleCnt="0"/>
      <dgm:spPr/>
    </dgm:pt>
    <dgm:pt modelId="{A945DF72-BFB2-4B6A-9B8B-28AB18C98965}" type="pres">
      <dgm:prSet presAssocID="{A7BAE597-4031-4F34-BB1E-FC08291B618C}" presName="Name64" presStyleLbl="parChTrans1D2" presStyleIdx="0" presStyleCnt="2"/>
      <dgm:spPr/>
    </dgm:pt>
    <dgm:pt modelId="{FDF6853A-320A-4849-AD8D-18CFCAF60BC9}" type="pres">
      <dgm:prSet presAssocID="{D6532371-DA89-41D4-9E0C-9A2D56B69363}" presName="hierRoot2" presStyleCnt="0">
        <dgm:presLayoutVars>
          <dgm:hierBranch val="init"/>
        </dgm:presLayoutVars>
      </dgm:prSet>
      <dgm:spPr/>
    </dgm:pt>
    <dgm:pt modelId="{4F0F5836-08FF-40E9-ADF4-10351D38C42B}" type="pres">
      <dgm:prSet presAssocID="{D6532371-DA89-41D4-9E0C-9A2D56B69363}" presName="rootComposite" presStyleCnt="0"/>
      <dgm:spPr/>
    </dgm:pt>
    <dgm:pt modelId="{69652128-8F03-4D2F-B7BF-1CAF4B839628}" type="pres">
      <dgm:prSet presAssocID="{D6532371-DA89-41D4-9E0C-9A2D56B69363}" presName="rootText" presStyleLbl="node2" presStyleIdx="0" presStyleCnt="2" custScaleX="139591" custScaleY="453259">
        <dgm:presLayoutVars>
          <dgm:chPref val="3"/>
        </dgm:presLayoutVars>
      </dgm:prSet>
      <dgm:spPr/>
    </dgm:pt>
    <dgm:pt modelId="{9EB60C2B-A849-4AF0-BABB-7919BA226885}" type="pres">
      <dgm:prSet presAssocID="{D6532371-DA89-41D4-9E0C-9A2D56B69363}" presName="rootConnector" presStyleLbl="node2" presStyleIdx="0" presStyleCnt="2"/>
      <dgm:spPr/>
    </dgm:pt>
    <dgm:pt modelId="{939F06F8-A466-4B3A-8D4A-140C1E568B19}" type="pres">
      <dgm:prSet presAssocID="{D6532371-DA89-41D4-9E0C-9A2D56B69363}" presName="hierChild4" presStyleCnt="0"/>
      <dgm:spPr/>
    </dgm:pt>
    <dgm:pt modelId="{655C06FB-2EA6-44D2-9C6F-30E95B787A2B}" type="pres">
      <dgm:prSet presAssocID="{CA7D768D-A115-4B57-8851-9851DAB66F75}" presName="Name64" presStyleLbl="parChTrans1D3" presStyleIdx="0" presStyleCnt="10"/>
      <dgm:spPr/>
    </dgm:pt>
    <dgm:pt modelId="{A5413B63-7F27-49E3-BAB5-06A73E649E84}" type="pres">
      <dgm:prSet presAssocID="{D3971BDE-4D21-486C-B70C-40EB3F114C40}" presName="hierRoot2" presStyleCnt="0">
        <dgm:presLayoutVars>
          <dgm:hierBranch val="init"/>
        </dgm:presLayoutVars>
      </dgm:prSet>
      <dgm:spPr/>
    </dgm:pt>
    <dgm:pt modelId="{94EBEA39-6E09-4595-AFAA-71254C35CA37}" type="pres">
      <dgm:prSet presAssocID="{D3971BDE-4D21-486C-B70C-40EB3F114C40}" presName="rootComposite" presStyleCnt="0"/>
      <dgm:spPr/>
    </dgm:pt>
    <dgm:pt modelId="{34B32651-2DEA-4C13-B2FB-E81CB99E18E2}" type="pres">
      <dgm:prSet presAssocID="{D3971BDE-4D21-486C-B70C-40EB3F114C40}" presName="rootText" presStyleLbl="node3" presStyleIdx="0" presStyleCnt="10" custScaleX="260130">
        <dgm:presLayoutVars>
          <dgm:chPref val="3"/>
        </dgm:presLayoutVars>
      </dgm:prSet>
      <dgm:spPr>
        <a:xfrm>
          <a:off x="5437783" y="2724"/>
          <a:ext cx="4061000" cy="476562"/>
        </a:xfrm>
        <a:prstGeom prst="rect">
          <a:avLst/>
        </a:prstGeom>
      </dgm:spPr>
    </dgm:pt>
    <dgm:pt modelId="{14A50576-0296-4319-989C-736432608B89}" type="pres">
      <dgm:prSet presAssocID="{D3971BDE-4D21-486C-B70C-40EB3F114C40}" presName="rootConnector" presStyleLbl="node3" presStyleIdx="0" presStyleCnt="10"/>
      <dgm:spPr/>
    </dgm:pt>
    <dgm:pt modelId="{9C0E05A7-D078-4455-B074-4AC6E5511073}" type="pres">
      <dgm:prSet presAssocID="{D3971BDE-4D21-486C-B70C-40EB3F114C40}" presName="hierChild4" presStyleCnt="0"/>
      <dgm:spPr/>
    </dgm:pt>
    <dgm:pt modelId="{E7159CEE-B2A4-4DF9-937F-2C1250C4724E}" type="pres">
      <dgm:prSet presAssocID="{D3971BDE-4D21-486C-B70C-40EB3F114C40}" presName="hierChild5" presStyleCnt="0"/>
      <dgm:spPr/>
    </dgm:pt>
    <dgm:pt modelId="{7B191BBC-8F28-49F4-9B8A-9AFD17F0E626}" type="pres">
      <dgm:prSet presAssocID="{3F1A5B27-6B29-45A8-9935-86BB98547DF2}" presName="Name64" presStyleLbl="parChTrans1D3" presStyleIdx="1" presStyleCnt="10"/>
      <dgm:spPr/>
    </dgm:pt>
    <dgm:pt modelId="{405AAEE6-6605-414F-BBDB-9493B3FDAFA4}" type="pres">
      <dgm:prSet presAssocID="{57CA4451-456A-4713-8CC3-08307AD7349C}" presName="hierRoot2" presStyleCnt="0">
        <dgm:presLayoutVars>
          <dgm:hierBranch val="init"/>
        </dgm:presLayoutVars>
      </dgm:prSet>
      <dgm:spPr/>
    </dgm:pt>
    <dgm:pt modelId="{2C5EED56-F187-4E55-AD01-839A7F633090}" type="pres">
      <dgm:prSet presAssocID="{57CA4451-456A-4713-8CC3-08307AD7349C}" presName="rootComposite" presStyleCnt="0"/>
      <dgm:spPr/>
    </dgm:pt>
    <dgm:pt modelId="{8BF1AFD5-F59F-4E02-B4C1-5989717A5428}" type="pres">
      <dgm:prSet presAssocID="{57CA4451-456A-4713-8CC3-08307AD7349C}" presName="rootText" presStyleLbl="node3" presStyleIdx="1" presStyleCnt="10" custScaleX="264352" custScaleY="159614">
        <dgm:presLayoutVars>
          <dgm:chPref val="3"/>
        </dgm:presLayoutVars>
      </dgm:prSet>
      <dgm:spPr/>
    </dgm:pt>
    <dgm:pt modelId="{F4620A6A-6CA3-48DB-A57E-90E671E98341}" type="pres">
      <dgm:prSet presAssocID="{57CA4451-456A-4713-8CC3-08307AD7349C}" presName="rootConnector" presStyleLbl="node3" presStyleIdx="1" presStyleCnt="10"/>
      <dgm:spPr/>
    </dgm:pt>
    <dgm:pt modelId="{170B2D79-F02A-456E-912D-1B16B093F679}" type="pres">
      <dgm:prSet presAssocID="{57CA4451-456A-4713-8CC3-08307AD7349C}" presName="hierChild4" presStyleCnt="0"/>
      <dgm:spPr/>
    </dgm:pt>
    <dgm:pt modelId="{18FBF864-4CF1-495C-90A9-DE5351887C02}" type="pres">
      <dgm:prSet presAssocID="{57CA4451-456A-4713-8CC3-08307AD7349C}" presName="hierChild5" presStyleCnt="0"/>
      <dgm:spPr/>
    </dgm:pt>
    <dgm:pt modelId="{7D0393AE-79C9-4B75-AA4C-E0F84C1CC40F}" type="pres">
      <dgm:prSet presAssocID="{8398A1BD-B9AC-4C95-AE0F-F80595F721CD}" presName="Name64" presStyleLbl="parChTrans1D3" presStyleIdx="2" presStyleCnt="10"/>
      <dgm:spPr/>
    </dgm:pt>
    <dgm:pt modelId="{C4EF8FEB-7F6E-459C-9085-69F29E19F2ED}" type="pres">
      <dgm:prSet presAssocID="{4C89B096-83F8-4173-AB5D-10ED4168CF1F}" presName="hierRoot2" presStyleCnt="0">
        <dgm:presLayoutVars>
          <dgm:hierBranch val="init"/>
        </dgm:presLayoutVars>
      </dgm:prSet>
      <dgm:spPr/>
    </dgm:pt>
    <dgm:pt modelId="{C3E3F434-1EF4-4FF3-B13D-EF0916C2236B}" type="pres">
      <dgm:prSet presAssocID="{4C89B096-83F8-4173-AB5D-10ED4168CF1F}" presName="rootComposite" presStyleCnt="0"/>
      <dgm:spPr/>
    </dgm:pt>
    <dgm:pt modelId="{CB44C769-3D47-4245-B0C3-10E47C989D2B}" type="pres">
      <dgm:prSet presAssocID="{4C89B096-83F8-4173-AB5D-10ED4168CF1F}" presName="rootText" presStyleLbl="node3" presStyleIdx="2" presStyleCnt="10" custScaleX="263431">
        <dgm:presLayoutVars>
          <dgm:chPref val="3"/>
        </dgm:presLayoutVars>
      </dgm:prSet>
      <dgm:spPr/>
    </dgm:pt>
    <dgm:pt modelId="{CB4A016D-C4DA-487D-872C-899594E98AC0}" type="pres">
      <dgm:prSet presAssocID="{4C89B096-83F8-4173-AB5D-10ED4168CF1F}" presName="rootConnector" presStyleLbl="node3" presStyleIdx="2" presStyleCnt="10"/>
      <dgm:spPr/>
    </dgm:pt>
    <dgm:pt modelId="{76FB7D16-E3AA-4603-BACD-260A55E60DBF}" type="pres">
      <dgm:prSet presAssocID="{4C89B096-83F8-4173-AB5D-10ED4168CF1F}" presName="hierChild4" presStyleCnt="0"/>
      <dgm:spPr/>
    </dgm:pt>
    <dgm:pt modelId="{9AA3D769-7867-437D-A78B-C3B8FC3B451F}" type="pres">
      <dgm:prSet presAssocID="{4C89B096-83F8-4173-AB5D-10ED4168CF1F}" presName="hierChild5" presStyleCnt="0"/>
      <dgm:spPr/>
    </dgm:pt>
    <dgm:pt modelId="{4B5CFE86-1A51-4FCA-B501-63ECA92CEB8F}" type="pres">
      <dgm:prSet presAssocID="{8D240606-D0E7-42E3-8E87-F4297486075B}" presName="Name64" presStyleLbl="parChTrans1D3" presStyleIdx="3" presStyleCnt="10"/>
      <dgm:spPr/>
    </dgm:pt>
    <dgm:pt modelId="{0DC4D726-B709-4B82-A69F-5A304A4F0E5C}" type="pres">
      <dgm:prSet presAssocID="{D86AB9B5-3553-4AD8-91A2-D3D1EDB2FACB}" presName="hierRoot2" presStyleCnt="0">
        <dgm:presLayoutVars>
          <dgm:hierBranch val="init"/>
        </dgm:presLayoutVars>
      </dgm:prSet>
      <dgm:spPr/>
    </dgm:pt>
    <dgm:pt modelId="{0F1BB41F-63A6-46D8-84D3-C68AA83F133B}" type="pres">
      <dgm:prSet presAssocID="{D86AB9B5-3553-4AD8-91A2-D3D1EDB2FACB}" presName="rootComposite" presStyleCnt="0"/>
      <dgm:spPr/>
    </dgm:pt>
    <dgm:pt modelId="{0099361C-88A0-488B-9EF4-B289A3607A0A}" type="pres">
      <dgm:prSet presAssocID="{D86AB9B5-3553-4AD8-91A2-D3D1EDB2FACB}" presName="rootText" presStyleLbl="node3" presStyleIdx="3" presStyleCnt="10" custScaleX="262578">
        <dgm:presLayoutVars>
          <dgm:chPref val="3"/>
        </dgm:presLayoutVars>
      </dgm:prSet>
      <dgm:spPr/>
    </dgm:pt>
    <dgm:pt modelId="{D4BD2C9E-B459-41BB-9518-9E48F513DD9B}" type="pres">
      <dgm:prSet presAssocID="{D86AB9B5-3553-4AD8-91A2-D3D1EDB2FACB}" presName="rootConnector" presStyleLbl="node3" presStyleIdx="3" presStyleCnt="10"/>
      <dgm:spPr/>
    </dgm:pt>
    <dgm:pt modelId="{E744ABA2-1A60-47F2-875D-AF2752879890}" type="pres">
      <dgm:prSet presAssocID="{D86AB9B5-3553-4AD8-91A2-D3D1EDB2FACB}" presName="hierChild4" presStyleCnt="0"/>
      <dgm:spPr/>
    </dgm:pt>
    <dgm:pt modelId="{DD405217-C2DE-42C0-B77E-5E44E38850EA}" type="pres">
      <dgm:prSet presAssocID="{D86AB9B5-3553-4AD8-91A2-D3D1EDB2FACB}" presName="hierChild5" presStyleCnt="0"/>
      <dgm:spPr/>
    </dgm:pt>
    <dgm:pt modelId="{64F6F9DC-6BC0-4DF6-8D77-C513CB64F0E5}" type="pres">
      <dgm:prSet presAssocID="{85728A3E-A0DD-4FD1-800B-A1BA475DE781}" presName="Name64" presStyleLbl="parChTrans1D3" presStyleIdx="4" presStyleCnt="10"/>
      <dgm:spPr/>
    </dgm:pt>
    <dgm:pt modelId="{318EB736-E153-47F4-93C6-9E9116EEFC2F}" type="pres">
      <dgm:prSet presAssocID="{D5B94875-23F2-49C7-BF55-1FE30BBB15DD}" presName="hierRoot2" presStyleCnt="0">
        <dgm:presLayoutVars>
          <dgm:hierBranch val="init"/>
        </dgm:presLayoutVars>
      </dgm:prSet>
      <dgm:spPr/>
    </dgm:pt>
    <dgm:pt modelId="{99D9FC49-72B6-41D7-8A51-6E695795B382}" type="pres">
      <dgm:prSet presAssocID="{D5B94875-23F2-49C7-BF55-1FE30BBB15DD}" presName="rootComposite" presStyleCnt="0"/>
      <dgm:spPr/>
    </dgm:pt>
    <dgm:pt modelId="{D7EE222C-6D07-442B-BC49-96A3125EA70B}" type="pres">
      <dgm:prSet presAssocID="{D5B94875-23F2-49C7-BF55-1FE30BBB15DD}" presName="rootText" presStyleLbl="node3" presStyleIdx="4" presStyleCnt="10" custScaleX="263829">
        <dgm:presLayoutVars>
          <dgm:chPref val="3"/>
        </dgm:presLayoutVars>
      </dgm:prSet>
      <dgm:spPr/>
    </dgm:pt>
    <dgm:pt modelId="{1BF0D383-9286-4F2B-A47E-D984A0102B0A}" type="pres">
      <dgm:prSet presAssocID="{D5B94875-23F2-49C7-BF55-1FE30BBB15DD}" presName="rootConnector" presStyleLbl="node3" presStyleIdx="4" presStyleCnt="10"/>
      <dgm:spPr/>
    </dgm:pt>
    <dgm:pt modelId="{D49F4FAD-DCA1-46B8-B306-6907129528F6}" type="pres">
      <dgm:prSet presAssocID="{D5B94875-23F2-49C7-BF55-1FE30BBB15DD}" presName="hierChild4" presStyleCnt="0"/>
      <dgm:spPr/>
    </dgm:pt>
    <dgm:pt modelId="{5EFE2743-8ED7-4FDB-ACA8-0A99FF74F911}" type="pres">
      <dgm:prSet presAssocID="{D5B94875-23F2-49C7-BF55-1FE30BBB15DD}" presName="hierChild5" presStyleCnt="0"/>
      <dgm:spPr/>
    </dgm:pt>
    <dgm:pt modelId="{F4560FD6-6A20-48F4-B82F-D5AD4E279B02}" type="pres">
      <dgm:prSet presAssocID="{D6532371-DA89-41D4-9E0C-9A2D56B69363}" presName="hierChild5" presStyleCnt="0"/>
      <dgm:spPr/>
    </dgm:pt>
    <dgm:pt modelId="{956583FE-1C88-4A3F-A6A5-B51D52DFDF71}" type="pres">
      <dgm:prSet presAssocID="{67845C90-EEF3-4F8E-BA3A-9550CF7976A8}" presName="Name64" presStyleLbl="parChTrans1D2" presStyleIdx="1" presStyleCnt="2"/>
      <dgm:spPr/>
    </dgm:pt>
    <dgm:pt modelId="{AF5446C7-9546-4981-A155-9D03DE7DA255}" type="pres">
      <dgm:prSet presAssocID="{2763B691-1F9E-47AC-9A83-B86F0A45C0D9}" presName="hierRoot2" presStyleCnt="0">
        <dgm:presLayoutVars>
          <dgm:hierBranch val="init"/>
        </dgm:presLayoutVars>
      </dgm:prSet>
      <dgm:spPr/>
    </dgm:pt>
    <dgm:pt modelId="{1975BF11-24B2-45EF-9588-5353465B410C}" type="pres">
      <dgm:prSet presAssocID="{2763B691-1F9E-47AC-9A83-B86F0A45C0D9}" presName="rootComposite" presStyleCnt="0"/>
      <dgm:spPr/>
    </dgm:pt>
    <dgm:pt modelId="{D10FD538-103C-45F6-9586-BDD8BD09E801}" type="pres">
      <dgm:prSet presAssocID="{2763B691-1F9E-47AC-9A83-B86F0A45C0D9}" presName="rootText" presStyleLbl="node2" presStyleIdx="1" presStyleCnt="2" custScaleX="148460" custScaleY="310523">
        <dgm:presLayoutVars>
          <dgm:chPref val="3"/>
        </dgm:presLayoutVars>
      </dgm:prSet>
      <dgm:spPr/>
    </dgm:pt>
    <dgm:pt modelId="{2DA731E4-3277-4F84-B07C-566FE42000AB}" type="pres">
      <dgm:prSet presAssocID="{2763B691-1F9E-47AC-9A83-B86F0A45C0D9}" presName="rootConnector" presStyleLbl="node2" presStyleIdx="1" presStyleCnt="2"/>
      <dgm:spPr/>
    </dgm:pt>
    <dgm:pt modelId="{12BB5536-85A5-412F-B5C1-1CA7DF70F3D4}" type="pres">
      <dgm:prSet presAssocID="{2763B691-1F9E-47AC-9A83-B86F0A45C0D9}" presName="hierChild4" presStyleCnt="0"/>
      <dgm:spPr/>
    </dgm:pt>
    <dgm:pt modelId="{0AE1154C-B01B-4BDF-A068-9E931C46343C}" type="pres">
      <dgm:prSet presAssocID="{BD537E12-4685-401C-AA8E-7D1F9ACE4F75}" presName="Name64" presStyleLbl="parChTrans1D3" presStyleIdx="5" presStyleCnt="10"/>
      <dgm:spPr/>
    </dgm:pt>
    <dgm:pt modelId="{05028EB4-E9BB-4F12-BF2E-6C7103DCCD38}" type="pres">
      <dgm:prSet presAssocID="{B33A5D6C-04E1-420B-887C-AE9CCB7DF488}" presName="hierRoot2" presStyleCnt="0">
        <dgm:presLayoutVars>
          <dgm:hierBranch val="init"/>
        </dgm:presLayoutVars>
      </dgm:prSet>
      <dgm:spPr/>
    </dgm:pt>
    <dgm:pt modelId="{93A8E611-8E78-476B-B514-99093EFD5B01}" type="pres">
      <dgm:prSet presAssocID="{B33A5D6C-04E1-420B-887C-AE9CCB7DF488}" presName="rootComposite" presStyleCnt="0"/>
      <dgm:spPr/>
    </dgm:pt>
    <dgm:pt modelId="{7C9960CD-4A82-4993-96CC-3F98BC333CF0}" type="pres">
      <dgm:prSet presAssocID="{B33A5D6C-04E1-420B-887C-AE9CCB7DF488}" presName="rootText" presStyleLbl="node3" presStyleIdx="5" presStyleCnt="10" custScaleX="256607" custLinFactNeighborX="0" custLinFactNeighborY="-9935">
        <dgm:presLayoutVars>
          <dgm:chPref val="3"/>
        </dgm:presLayoutVars>
      </dgm:prSet>
      <dgm:spPr/>
    </dgm:pt>
    <dgm:pt modelId="{D873FC33-E1E6-4888-B7DE-380045CFDE2E}" type="pres">
      <dgm:prSet presAssocID="{B33A5D6C-04E1-420B-887C-AE9CCB7DF488}" presName="rootConnector" presStyleLbl="node3" presStyleIdx="5" presStyleCnt="10"/>
      <dgm:spPr/>
    </dgm:pt>
    <dgm:pt modelId="{E0BA43AC-D4A8-4C68-92F2-BA70701A3693}" type="pres">
      <dgm:prSet presAssocID="{B33A5D6C-04E1-420B-887C-AE9CCB7DF488}" presName="hierChild4" presStyleCnt="0"/>
      <dgm:spPr/>
    </dgm:pt>
    <dgm:pt modelId="{E4E4CCF1-2CC2-40FA-BE2E-2C975E323AE5}" type="pres">
      <dgm:prSet presAssocID="{B33A5D6C-04E1-420B-887C-AE9CCB7DF488}" presName="hierChild5" presStyleCnt="0"/>
      <dgm:spPr/>
    </dgm:pt>
    <dgm:pt modelId="{D0BC4E8A-25F4-4119-A342-33FE7F91DC4B}" type="pres">
      <dgm:prSet presAssocID="{4038CF18-4441-4407-9574-C24BBDE0D7E3}" presName="Name64" presStyleLbl="parChTrans1D3" presStyleIdx="6" presStyleCnt="10"/>
      <dgm:spPr/>
    </dgm:pt>
    <dgm:pt modelId="{A141C2CE-B610-4E92-ACBC-84F33E0919F8}" type="pres">
      <dgm:prSet presAssocID="{40A14318-09C6-4E96-85BB-3AD3CB4D7415}" presName="hierRoot2" presStyleCnt="0">
        <dgm:presLayoutVars>
          <dgm:hierBranch val="init"/>
        </dgm:presLayoutVars>
      </dgm:prSet>
      <dgm:spPr/>
    </dgm:pt>
    <dgm:pt modelId="{886C021C-3525-472D-B16C-3831B74B20B0}" type="pres">
      <dgm:prSet presAssocID="{40A14318-09C6-4E96-85BB-3AD3CB4D7415}" presName="rootComposite" presStyleCnt="0"/>
      <dgm:spPr/>
    </dgm:pt>
    <dgm:pt modelId="{54269AF4-0CE8-431F-BAB3-FA3DA47F09B2}" type="pres">
      <dgm:prSet presAssocID="{40A14318-09C6-4E96-85BB-3AD3CB4D7415}" presName="rootText" presStyleLbl="node3" presStyleIdx="6" presStyleCnt="10" custScaleX="255954" custScaleY="158424">
        <dgm:presLayoutVars>
          <dgm:chPref val="3"/>
        </dgm:presLayoutVars>
      </dgm:prSet>
      <dgm:spPr/>
    </dgm:pt>
    <dgm:pt modelId="{8AABE108-66BC-45C2-A91E-E6CD970B86D6}" type="pres">
      <dgm:prSet presAssocID="{40A14318-09C6-4E96-85BB-3AD3CB4D7415}" presName="rootConnector" presStyleLbl="node3" presStyleIdx="6" presStyleCnt="10"/>
      <dgm:spPr/>
    </dgm:pt>
    <dgm:pt modelId="{89FDA02F-A4C1-4380-B4A6-18AC13B98F05}" type="pres">
      <dgm:prSet presAssocID="{40A14318-09C6-4E96-85BB-3AD3CB4D7415}" presName="hierChild4" presStyleCnt="0"/>
      <dgm:spPr/>
    </dgm:pt>
    <dgm:pt modelId="{CEE99C6C-E1A2-4430-B8CB-357E55F9D42E}" type="pres">
      <dgm:prSet presAssocID="{40A14318-09C6-4E96-85BB-3AD3CB4D7415}" presName="hierChild5" presStyleCnt="0"/>
      <dgm:spPr/>
    </dgm:pt>
    <dgm:pt modelId="{0DFFE0C8-1881-410A-AAD8-C1AE13344701}" type="pres">
      <dgm:prSet presAssocID="{AFD3FDCA-794F-45DD-AC9B-C02C3983D16E}" presName="Name64" presStyleLbl="parChTrans1D3" presStyleIdx="7" presStyleCnt="10"/>
      <dgm:spPr/>
    </dgm:pt>
    <dgm:pt modelId="{9E1C1D00-3B84-49E8-B00E-7CF90D6DF928}" type="pres">
      <dgm:prSet presAssocID="{A8262E85-88FE-4351-B035-0E84F391ADB6}" presName="hierRoot2" presStyleCnt="0">
        <dgm:presLayoutVars>
          <dgm:hierBranch val="init"/>
        </dgm:presLayoutVars>
      </dgm:prSet>
      <dgm:spPr/>
    </dgm:pt>
    <dgm:pt modelId="{FFF05FCA-1434-4D76-8403-5A7304806C2C}" type="pres">
      <dgm:prSet presAssocID="{A8262E85-88FE-4351-B035-0E84F391ADB6}" presName="rootComposite" presStyleCnt="0"/>
      <dgm:spPr/>
    </dgm:pt>
    <dgm:pt modelId="{69F2F859-8EC0-4149-B6C0-2163777F5ACF}" type="pres">
      <dgm:prSet presAssocID="{A8262E85-88FE-4351-B035-0E84F391ADB6}" presName="rootText" presStyleLbl="node3" presStyleIdx="7" presStyleCnt="10" custScaleX="257385">
        <dgm:presLayoutVars>
          <dgm:chPref val="3"/>
        </dgm:presLayoutVars>
      </dgm:prSet>
      <dgm:spPr/>
    </dgm:pt>
    <dgm:pt modelId="{89E396A5-7056-49CF-9F59-1DA61827A595}" type="pres">
      <dgm:prSet presAssocID="{A8262E85-88FE-4351-B035-0E84F391ADB6}" presName="rootConnector" presStyleLbl="node3" presStyleIdx="7" presStyleCnt="10"/>
      <dgm:spPr/>
    </dgm:pt>
    <dgm:pt modelId="{2439F92C-34F3-48CD-8266-D2ACCC132CF6}" type="pres">
      <dgm:prSet presAssocID="{A8262E85-88FE-4351-B035-0E84F391ADB6}" presName="hierChild4" presStyleCnt="0"/>
      <dgm:spPr/>
    </dgm:pt>
    <dgm:pt modelId="{43496B70-8F56-4730-A470-70950BB41ED2}" type="pres">
      <dgm:prSet presAssocID="{A8262E85-88FE-4351-B035-0E84F391ADB6}" presName="hierChild5" presStyleCnt="0"/>
      <dgm:spPr/>
    </dgm:pt>
    <dgm:pt modelId="{42CD2E6F-E837-4149-87F0-F31597ECA16C}" type="pres">
      <dgm:prSet presAssocID="{BF0A7C3E-E101-4533-9151-33100A9CCF7F}" presName="Name64" presStyleLbl="parChTrans1D3" presStyleIdx="8" presStyleCnt="10"/>
      <dgm:spPr/>
    </dgm:pt>
    <dgm:pt modelId="{EE1F46E5-D1F2-42AB-A795-2E320B251A79}" type="pres">
      <dgm:prSet presAssocID="{E093F222-EA74-4014-8233-73D79E61AAD0}" presName="hierRoot2" presStyleCnt="0">
        <dgm:presLayoutVars>
          <dgm:hierBranch val="init"/>
        </dgm:presLayoutVars>
      </dgm:prSet>
      <dgm:spPr/>
    </dgm:pt>
    <dgm:pt modelId="{ACCE42CB-CD4F-4657-834B-40B0459E930A}" type="pres">
      <dgm:prSet presAssocID="{E093F222-EA74-4014-8233-73D79E61AAD0}" presName="rootComposite" presStyleCnt="0"/>
      <dgm:spPr/>
    </dgm:pt>
    <dgm:pt modelId="{C771BB8C-6B6D-4FD0-ABCA-CBB84EA948DC}" type="pres">
      <dgm:prSet presAssocID="{E093F222-EA74-4014-8233-73D79E61AAD0}" presName="rootText" presStyleLbl="node3" presStyleIdx="8" presStyleCnt="10" custScaleX="259200">
        <dgm:presLayoutVars>
          <dgm:chPref val="3"/>
        </dgm:presLayoutVars>
      </dgm:prSet>
      <dgm:spPr/>
    </dgm:pt>
    <dgm:pt modelId="{704C013C-261F-4F99-8BCB-DB4DD25BE7A8}" type="pres">
      <dgm:prSet presAssocID="{E093F222-EA74-4014-8233-73D79E61AAD0}" presName="rootConnector" presStyleLbl="node3" presStyleIdx="8" presStyleCnt="10"/>
      <dgm:spPr/>
    </dgm:pt>
    <dgm:pt modelId="{D9667294-F43D-4F4F-B853-0F3C4F96974F}" type="pres">
      <dgm:prSet presAssocID="{E093F222-EA74-4014-8233-73D79E61AAD0}" presName="hierChild4" presStyleCnt="0"/>
      <dgm:spPr/>
    </dgm:pt>
    <dgm:pt modelId="{01268C4C-8978-4872-96D0-12CA0D2BD4D6}" type="pres">
      <dgm:prSet presAssocID="{E093F222-EA74-4014-8233-73D79E61AAD0}" presName="hierChild5" presStyleCnt="0"/>
      <dgm:spPr/>
    </dgm:pt>
    <dgm:pt modelId="{96930D6F-F0C0-4EAC-8E16-CF7DD9D190F2}" type="pres">
      <dgm:prSet presAssocID="{916CA914-7A83-4838-A227-D0D4A15C5003}" presName="Name64" presStyleLbl="parChTrans1D3" presStyleIdx="9" presStyleCnt="10"/>
      <dgm:spPr/>
    </dgm:pt>
    <dgm:pt modelId="{129DCF9F-4072-480C-87F6-1B09619494F7}" type="pres">
      <dgm:prSet presAssocID="{AE2C48CE-7081-4692-893E-09C3E97BFA44}" presName="hierRoot2" presStyleCnt="0">
        <dgm:presLayoutVars>
          <dgm:hierBranch val="init"/>
        </dgm:presLayoutVars>
      </dgm:prSet>
      <dgm:spPr/>
    </dgm:pt>
    <dgm:pt modelId="{DB1EA11F-4E45-40B1-972C-A1CD0FC3BA9C}" type="pres">
      <dgm:prSet presAssocID="{AE2C48CE-7081-4692-893E-09C3E97BFA44}" presName="rootComposite" presStyleCnt="0"/>
      <dgm:spPr/>
    </dgm:pt>
    <dgm:pt modelId="{947A0115-DF53-47F5-AB64-D54D595A7067}" type="pres">
      <dgm:prSet presAssocID="{AE2C48CE-7081-4692-893E-09C3E97BFA44}" presName="rootText" presStyleLbl="node3" presStyleIdx="9" presStyleCnt="10" custScaleX="259200">
        <dgm:presLayoutVars>
          <dgm:chPref val="3"/>
        </dgm:presLayoutVars>
      </dgm:prSet>
      <dgm:spPr/>
    </dgm:pt>
    <dgm:pt modelId="{2A277076-7FD4-43DA-AE8F-95C7C44EB34F}" type="pres">
      <dgm:prSet presAssocID="{AE2C48CE-7081-4692-893E-09C3E97BFA44}" presName="rootConnector" presStyleLbl="node3" presStyleIdx="9" presStyleCnt="10"/>
      <dgm:spPr/>
    </dgm:pt>
    <dgm:pt modelId="{F80EEABA-C1C3-4B63-806F-3FD5B23460D4}" type="pres">
      <dgm:prSet presAssocID="{AE2C48CE-7081-4692-893E-09C3E97BFA44}" presName="hierChild4" presStyleCnt="0"/>
      <dgm:spPr/>
    </dgm:pt>
    <dgm:pt modelId="{BBEAFC72-FD21-4AF7-BE3D-2D7CF2E5F4E2}" type="pres">
      <dgm:prSet presAssocID="{AE2C48CE-7081-4692-893E-09C3E97BFA44}" presName="hierChild5" presStyleCnt="0"/>
      <dgm:spPr/>
    </dgm:pt>
    <dgm:pt modelId="{14869A77-06FD-4C3B-B9F6-04B2D606797A}" type="pres">
      <dgm:prSet presAssocID="{2763B691-1F9E-47AC-9A83-B86F0A45C0D9}" presName="hierChild5" presStyleCnt="0"/>
      <dgm:spPr/>
    </dgm:pt>
    <dgm:pt modelId="{193A36FA-1554-4638-85B9-E9FB7BAA5AEB}" type="pres">
      <dgm:prSet presAssocID="{8001D4CA-A348-4813-8CA5-0909E6263F4B}" presName="hierChild3" presStyleCnt="0"/>
      <dgm:spPr/>
    </dgm:pt>
  </dgm:ptLst>
  <dgm:cxnLst>
    <dgm:cxn modelId="{77FB4C0B-ECBC-45AF-9AB8-E69A69428D57}" type="presOf" srcId="{A8262E85-88FE-4351-B035-0E84F391ADB6}" destId="{89E396A5-7056-49CF-9F59-1DA61827A595}" srcOrd="1" destOrd="0" presId="urn:microsoft.com/office/officeart/2009/3/layout/HorizontalOrganizationChart"/>
    <dgm:cxn modelId="{82227B18-58EA-46A2-B46E-590A827FCC2B}" type="presOf" srcId="{BF0A7C3E-E101-4533-9151-33100A9CCF7F}" destId="{42CD2E6F-E837-4149-87F0-F31597ECA16C}" srcOrd="0" destOrd="0" presId="urn:microsoft.com/office/officeart/2009/3/layout/HorizontalOrganizationChart"/>
    <dgm:cxn modelId="{C12AF91C-B1FC-457A-896F-46A9980203A4}" type="presOf" srcId="{2763B691-1F9E-47AC-9A83-B86F0A45C0D9}" destId="{2DA731E4-3277-4F84-B07C-566FE42000AB}" srcOrd="1" destOrd="0" presId="urn:microsoft.com/office/officeart/2009/3/layout/HorizontalOrganizationChart"/>
    <dgm:cxn modelId="{0BF8C820-9882-4C2E-B662-0A698915D5B1}" srcId="{8001D4CA-A348-4813-8CA5-0909E6263F4B}" destId="{D6532371-DA89-41D4-9E0C-9A2D56B69363}" srcOrd="0" destOrd="0" parTransId="{A7BAE597-4031-4F34-BB1E-FC08291B618C}" sibTransId="{CC787628-AE54-4347-A11B-932A91650CF0}"/>
    <dgm:cxn modelId="{0795F223-513F-493E-B87C-DB6472802364}" type="presOf" srcId="{D3971BDE-4D21-486C-B70C-40EB3F114C40}" destId="{14A50576-0296-4319-989C-736432608B89}" srcOrd="1" destOrd="0" presId="urn:microsoft.com/office/officeart/2009/3/layout/HorizontalOrganizationChart"/>
    <dgm:cxn modelId="{DFAA3A27-7DA6-4E14-8B87-C553487B0268}" type="presOf" srcId="{2763B691-1F9E-47AC-9A83-B86F0A45C0D9}" destId="{D10FD538-103C-45F6-9586-BDD8BD09E801}" srcOrd="0" destOrd="0" presId="urn:microsoft.com/office/officeart/2009/3/layout/HorizontalOrganizationChart"/>
    <dgm:cxn modelId="{169E1C37-59B8-48DB-A46D-D8A8DDE814CF}" srcId="{D6532371-DA89-41D4-9E0C-9A2D56B69363}" destId="{4C89B096-83F8-4173-AB5D-10ED4168CF1F}" srcOrd="2" destOrd="0" parTransId="{8398A1BD-B9AC-4C95-AE0F-F80595F721CD}" sibTransId="{B24F8F11-299C-48A0-B33D-5311B8B8DF92}"/>
    <dgm:cxn modelId="{35FB7238-C3F8-4F99-A3D2-E1F017CE3781}" type="presOf" srcId="{8001D4CA-A348-4813-8CA5-0909E6263F4B}" destId="{D917EE7F-2A7F-4A03-9A42-41646550CCD6}" srcOrd="1" destOrd="0" presId="urn:microsoft.com/office/officeart/2009/3/layout/HorizontalOrganizationChart"/>
    <dgm:cxn modelId="{9F9BDD39-D6EA-4352-88EB-5432DB4AF07B}" type="presOf" srcId="{D6532371-DA89-41D4-9E0C-9A2D56B69363}" destId="{9EB60C2B-A849-4AF0-BABB-7919BA226885}" srcOrd="1" destOrd="0" presId="urn:microsoft.com/office/officeart/2009/3/layout/HorizontalOrganizationChart"/>
    <dgm:cxn modelId="{EE284C3C-DAD7-4D5D-BF15-F0B655032831}" type="presOf" srcId="{4C89B096-83F8-4173-AB5D-10ED4168CF1F}" destId="{CB4A016D-C4DA-487D-872C-899594E98AC0}" srcOrd="1" destOrd="0" presId="urn:microsoft.com/office/officeart/2009/3/layout/HorizontalOrganizationChart"/>
    <dgm:cxn modelId="{162DEC3D-E1CA-4C98-A5EA-AA166496375F}" type="presOf" srcId="{3F1A5B27-6B29-45A8-9935-86BB98547DF2}" destId="{7B191BBC-8F28-49F4-9B8A-9AFD17F0E626}" srcOrd="0" destOrd="0" presId="urn:microsoft.com/office/officeart/2009/3/layout/HorizontalOrganizationChart"/>
    <dgm:cxn modelId="{7A831440-E987-41AB-9C8A-3CA54949AE8F}" type="presOf" srcId="{D3971BDE-4D21-486C-B70C-40EB3F114C40}" destId="{34B32651-2DEA-4C13-B2FB-E81CB99E18E2}" srcOrd="0" destOrd="0" presId="urn:microsoft.com/office/officeart/2009/3/layout/HorizontalOrganizationChart"/>
    <dgm:cxn modelId="{4F49755B-26EB-4B33-9BB9-4100065BB4AA}" srcId="{FB417E42-6A5B-44C2-8796-359DC28C4584}" destId="{8001D4CA-A348-4813-8CA5-0909E6263F4B}" srcOrd="0" destOrd="0" parTransId="{BAF82892-77A3-4A7E-B197-58FDB07D90A5}" sibTransId="{DDCE8BF1-DE74-431C-B460-56212ACD1AB0}"/>
    <dgm:cxn modelId="{1199B766-AD1B-4308-809C-D0B5269A9AB2}" type="presOf" srcId="{40A14318-09C6-4E96-85BB-3AD3CB4D7415}" destId="{54269AF4-0CE8-431F-BAB3-FA3DA47F09B2}" srcOrd="0" destOrd="0" presId="urn:microsoft.com/office/officeart/2009/3/layout/HorizontalOrganizationChart"/>
    <dgm:cxn modelId="{CF917267-095A-4CDF-817B-3BEC91D38DB7}" type="presOf" srcId="{A8262E85-88FE-4351-B035-0E84F391ADB6}" destId="{69F2F859-8EC0-4149-B6C0-2163777F5ACF}" srcOrd="0" destOrd="0" presId="urn:microsoft.com/office/officeart/2009/3/layout/HorizontalOrganizationChart"/>
    <dgm:cxn modelId="{BA0D0F6A-7546-40C3-ACF0-4CDC0FBA6BE2}" srcId="{D6532371-DA89-41D4-9E0C-9A2D56B69363}" destId="{D3971BDE-4D21-486C-B70C-40EB3F114C40}" srcOrd="0" destOrd="0" parTransId="{CA7D768D-A115-4B57-8851-9851DAB66F75}" sibTransId="{B8C58243-78FF-4F4A-8180-ABA46828CB56}"/>
    <dgm:cxn modelId="{8833BD4A-BC3C-40F2-BB65-52EF3878E99E}" type="presOf" srcId="{AE2C48CE-7081-4692-893E-09C3E97BFA44}" destId="{2A277076-7FD4-43DA-AE8F-95C7C44EB34F}" srcOrd="1" destOrd="0" presId="urn:microsoft.com/office/officeart/2009/3/layout/HorizontalOrganizationChart"/>
    <dgm:cxn modelId="{C4AC916B-B1C4-481B-85A9-3EE3B67DB2E4}" type="presOf" srcId="{67845C90-EEF3-4F8E-BA3A-9550CF7976A8}" destId="{956583FE-1C88-4A3F-A6A5-B51D52DFDF71}" srcOrd="0" destOrd="0" presId="urn:microsoft.com/office/officeart/2009/3/layout/HorizontalOrganizationChart"/>
    <dgm:cxn modelId="{F50FBB6C-A730-41B2-994B-F68B8A0EA99A}" srcId="{D6532371-DA89-41D4-9E0C-9A2D56B69363}" destId="{D5B94875-23F2-49C7-BF55-1FE30BBB15DD}" srcOrd="4" destOrd="0" parTransId="{85728A3E-A0DD-4FD1-800B-A1BA475DE781}" sibTransId="{D1238E37-68FF-4068-861D-D967D3D2913A}"/>
    <dgm:cxn modelId="{3CF10C6D-1145-4964-8D13-CB9299E3B967}" type="presOf" srcId="{BD537E12-4685-401C-AA8E-7D1F9ACE4F75}" destId="{0AE1154C-B01B-4BDF-A068-9E931C46343C}" srcOrd="0" destOrd="0" presId="urn:microsoft.com/office/officeart/2009/3/layout/HorizontalOrganizationChart"/>
    <dgm:cxn modelId="{D8BE8570-BD66-4B55-B340-4EF94F0698C2}" type="presOf" srcId="{8D240606-D0E7-42E3-8E87-F4297486075B}" destId="{4B5CFE86-1A51-4FCA-B501-63ECA92CEB8F}" srcOrd="0" destOrd="0" presId="urn:microsoft.com/office/officeart/2009/3/layout/HorizontalOrganizationChart"/>
    <dgm:cxn modelId="{0B1FEA50-2FF5-4766-B92F-E88266EE89B8}" type="presOf" srcId="{E093F222-EA74-4014-8233-73D79E61AAD0}" destId="{704C013C-261F-4F99-8BCB-DB4DD25BE7A8}" srcOrd="1" destOrd="0" presId="urn:microsoft.com/office/officeart/2009/3/layout/HorizontalOrganizationChart"/>
    <dgm:cxn modelId="{3283AE51-C50A-4759-89DA-D979641E6664}" type="presOf" srcId="{D5B94875-23F2-49C7-BF55-1FE30BBB15DD}" destId="{1BF0D383-9286-4F2B-A47E-D984A0102B0A}" srcOrd="1" destOrd="0" presId="urn:microsoft.com/office/officeart/2009/3/layout/HorizontalOrganizationChart"/>
    <dgm:cxn modelId="{2B7DEE75-9EC1-4E8B-AE3D-79F8BD3A59CA}" type="presOf" srcId="{AE2C48CE-7081-4692-893E-09C3E97BFA44}" destId="{947A0115-DF53-47F5-AB64-D54D595A7067}" srcOrd="0" destOrd="0" presId="urn:microsoft.com/office/officeart/2009/3/layout/HorizontalOrganizationChart"/>
    <dgm:cxn modelId="{1128AC78-77B6-418F-A7E8-B1A4FB02131C}" srcId="{2763B691-1F9E-47AC-9A83-B86F0A45C0D9}" destId="{40A14318-09C6-4E96-85BB-3AD3CB4D7415}" srcOrd="1" destOrd="0" parTransId="{4038CF18-4441-4407-9574-C24BBDE0D7E3}" sibTransId="{63551B3B-6B81-4792-88B1-9E16BD2B8DDD}"/>
    <dgm:cxn modelId="{341B2988-7647-4DFD-9762-09825F0F4108}" type="presOf" srcId="{CA7D768D-A115-4B57-8851-9851DAB66F75}" destId="{655C06FB-2EA6-44D2-9C6F-30E95B787A2B}" srcOrd="0" destOrd="0" presId="urn:microsoft.com/office/officeart/2009/3/layout/HorizontalOrganizationChart"/>
    <dgm:cxn modelId="{9BF2428E-7FBC-49EE-8777-3FE5B998EC22}" type="presOf" srcId="{AFD3FDCA-794F-45DD-AC9B-C02C3983D16E}" destId="{0DFFE0C8-1881-410A-AAD8-C1AE13344701}" srcOrd="0" destOrd="0" presId="urn:microsoft.com/office/officeart/2009/3/layout/HorizontalOrganizationChart"/>
    <dgm:cxn modelId="{7514EF8E-D099-45FF-B665-62BD51B3DDBC}" type="presOf" srcId="{A7BAE597-4031-4F34-BB1E-FC08291B618C}" destId="{A945DF72-BFB2-4B6A-9B8B-28AB18C98965}" srcOrd="0" destOrd="0" presId="urn:microsoft.com/office/officeart/2009/3/layout/HorizontalOrganizationChart"/>
    <dgm:cxn modelId="{34A8F591-AA81-4F1D-B123-16DCDF074AF7}" type="presOf" srcId="{D5B94875-23F2-49C7-BF55-1FE30BBB15DD}" destId="{D7EE222C-6D07-442B-BC49-96A3125EA70B}" srcOrd="0" destOrd="0" presId="urn:microsoft.com/office/officeart/2009/3/layout/HorizontalOrganizationChart"/>
    <dgm:cxn modelId="{BFF1A494-9918-427E-8068-95EDE2FF93FB}" type="presOf" srcId="{D6532371-DA89-41D4-9E0C-9A2D56B69363}" destId="{69652128-8F03-4D2F-B7BF-1CAF4B839628}" srcOrd="0" destOrd="0" presId="urn:microsoft.com/office/officeart/2009/3/layout/HorizontalOrganizationChart"/>
    <dgm:cxn modelId="{11F1FF9F-CD4C-4E96-8D69-7DB6A3276149}" type="presOf" srcId="{D86AB9B5-3553-4AD8-91A2-D3D1EDB2FACB}" destId="{D4BD2C9E-B459-41BB-9518-9E48F513DD9B}" srcOrd="1" destOrd="0" presId="urn:microsoft.com/office/officeart/2009/3/layout/HorizontalOrganizationChart"/>
    <dgm:cxn modelId="{07097EA2-93ED-4674-B3D2-40985B2E2B41}" type="presOf" srcId="{8001D4CA-A348-4813-8CA5-0909E6263F4B}" destId="{F8FEA482-CE43-404A-A906-EC2E1B95CE99}" srcOrd="0" destOrd="0" presId="urn:microsoft.com/office/officeart/2009/3/layout/HorizontalOrganizationChart"/>
    <dgm:cxn modelId="{26568FA6-9281-4151-BA87-6EA6F51AB831}" srcId="{2763B691-1F9E-47AC-9A83-B86F0A45C0D9}" destId="{A8262E85-88FE-4351-B035-0E84F391ADB6}" srcOrd="2" destOrd="0" parTransId="{AFD3FDCA-794F-45DD-AC9B-C02C3983D16E}" sibTransId="{81918135-4979-489B-A558-DB175FD513A4}"/>
    <dgm:cxn modelId="{FF0A7EB1-F03E-4893-8E5F-0E600D7A2CC4}" type="presOf" srcId="{D86AB9B5-3553-4AD8-91A2-D3D1EDB2FACB}" destId="{0099361C-88A0-488B-9EF4-B289A3607A0A}" srcOrd="0" destOrd="0" presId="urn:microsoft.com/office/officeart/2009/3/layout/HorizontalOrganizationChart"/>
    <dgm:cxn modelId="{1AFB21C7-0E15-4761-9AA0-89DCEC5E93E4}" srcId="{2763B691-1F9E-47AC-9A83-B86F0A45C0D9}" destId="{B33A5D6C-04E1-420B-887C-AE9CCB7DF488}" srcOrd="0" destOrd="0" parTransId="{BD537E12-4685-401C-AA8E-7D1F9ACE4F75}" sibTransId="{72676263-F08B-428F-A801-1795A2CA3EAB}"/>
    <dgm:cxn modelId="{A67D2AD2-B557-4946-A741-366C3DAA015F}" type="presOf" srcId="{85728A3E-A0DD-4FD1-800B-A1BA475DE781}" destId="{64F6F9DC-6BC0-4DF6-8D77-C513CB64F0E5}" srcOrd="0" destOrd="0" presId="urn:microsoft.com/office/officeart/2009/3/layout/HorizontalOrganizationChart"/>
    <dgm:cxn modelId="{7D4D72D2-100B-425F-B9D7-0737CECC1DE0}" type="presOf" srcId="{57CA4451-456A-4713-8CC3-08307AD7349C}" destId="{8BF1AFD5-F59F-4E02-B4C1-5989717A5428}" srcOrd="0" destOrd="0" presId="urn:microsoft.com/office/officeart/2009/3/layout/HorizontalOrganizationChart"/>
    <dgm:cxn modelId="{BD8EDDD4-B6EF-469E-9FA4-9C66C116816B}" type="presOf" srcId="{4C89B096-83F8-4173-AB5D-10ED4168CF1F}" destId="{CB44C769-3D47-4245-B0C3-10E47C989D2B}" srcOrd="0" destOrd="0" presId="urn:microsoft.com/office/officeart/2009/3/layout/HorizontalOrganizationChart"/>
    <dgm:cxn modelId="{6E8191D8-45D0-49DE-B389-5CC86E92D408}" srcId="{D6532371-DA89-41D4-9E0C-9A2D56B69363}" destId="{57CA4451-456A-4713-8CC3-08307AD7349C}" srcOrd="1" destOrd="0" parTransId="{3F1A5B27-6B29-45A8-9935-86BB98547DF2}" sibTransId="{3FBA427B-9F69-4017-B261-D15B6279D6BC}"/>
    <dgm:cxn modelId="{35BDDAE0-0B7D-430A-9555-CC7C1F4F0A6C}" srcId="{8001D4CA-A348-4813-8CA5-0909E6263F4B}" destId="{2763B691-1F9E-47AC-9A83-B86F0A45C0D9}" srcOrd="1" destOrd="0" parTransId="{67845C90-EEF3-4F8E-BA3A-9550CF7976A8}" sibTransId="{78CEAC3D-1AE0-495C-BD23-F4F0EDDAF08D}"/>
    <dgm:cxn modelId="{F45D69E4-D482-486F-92B9-FA08FAEB1A1F}" type="presOf" srcId="{916CA914-7A83-4838-A227-D0D4A15C5003}" destId="{96930D6F-F0C0-4EAC-8E16-CF7DD9D190F2}" srcOrd="0" destOrd="0" presId="urn:microsoft.com/office/officeart/2009/3/layout/HorizontalOrganizationChart"/>
    <dgm:cxn modelId="{7AC890E4-FB09-41AE-984F-BFA3F4147B32}" type="presOf" srcId="{B33A5D6C-04E1-420B-887C-AE9CCB7DF488}" destId="{D873FC33-E1E6-4888-B7DE-380045CFDE2E}" srcOrd="1" destOrd="0" presId="urn:microsoft.com/office/officeart/2009/3/layout/HorizontalOrganizationChart"/>
    <dgm:cxn modelId="{2C3AD7E4-C154-470B-9B01-AF103CD80C9F}" srcId="{2763B691-1F9E-47AC-9A83-B86F0A45C0D9}" destId="{E093F222-EA74-4014-8233-73D79E61AAD0}" srcOrd="3" destOrd="0" parTransId="{BF0A7C3E-E101-4533-9151-33100A9CCF7F}" sibTransId="{6D39E455-6DB7-4A76-872A-85A0FEF4F050}"/>
    <dgm:cxn modelId="{5A4719E7-1097-4BDE-805A-6C5BED1CADF9}" srcId="{D6532371-DA89-41D4-9E0C-9A2D56B69363}" destId="{D86AB9B5-3553-4AD8-91A2-D3D1EDB2FACB}" srcOrd="3" destOrd="0" parTransId="{8D240606-D0E7-42E3-8E87-F4297486075B}" sibTransId="{ED65DEC9-8ACA-41DB-B517-AD6E07895437}"/>
    <dgm:cxn modelId="{AF7333E7-202A-4421-AC62-36A0F96A397E}" type="presOf" srcId="{4038CF18-4441-4407-9574-C24BBDE0D7E3}" destId="{D0BC4E8A-25F4-4119-A342-33FE7F91DC4B}" srcOrd="0" destOrd="0" presId="urn:microsoft.com/office/officeart/2009/3/layout/HorizontalOrganizationChart"/>
    <dgm:cxn modelId="{A28B6EED-3ADF-4B77-86FA-A3B7EA4C86A1}" type="presOf" srcId="{40A14318-09C6-4E96-85BB-3AD3CB4D7415}" destId="{8AABE108-66BC-45C2-A91E-E6CD970B86D6}" srcOrd="1" destOrd="0" presId="urn:microsoft.com/office/officeart/2009/3/layout/HorizontalOrganizationChart"/>
    <dgm:cxn modelId="{43D724EF-C40D-46BC-B976-73F8E343A97E}" srcId="{2763B691-1F9E-47AC-9A83-B86F0A45C0D9}" destId="{AE2C48CE-7081-4692-893E-09C3E97BFA44}" srcOrd="4" destOrd="0" parTransId="{916CA914-7A83-4838-A227-D0D4A15C5003}" sibTransId="{3A5BCAB7-2C4A-40BD-99F5-9C5014E1E229}"/>
    <dgm:cxn modelId="{FC46ADF5-5240-451F-889C-6D5691A67E81}" type="presOf" srcId="{E093F222-EA74-4014-8233-73D79E61AAD0}" destId="{C771BB8C-6B6D-4FD0-ABCA-CBB84EA948DC}" srcOrd="0" destOrd="0" presId="urn:microsoft.com/office/officeart/2009/3/layout/HorizontalOrganizationChart"/>
    <dgm:cxn modelId="{5E4955F6-37E6-4D87-981A-C4D998136B20}" type="presOf" srcId="{B33A5D6C-04E1-420B-887C-AE9CCB7DF488}" destId="{7C9960CD-4A82-4993-96CC-3F98BC333CF0}" srcOrd="0" destOrd="0" presId="urn:microsoft.com/office/officeart/2009/3/layout/HorizontalOrganizationChart"/>
    <dgm:cxn modelId="{CC28A5F9-6110-475B-91D2-A95DBF497353}" type="presOf" srcId="{57CA4451-456A-4713-8CC3-08307AD7349C}" destId="{F4620A6A-6CA3-48DB-A57E-90E671E98341}" srcOrd="1" destOrd="0" presId="urn:microsoft.com/office/officeart/2009/3/layout/HorizontalOrganizationChart"/>
    <dgm:cxn modelId="{395EA1FB-3E9D-4D41-9B9C-7BD46DF5D30A}" type="presOf" srcId="{FB417E42-6A5B-44C2-8796-359DC28C4584}" destId="{099AEEE3-8EE6-4F31-8C92-C493F5922EB1}" srcOrd="0" destOrd="0" presId="urn:microsoft.com/office/officeart/2009/3/layout/HorizontalOrganizationChart"/>
    <dgm:cxn modelId="{EB3C0DFD-9C11-4DAD-9188-989266BA4452}" type="presOf" srcId="{8398A1BD-B9AC-4C95-AE0F-F80595F721CD}" destId="{7D0393AE-79C9-4B75-AA4C-E0F84C1CC40F}" srcOrd="0" destOrd="0" presId="urn:microsoft.com/office/officeart/2009/3/layout/HorizontalOrganizationChart"/>
    <dgm:cxn modelId="{3D562071-1E73-4D11-9EEA-BDE02EFBE8DE}" type="presParOf" srcId="{099AEEE3-8EE6-4F31-8C92-C493F5922EB1}" destId="{3B8190B4-7AA1-4E27-B241-123E4A9403F3}" srcOrd="0" destOrd="0" presId="urn:microsoft.com/office/officeart/2009/3/layout/HorizontalOrganizationChart"/>
    <dgm:cxn modelId="{42594F53-25CB-4396-A751-BFBC417053EA}" type="presParOf" srcId="{3B8190B4-7AA1-4E27-B241-123E4A9403F3}" destId="{C89807C0-2B41-4688-996A-CF6696426378}" srcOrd="0" destOrd="0" presId="urn:microsoft.com/office/officeart/2009/3/layout/HorizontalOrganizationChart"/>
    <dgm:cxn modelId="{3CC45C7A-2F48-4A1D-A131-4E5DE53DE56E}" type="presParOf" srcId="{C89807C0-2B41-4688-996A-CF6696426378}" destId="{F8FEA482-CE43-404A-A906-EC2E1B95CE99}" srcOrd="0" destOrd="0" presId="urn:microsoft.com/office/officeart/2009/3/layout/HorizontalOrganizationChart"/>
    <dgm:cxn modelId="{4FE065E0-ACA5-4E03-AFB4-B1E2EC4662D6}" type="presParOf" srcId="{C89807C0-2B41-4688-996A-CF6696426378}" destId="{D917EE7F-2A7F-4A03-9A42-41646550CCD6}" srcOrd="1" destOrd="0" presId="urn:microsoft.com/office/officeart/2009/3/layout/HorizontalOrganizationChart"/>
    <dgm:cxn modelId="{D194D5A2-26A0-4111-8182-8EF86DCC05E2}" type="presParOf" srcId="{3B8190B4-7AA1-4E27-B241-123E4A9403F3}" destId="{078BB2C8-E0A4-4FCE-ABF3-FC24F022AD17}" srcOrd="1" destOrd="0" presId="urn:microsoft.com/office/officeart/2009/3/layout/HorizontalOrganizationChart"/>
    <dgm:cxn modelId="{3758CF6C-AE38-4C0F-8849-EDAD87643FC4}" type="presParOf" srcId="{078BB2C8-E0A4-4FCE-ABF3-FC24F022AD17}" destId="{A945DF72-BFB2-4B6A-9B8B-28AB18C98965}" srcOrd="0" destOrd="0" presId="urn:microsoft.com/office/officeart/2009/3/layout/HorizontalOrganizationChart"/>
    <dgm:cxn modelId="{156D6250-0276-4F6C-83C4-4FE48656340C}" type="presParOf" srcId="{078BB2C8-E0A4-4FCE-ABF3-FC24F022AD17}" destId="{FDF6853A-320A-4849-AD8D-18CFCAF60BC9}" srcOrd="1" destOrd="0" presId="urn:microsoft.com/office/officeart/2009/3/layout/HorizontalOrganizationChart"/>
    <dgm:cxn modelId="{3A9846F4-BD5B-45C3-8829-6069303AB2CE}" type="presParOf" srcId="{FDF6853A-320A-4849-AD8D-18CFCAF60BC9}" destId="{4F0F5836-08FF-40E9-ADF4-10351D38C42B}" srcOrd="0" destOrd="0" presId="urn:microsoft.com/office/officeart/2009/3/layout/HorizontalOrganizationChart"/>
    <dgm:cxn modelId="{2BC06DBB-8FDE-4741-9C01-294952A71CC8}" type="presParOf" srcId="{4F0F5836-08FF-40E9-ADF4-10351D38C42B}" destId="{69652128-8F03-4D2F-B7BF-1CAF4B839628}" srcOrd="0" destOrd="0" presId="urn:microsoft.com/office/officeart/2009/3/layout/HorizontalOrganizationChart"/>
    <dgm:cxn modelId="{E6E1ACD1-4799-465A-BAF8-9925328AA9D1}" type="presParOf" srcId="{4F0F5836-08FF-40E9-ADF4-10351D38C42B}" destId="{9EB60C2B-A849-4AF0-BABB-7919BA226885}" srcOrd="1" destOrd="0" presId="urn:microsoft.com/office/officeart/2009/3/layout/HorizontalOrganizationChart"/>
    <dgm:cxn modelId="{DF016A23-7B5C-43D9-9AE7-D37354CB5504}" type="presParOf" srcId="{FDF6853A-320A-4849-AD8D-18CFCAF60BC9}" destId="{939F06F8-A466-4B3A-8D4A-140C1E568B19}" srcOrd="1" destOrd="0" presId="urn:microsoft.com/office/officeart/2009/3/layout/HorizontalOrganizationChart"/>
    <dgm:cxn modelId="{64668FF6-B3A3-42BC-8AE0-9F9885BEEEC5}" type="presParOf" srcId="{939F06F8-A466-4B3A-8D4A-140C1E568B19}" destId="{655C06FB-2EA6-44D2-9C6F-30E95B787A2B}" srcOrd="0" destOrd="0" presId="urn:microsoft.com/office/officeart/2009/3/layout/HorizontalOrganizationChart"/>
    <dgm:cxn modelId="{EB90C9D7-4B79-49D8-8035-C7DA265A3AD1}" type="presParOf" srcId="{939F06F8-A466-4B3A-8D4A-140C1E568B19}" destId="{A5413B63-7F27-49E3-BAB5-06A73E649E84}" srcOrd="1" destOrd="0" presId="urn:microsoft.com/office/officeart/2009/3/layout/HorizontalOrganizationChart"/>
    <dgm:cxn modelId="{8FDCCEC7-183A-4F26-9843-EE51593C7AFB}" type="presParOf" srcId="{A5413B63-7F27-49E3-BAB5-06A73E649E84}" destId="{94EBEA39-6E09-4595-AFAA-71254C35CA37}" srcOrd="0" destOrd="0" presId="urn:microsoft.com/office/officeart/2009/3/layout/HorizontalOrganizationChart"/>
    <dgm:cxn modelId="{E67109D3-F9A6-463B-9A97-C7E8282A1A22}" type="presParOf" srcId="{94EBEA39-6E09-4595-AFAA-71254C35CA37}" destId="{34B32651-2DEA-4C13-B2FB-E81CB99E18E2}" srcOrd="0" destOrd="0" presId="urn:microsoft.com/office/officeart/2009/3/layout/HorizontalOrganizationChart"/>
    <dgm:cxn modelId="{D337D8ED-C1BA-48B9-8B00-574C4F8179D3}" type="presParOf" srcId="{94EBEA39-6E09-4595-AFAA-71254C35CA37}" destId="{14A50576-0296-4319-989C-736432608B89}" srcOrd="1" destOrd="0" presId="urn:microsoft.com/office/officeart/2009/3/layout/HorizontalOrganizationChart"/>
    <dgm:cxn modelId="{FE23DE5B-C287-482A-ACB4-6EB18EF10C5B}" type="presParOf" srcId="{A5413B63-7F27-49E3-BAB5-06A73E649E84}" destId="{9C0E05A7-D078-4455-B074-4AC6E5511073}" srcOrd="1" destOrd="0" presId="urn:microsoft.com/office/officeart/2009/3/layout/HorizontalOrganizationChart"/>
    <dgm:cxn modelId="{CEEC5F95-C70D-44CE-BB05-A02C33285A05}" type="presParOf" srcId="{A5413B63-7F27-49E3-BAB5-06A73E649E84}" destId="{E7159CEE-B2A4-4DF9-937F-2C1250C4724E}" srcOrd="2" destOrd="0" presId="urn:microsoft.com/office/officeart/2009/3/layout/HorizontalOrganizationChart"/>
    <dgm:cxn modelId="{0677D794-A2FB-4B5A-BE59-03AA5CAC6E91}" type="presParOf" srcId="{939F06F8-A466-4B3A-8D4A-140C1E568B19}" destId="{7B191BBC-8F28-49F4-9B8A-9AFD17F0E626}" srcOrd="2" destOrd="0" presId="urn:microsoft.com/office/officeart/2009/3/layout/HorizontalOrganizationChart"/>
    <dgm:cxn modelId="{2A27F969-1D0F-4D41-9B32-0B15608E34FE}" type="presParOf" srcId="{939F06F8-A466-4B3A-8D4A-140C1E568B19}" destId="{405AAEE6-6605-414F-BBDB-9493B3FDAFA4}" srcOrd="3" destOrd="0" presId="urn:microsoft.com/office/officeart/2009/3/layout/HorizontalOrganizationChart"/>
    <dgm:cxn modelId="{7B2767EC-4A91-4F25-B8EA-186FD567ED0C}" type="presParOf" srcId="{405AAEE6-6605-414F-BBDB-9493B3FDAFA4}" destId="{2C5EED56-F187-4E55-AD01-839A7F633090}" srcOrd="0" destOrd="0" presId="urn:microsoft.com/office/officeart/2009/3/layout/HorizontalOrganizationChart"/>
    <dgm:cxn modelId="{921D5559-4F33-4500-A896-74020847A25E}" type="presParOf" srcId="{2C5EED56-F187-4E55-AD01-839A7F633090}" destId="{8BF1AFD5-F59F-4E02-B4C1-5989717A5428}" srcOrd="0" destOrd="0" presId="urn:microsoft.com/office/officeart/2009/3/layout/HorizontalOrganizationChart"/>
    <dgm:cxn modelId="{3D329A8F-9C03-4072-B73F-C34CCC7A39C8}" type="presParOf" srcId="{2C5EED56-F187-4E55-AD01-839A7F633090}" destId="{F4620A6A-6CA3-48DB-A57E-90E671E98341}" srcOrd="1" destOrd="0" presId="urn:microsoft.com/office/officeart/2009/3/layout/HorizontalOrganizationChart"/>
    <dgm:cxn modelId="{626B5096-FF28-4FD4-BD0A-3A6406F5E6FA}" type="presParOf" srcId="{405AAEE6-6605-414F-BBDB-9493B3FDAFA4}" destId="{170B2D79-F02A-456E-912D-1B16B093F679}" srcOrd="1" destOrd="0" presId="urn:microsoft.com/office/officeart/2009/3/layout/HorizontalOrganizationChart"/>
    <dgm:cxn modelId="{CFFE2FA8-FEBA-4A36-AD86-1D16FDAA2F84}" type="presParOf" srcId="{405AAEE6-6605-414F-BBDB-9493B3FDAFA4}" destId="{18FBF864-4CF1-495C-90A9-DE5351887C02}" srcOrd="2" destOrd="0" presId="urn:microsoft.com/office/officeart/2009/3/layout/HorizontalOrganizationChart"/>
    <dgm:cxn modelId="{C2D7B231-C3F7-4130-B0CE-DEB74464C201}" type="presParOf" srcId="{939F06F8-A466-4B3A-8D4A-140C1E568B19}" destId="{7D0393AE-79C9-4B75-AA4C-E0F84C1CC40F}" srcOrd="4" destOrd="0" presId="urn:microsoft.com/office/officeart/2009/3/layout/HorizontalOrganizationChart"/>
    <dgm:cxn modelId="{D7E0893A-8A46-4034-8719-577A233B5D0A}" type="presParOf" srcId="{939F06F8-A466-4B3A-8D4A-140C1E568B19}" destId="{C4EF8FEB-7F6E-459C-9085-69F29E19F2ED}" srcOrd="5" destOrd="0" presId="urn:microsoft.com/office/officeart/2009/3/layout/HorizontalOrganizationChart"/>
    <dgm:cxn modelId="{8F340E7B-AEFF-4069-8978-5A4D719E8717}" type="presParOf" srcId="{C4EF8FEB-7F6E-459C-9085-69F29E19F2ED}" destId="{C3E3F434-1EF4-4FF3-B13D-EF0916C2236B}" srcOrd="0" destOrd="0" presId="urn:microsoft.com/office/officeart/2009/3/layout/HorizontalOrganizationChart"/>
    <dgm:cxn modelId="{9F08DC49-550D-4187-BA56-7198516430A6}" type="presParOf" srcId="{C3E3F434-1EF4-4FF3-B13D-EF0916C2236B}" destId="{CB44C769-3D47-4245-B0C3-10E47C989D2B}" srcOrd="0" destOrd="0" presId="urn:microsoft.com/office/officeart/2009/3/layout/HorizontalOrganizationChart"/>
    <dgm:cxn modelId="{984BB4AA-0DC0-4A85-A29A-72921A53510E}" type="presParOf" srcId="{C3E3F434-1EF4-4FF3-B13D-EF0916C2236B}" destId="{CB4A016D-C4DA-487D-872C-899594E98AC0}" srcOrd="1" destOrd="0" presId="urn:microsoft.com/office/officeart/2009/3/layout/HorizontalOrganizationChart"/>
    <dgm:cxn modelId="{74A093C5-3753-4569-8529-2D8CFBEA05DD}" type="presParOf" srcId="{C4EF8FEB-7F6E-459C-9085-69F29E19F2ED}" destId="{76FB7D16-E3AA-4603-BACD-260A55E60DBF}" srcOrd="1" destOrd="0" presId="urn:microsoft.com/office/officeart/2009/3/layout/HorizontalOrganizationChart"/>
    <dgm:cxn modelId="{1DD174AF-B15F-4055-8A52-F1F0ECF96663}" type="presParOf" srcId="{C4EF8FEB-7F6E-459C-9085-69F29E19F2ED}" destId="{9AA3D769-7867-437D-A78B-C3B8FC3B451F}" srcOrd="2" destOrd="0" presId="urn:microsoft.com/office/officeart/2009/3/layout/HorizontalOrganizationChart"/>
    <dgm:cxn modelId="{8AF57BC5-8FEC-4E19-94F5-9CEF995FC3E5}" type="presParOf" srcId="{939F06F8-A466-4B3A-8D4A-140C1E568B19}" destId="{4B5CFE86-1A51-4FCA-B501-63ECA92CEB8F}" srcOrd="6" destOrd="0" presId="urn:microsoft.com/office/officeart/2009/3/layout/HorizontalOrganizationChart"/>
    <dgm:cxn modelId="{7C0F3612-2641-40FE-9A93-C5B1B44D3771}" type="presParOf" srcId="{939F06F8-A466-4B3A-8D4A-140C1E568B19}" destId="{0DC4D726-B709-4B82-A69F-5A304A4F0E5C}" srcOrd="7" destOrd="0" presId="urn:microsoft.com/office/officeart/2009/3/layout/HorizontalOrganizationChart"/>
    <dgm:cxn modelId="{44037135-6A36-44C2-9167-78EC0A6CFCE7}" type="presParOf" srcId="{0DC4D726-B709-4B82-A69F-5A304A4F0E5C}" destId="{0F1BB41F-63A6-46D8-84D3-C68AA83F133B}" srcOrd="0" destOrd="0" presId="urn:microsoft.com/office/officeart/2009/3/layout/HorizontalOrganizationChart"/>
    <dgm:cxn modelId="{A6F17ECF-CE15-4609-9AB8-2C24A8781E8B}" type="presParOf" srcId="{0F1BB41F-63A6-46D8-84D3-C68AA83F133B}" destId="{0099361C-88A0-488B-9EF4-B289A3607A0A}" srcOrd="0" destOrd="0" presId="urn:microsoft.com/office/officeart/2009/3/layout/HorizontalOrganizationChart"/>
    <dgm:cxn modelId="{9E25F8A0-6CA5-4F4A-BBED-39A6EB58A9A0}" type="presParOf" srcId="{0F1BB41F-63A6-46D8-84D3-C68AA83F133B}" destId="{D4BD2C9E-B459-41BB-9518-9E48F513DD9B}" srcOrd="1" destOrd="0" presId="urn:microsoft.com/office/officeart/2009/3/layout/HorizontalOrganizationChart"/>
    <dgm:cxn modelId="{97438462-3EE0-4C90-98B6-F02B7DBAE77F}" type="presParOf" srcId="{0DC4D726-B709-4B82-A69F-5A304A4F0E5C}" destId="{E744ABA2-1A60-47F2-875D-AF2752879890}" srcOrd="1" destOrd="0" presId="urn:microsoft.com/office/officeart/2009/3/layout/HorizontalOrganizationChart"/>
    <dgm:cxn modelId="{7287F976-AB9C-4AD7-97D3-C72341D01D4B}" type="presParOf" srcId="{0DC4D726-B709-4B82-A69F-5A304A4F0E5C}" destId="{DD405217-C2DE-42C0-B77E-5E44E38850EA}" srcOrd="2" destOrd="0" presId="urn:microsoft.com/office/officeart/2009/3/layout/HorizontalOrganizationChart"/>
    <dgm:cxn modelId="{02F91FCF-E5A4-4859-BF51-CD83DF4F97F2}" type="presParOf" srcId="{939F06F8-A466-4B3A-8D4A-140C1E568B19}" destId="{64F6F9DC-6BC0-4DF6-8D77-C513CB64F0E5}" srcOrd="8" destOrd="0" presId="urn:microsoft.com/office/officeart/2009/3/layout/HorizontalOrganizationChart"/>
    <dgm:cxn modelId="{72047EB8-0989-4D96-8196-BC6BC252414D}" type="presParOf" srcId="{939F06F8-A466-4B3A-8D4A-140C1E568B19}" destId="{318EB736-E153-47F4-93C6-9E9116EEFC2F}" srcOrd="9" destOrd="0" presId="urn:microsoft.com/office/officeart/2009/3/layout/HorizontalOrganizationChart"/>
    <dgm:cxn modelId="{005BCB87-5F40-4D0C-AE6C-90BAAC026087}" type="presParOf" srcId="{318EB736-E153-47F4-93C6-9E9116EEFC2F}" destId="{99D9FC49-72B6-41D7-8A51-6E695795B382}" srcOrd="0" destOrd="0" presId="urn:microsoft.com/office/officeart/2009/3/layout/HorizontalOrganizationChart"/>
    <dgm:cxn modelId="{7A43746B-8977-42F1-9EF8-69FA40A5543B}" type="presParOf" srcId="{99D9FC49-72B6-41D7-8A51-6E695795B382}" destId="{D7EE222C-6D07-442B-BC49-96A3125EA70B}" srcOrd="0" destOrd="0" presId="urn:microsoft.com/office/officeart/2009/3/layout/HorizontalOrganizationChart"/>
    <dgm:cxn modelId="{1339E565-B25D-44D8-B551-C6F3F93B1898}" type="presParOf" srcId="{99D9FC49-72B6-41D7-8A51-6E695795B382}" destId="{1BF0D383-9286-4F2B-A47E-D984A0102B0A}" srcOrd="1" destOrd="0" presId="urn:microsoft.com/office/officeart/2009/3/layout/HorizontalOrganizationChart"/>
    <dgm:cxn modelId="{25CE168A-CC28-4917-A3C0-C4263D504C36}" type="presParOf" srcId="{318EB736-E153-47F4-93C6-9E9116EEFC2F}" destId="{D49F4FAD-DCA1-46B8-B306-6907129528F6}" srcOrd="1" destOrd="0" presId="urn:microsoft.com/office/officeart/2009/3/layout/HorizontalOrganizationChart"/>
    <dgm:cxn modelId="{F57CDE36-8BE5-4CB1-A0AE-45F892CAB01E}" type="presParOf" srcId="{318EB736-E153-47F4-93C6-9E9116EEFC2F}" destId="{5EFE2743-8ED7-4FDB-ACA8-0A99FF74F911}" srcOrd="2" destOrd="0" presId="urn:microsoft.com/office/officeart/2009/3/layout/HorizontalOrganizationChart"/>
    <dgm:cxn modelId="{0AAEB389-91B9-49BF-969A-F4591F665E31}" type="presParOf" srcId="{FDF6853A-320A-4849-AD8D-18CFCAF60BC9}" destId="{F4560FD6-6A20-48F4-B82F-D5AD4E279B02}" srcOrd="2" destOrd="0" presId="urn:microsoft.com/office/officeart/2009/3/layout/HorizontalOrganizationChart"/>
    <dgm:cxn modelId="{F0F17ED6-F9A6-4818-B2C1-71F66F10E7A9}" type="presParOf" srcId="{078BB2C8-E0A4-4FCE-ABF3-FC24F022AD17}" destId="{956583FE-1C88-4A3F-A6A5-B51D52DFDF71}" srcOrd="2" destOrd="0" presId="urn:microsoft.com/office/officeart/2009/3/layout/HorizontalOrganizationChart"/>
    <dgm:cxn modelId="{A8E4AD5D-C530-4D89-8CE1-FB7F24D34287}" type="presParOf" srcId="{078BB2C8-E0A4-4FCE-ABF3-FC24F022AD17}" destId="{AF5446C7-9546-4981-A155-9D03DE7DA255}" srcOrd="3" destOrd="0" presId="urn:microsoft.com/office/officeart/2009/3/layout/HorizontalOrganizationChart"/>
    <dgm:cxn modelId="{432C4C43-BDCA-44DA-A4EA-F13C1337A1CC}" type="presParOf" srcId="{AF5446C7-9546-4981-A155-9D03DE7DA255}" destId="{1975BF11-24B2-45EF-9588-5353465B410C}" srcOrd="0" destOrd="0" presId="urn:microsoft.com/office/officeart/2009/3/layout/HorizontalOrganizationChart"/>
    <dgm:cxn modelId="{55C91D13-7051-4213-81D3-753C59135DFD}" type="presParOf" srcId="{1975BF11-24B2-45EF-9588-5353465B410C}" destId="{D10FD538-103C-45F6-9586-BDD8BD09E801}" srcOrd="0" destOrd="0" presId="urn:microsoft.com/office/officeart/2009/3/layout/HorizontalOrganizationChart"/>
    <dgm:cxn modelId="{0F6858E2-A762-400C-AD5B-D91D8B8BD309}" type="presParOf" srcId="{1975BF11-24B2-45EF-9588-5353465B410C}" destId="{2DA731E4-3277-4F84-B07C-566FE42000AB}" srcOrd="1" destOrd="0" presId="urn:microsoft.com/office/officeart/2009/3/layout/HorizontalOrganizationChart"/>
    <dgm:cxn modelId="{1A0D3B08-63FD-47CE-BE38-F6C7A48C12A1}" type="presParOf" srcId="{AF5446C7-9546-4981-A155-9D03DE7DA255}" destId="{12BB5536-85A5-412F-B5C1-1CA7DF70F3D4}" srcOrd="1" destOrd="0" presId="urn:microsoft.com/office/officeart/2009/3/layout/HorizontalOrganizationChart"/>
    <dgm:cxn modelId="{5893A732-E63F-49D1-A6CD-266857613046}" type="presParOf" srcId="{12BB5536-85A5-412F-B5C1-1CA7DF70F3D4}" destId="{0AE1154C-B01B-4BDF-A068-9E931C46343C}" srcOrd="0" destOrd="0" presId="urn:microsoft.com/office/officeart/2009/3/layout/HorizontalOrganizationChart"/>
    <dgm:cxn modelId="{6AA3B525-7426-4E76-96A9-30062883ABB8}" type="presParOf" srcId="{12BB5536-85A5-412F-B5C1-1CA7DF70F3D4}" destId="{05028EB4-E9BB-4F12-BF2E-6C7103DCCD38}" srcOrd="1" destOrd="0" presId="urn:microsoft.com/office/officeart/2009/3/layout/HorizontalOrganizationChart"/>
    <dgm:cxn modelId="{28FA7223-8D23-4620-A378-5259E68D6B24}" type="presParOf" srcId="{05028EB4-E9BB-4F12-BF2E-6C7103DCCD38}" destId="{93A8E611-8E78-476B-B514-99093EFD5B01}" srcOrd="0" destOrd="0" presId="urn:microsoft.com/office/officeart/2009/3/layout/HorizontalOrganizationChart"/>
    <dgm:cxn modelId="{84D2E164-BC7D-4C8C-B1B4-DF631359920A}" type="presParOf" srcId="{93A8E611-8E78-476B-B514-99093EFD5B01}" destId="{7C9960CD-4A82-4993-96CC-3F98BC333CF0}" srcOrd="0" destOrd="0" presId="urn:microsoft.com/office/officeart/2009/3/layout/HorizontalOrganizationChart"/>
    <dgm:cxn modelId="{FED3A3F4-2AD5-4D2F-B29F-7D65C9621D8C}" type="presParOf" srcId="{93A8E611-8E78-476B-B514-99093EFD5B01}" destId="{D873FC33-E1E6-4888-B7DE-380045CFDE2E}" srcOrd="1" destOrd="0" presId="urn:microsoft.com/office/officeart/2009/3/layout/HorizontalOrganizationChart"/>
    <dgm:cxn modelId="{DE00573F-8D38-4E04-AF4C-7DEF57BA23D7}" type="presParOf" srcId="{05028EB4-E9BB-4F12-BF2E-6C7103DCCD38}" destId="{E0BA43AC-D4A8-4C68-92F2-BA70701A3693}" srcOrd="1" destOrd="0" presId="urn:microsoft.com/office/officeart/2009/3/layout/HorizontalOrganizationChart"/>
    <dgm:cxn modelId="{3DDB6D94-466D-451C-9364-C1BE9B24B959}" type="presParOf" srcId="{05028EB4-E9BB-4F12-BF2E-6C7103DCCD38}" destId="{E4E4CCF1-2CC2-40FA-BE2E-2C975E323AE5}" srcOrd="2" destOrd="0" presId="urn:microsoft.com/office/officeart/2009/3/layout/HorizontalOrganizationChart"/>
    <dgm:cxn modelId="{6F650B93-8D6E-4B85-AE51-DEC9184619A7}" type="presParOf" srcId="{12BB5536-85A5-412F-B5C1-1CA7DF70F3D4}" destId="{D0BC4E8A-25F4-4119-A342-33FE7F91DC4B}" srcOrd="2" destOrd="0" presId="urn:microsoft.com/office/officeart/2009/3/layout/HorizontalOrganizationChart"/>
    <dgm:cxn modelId="{6993D914-8B8F-438E-9AE6-D0FB76FDFB5F}" type="presParOf" srcId="{12BB5536-85A5-412F-B5C1-1CA7DF70F3D4}" destId="{A141C2CE-B610-4E92-ACBC-84F33E0919F8}" srcOrd="3" destOrd="0" presId="urn:microsoft.com/office/officeart/2009/3/layout/HorizontalOrganizationChart"/>
    <dgm:cxn modelId="{6DDAC671-81F2-4810-8E7F-577C649EDA3A}" type="presParOf" srcId="{A141C2CE-B610-4E92-ACBC-84F33E0919F8}" destId="{886C021C-3525-472D-B16C-3831B74B20B0}" srcOrd="0" destOrd="0" presId="urn:microsoft.com/office/officeart/2009/3/layout/HorizontalOrganizationChart"/>
    <dgm:cxn modelId="{BA0B4B1A-71B2-4FF9-845D-0C11243EEFED}" type="presParOf" srcId="{886C021C-3525-472D-B16C-3831B74B20B0}" destId="{54269AF4-0CE8-431F-BAB3-FA3DA47F09B2}" srcOrd="0" destOrd="0" presId="urn:microsoft.com/office/officeart/2009/3/layout/HorizontalOrganizationChart"/>
    <dgm:cxn modelId="{EBFAC2B2-B319-4235-B264-CAEF74D58E4F}" type="presParOf" srcId="{886C021C-3525-472D-B16C-3831B74B20B0}" destId="{8AABE108-66BC-45C2-A91E-E6CD970B86D6}" srcOrd="1" destOrd="0" presId="urn:microsoft.com/office/officeart/2009/3/layout/HorizontalOrganizationChart"/>
    <dgm:cxn modelId="{16D30A46-2D21-44BE-BE6B-646D3E4E64DA}" type="presParOf" srcId="{A141C2CE-B610-4E92-ACBC-84F33E0919F8}" destId="{89FDA02F-A4C1-4380-B4A6-18AC13B98F05}" srcOrd="1" destOrd="0" presId="urn:microsoft.com/office/officeart/2009/3/layout/HorizontalOrganizationChart"/>
    <dgm:cxn modelId="{D76A228B-CF0D-4858-B305-F6B2FDCDF945}" type="presParOf" srcId="{A141C2CE-B610-4E92-ACBC-84F33E0919F8}" destId="{CEE99C6C-E1A2-4430-B8CB-357E55F9D42E}" srcOrd="2" destOrd="0" presId="urn:microsoft.com/office/officeart/2009/3/layout/HorizontalOrganizationChart"/>
    <dgm:cxn modelId="{88A792B8-AE4A-4281-801D-D2C72C158FA9}" type="presParOf" srcId="{12BB5536-85A5-412F-B5C1-1CA7DF70F3D4}" destId="{0DFFE0C8-1881-410A-AAD8-C1AE13344701}" srcOrd="4" destOrd="0" presId="urn:microsoft.com/office/officeart/2009/3/layout/HorizontalOrganizationChart"/>
    <dgm:cxn modelId="{08276BB7-45CB-467C-ACCB-E66198EB0EEC}" type="presParOf" srcId="{12BB5536-85A5-412F-B5C1-1CA7DF70F3D4}" destId="{9E1C1D00-3B84-49E8-B00E-7CF90D6DF928}" srcOrd="5" destOrd="0" presId="urn:microsoft.com/office/officeart/2009/3/layout/HorizontalOrganizationChart"/>
    <dgm:cxn modelId="{E093A115-C11B-4A25-A6FD-17C91576A67F}" type="presParOf" srcId="{9E1C1D00-3B84-49E8-B00E-7CF90D6DF928}" destId="{FFF05FCA-1434-4D76-8403-5A7304806C2C}" srcOrd="0" destOrd="0" presId="urn:microsoft.com/office/officeart/2009/3/layout/HorizontalOrganizationChart"/>
    <dgm:cxn modelId="{6AD076D6-03E4-4CC8-9B62-48BFA67D0FB4}" type="presParOf" srcId="{FFF05FCA-1434-4D76-8403-5A7304806C2C}" destId="{69F2F859-8EC0-4149-B6C0-2163777F5ACF}" srcOrd="0" destOrd="0" presId="urn:microsoft.com/office/officeart/2009/3/layout/HorizontalOrganizationChart"/>
    <dgm:cxn modelId="{317826A9-FE0F-4EDE-B4A0-039245BD5D1F}" type="presParOf" srcId="{FFF05FCA-1434-4D76-8403-5A7304806C2C}" destId="{89E396A5-7056-49CF-9F59-1DA61827A595}" srcOrd="1" destOrd="0" presId="urn:microsoft.com/office/officeart/2009/3/layout/HorizontalOrganizationChart"/>
    <dgm:cxn modelId="{BF34917F-45F5-4059-B6B0-7DECE86DA356}" type="presParOf" srcId="{9E1C1D00-3B84-49E8-B00E-7CF90D6DF928}" destId="{2439F92C-34F3-48CD-8266-D2ACCC132CF6}" srcOrd="1" destOrd="0" presId="urn:microsoft.com/office/officeart/2009/3/layout/HorizontalOrganizationChart"/>
    <dgm:cxn modelId="{77AB4FDA-08DF-419E-B440-6C39D10C47CE}" type="presParOf" srcId="{9E1C1D00-3B84-49E8-B00E-7CF90D6DF928}" destId="{43496B70-8F56-4730-A470-70950BB41ED2}" srcOrd="2" destOrd="0" presId="urn:microsoft.com/office/officeart/2009/3/layout/HorizontalOrganizationChart"/>
    <dgm:cxn modelId="{8446409F-9955-4ED8-81D9-195AB6E789B5}" type="presParOf" srcId="{12BB5536-85A5-412F-B5C1-1CA7DF70F3D4}" destId="{42CD2E6F-E837-4149-87F0-F31597ECA16C}" srcOrd="6" destOrd="0" presId="urn:microsoft.com/office/officeart/2009/3/layout/HorizontalOrganizationChart"/>
    <dgm:cxn modelId="{A19674CD-9850-4460-81D9-EE571E243E51}" type="presParOf" srcId="{12BB5536-85A5-412F-B5C1-1CA7DF70F3D4}" destId="{EE1F46E5-D1F2-42AB-A795-2E320B251A79}" srcOrd="7" destOrd="0" presId="urn:microsoft.com/office/officeart/2009/3/layout/HorizontalOrganizationChart"/>
    <dgm:cxn modelId="{A2D32AF8-CA94-4DD1-B6EB-9D374FD13D38}" type="presParOf" srcId="{EE1F46E5-D1F2-42AB-A795-2E320B251A79}" destId="{ACCE42CB-CD4F-4657-834B-40B0459E930A}" srcOrd="0" destOrd="0" presId="urn:microsoft.com/office/officeart/2009/3/layout/HorizontalOrganizationChart"/>
    <dgm:cxn modelId="{CE9484F4-6C89-46D3-911F-2EBC4D3C3A3B}" type="presParOf" srcId="{ACCE42CB-CD4F-4657-834B-40B0459E930A}" destId="{C771BB8C-6B6D-4FD0-ABCA-CBB84EA948DC}" srcOrd="0" destOrd="0" presId="urn:microsoft.com/office/officeart/2009/3/layout/HorizontalOrganizationChart"/>
    <dgm:cxn modelId="{50F48DFE-41A8-4927-AEF0-87C2ADB23267}" type="presParOf" srcId="{ACCE42CB-CD4F-4657-834B-40B0459E930A}" destId="{704C013C-261F-4F99-8BCB-DB4DD25BE7A8}" srcOrd="1" destOrd="0" presId="urn:microsoft.com/office/officeart/2009/3/layout/HorizontalOrganizationChart"/>
    <dgm:cxn modelId="{AB1E05C6-7BDA-481A-97F8-A3D1C9CA3F3A}" type="presParOf" srcId="{EE1F46E5-D1F2-42AB-A795-2E320B251A79}" destId="{D9667294-F43D-4F4F-B853-0F3C4F96974F}" srcOrd="1" destOrd="0" presId="urn:microsoft.com/office/officeart/2009/3/layout/HorizontalOrganizationChart"/>
    <dgm:cxn modelId="{C15417E7-D19E-4A36-9646-ABE6F740E5CF}" type="presParOf" srcId="{EE1F46E5-D1F2-42AB-A795-2E320B251A79}" destId="{01268C4C-8978-4872-96D0-12CA0D2BD4D6}" srcOrd="2" destOrd="0" presId="urn:microsoft.com/office/officeart/2009/3/layout/HorizontalOrganizationChart"/>
    <dgm:cxn modelId="{B0D464FB-DE83-45E7-A803-D6CE8527200C}" type="presParOf" srcId="{12BB5536-85A5-412F-B5C1-1CA7DF70F3D4}" destId="{96930D6F-F0C0-4EAC-8E16-CF7DD9D190F2}" srcOrd="8" destOrd="0" presId="urn:microsoft.com/office/officeart/2009/3/layout/HorizontalOrganizationChart"/>
    <dgm:cxn modelId="{E07ECA96-2A1E-49D3-8720-BE0505F12C3C}" type="presParOf" srcId="{12BB5536-85A5-412F-B5C1-1CA7DF70F3D4}" destId="{129DCF9F-4072-480C-87F6-1B09619494F7}" srcOrd="9" destOrd="0" presId="urn:microsoft.com/office/officeart/2009/3/layout/HorizontalOrganizationChart"/>
    <dgm:cxn modelId="{7E41BA56-DDB4-4A6B-967F-FB6504D78D1B}" type="presParOf" srcId="{129DCF9F-4072-480C-87F6-1B09619494F7}" destId="{DB1EA11F-4E45-40B1-972C-A1CD0FC3BA9C}" srcOrd="0" destOrd="0" presId="urn:microsoft.com/office/officeart/2009/3/layout/HorizontalOrganizationChart"/>
    <dgm:cxn modelId="{B7B72761-4258-4F7E-9AFF-714CEA5F6229}" type="presParOf" srcId="{DB1EA11F-4E45-40B1-972C-A1CD0FC3BA9C}" destId="{947A0115-DF53-47F5-AB64-D54D595A7067}" srcOrd="0" destOrd="0" presId="urn:microsoft.com/office/officeart/2009/3/layout/HorizontalOrganizationChart"/>
    <dgm:cxn modelId="{BDA51470-BD2F-4D18-92D4-9DEC378E74B2}" type="presParOf" srcId="{DB1EA11F-4E45-40B1-972C-A1CD0FC3BA9C}" destId="{2A277076-7FD4-43DA-AE8F-95C7C44EB34F}" srcOrd="1" destOrd="0" presId="urn:microsoft.com/office/officeart/2009/3/layout/HorizontalOrganizationChart"/>
    <dgm:cxn modelId="{ED224FB4-D2B0-42D3-9544-E9C09ECE6166}" type="presParOf" srcId="{129DCF9F-4072-480C-87F6-1B09619494F7}" destId="{F80EEABA-C1C3-4B63-806F-3FD5B23460D4}" srcOrd="1" destOrd="0" presId="urn:microsoft.com/office/officeart/2009/3/layout/HorizontalOrganizationChart"/>
    <dgm:cxn modelId="{C7A9AEAF-50F2-45B3-B71E-F9EC27504869}" type="presParOf" srcId="{129DCF9F-4072-480C-87F6-1B09619494F7}" destId="{BBEAFC72-FD21-4AF7-BE3D-2D7CF2E5F4E2}" srcOrd="2" destOrd="0" presId="urn:microsoft.com/office/officeart/2009/3/layout/HorizontalOrganizationChart"/>
    <dgm:cxn modelId="{6C837908-35C7-4FFA-9D7B-ED364D4102F2}" type="presParOf" srcId="{AF5446C7-9546-4981-A155-9D03DE7DA255}" destId="{14869A77-06FD-4C3B-B9F6-04B2D606797A}" srcOrd="2" destOrd="0" presId="urn:microsoft.com/office/officeart/2009/3/layout/HorizontalOrganizationChart"/>
    <dgm:cxn modelId="{05253F3C-6863-451E-ADD4-8AD238836D50}" type="presParOf" srcId="{3B8190B4-7AA1-4E27-B241-123E4A9403F3}" destId="{193A36FA-1554-4638-85B9-E9FB7BAA5AEB}"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8F3AF-9970-4C6D-9154-B53D1160FCFC}">
      <dsp:nvSpPr>
        <dsp:cNvPr id="0" name=""/>
        <dsp:cNvSpPr/>
      </dsp:nvSpPr>
      <dsp:spPr>
        <a:xfrm rot="2535532">
          <a:off x="3422775" y="4074581"/>
          <a:ext cx="877893" cy="51064"/>
        </a:xfrm>
        <a:custGeom>
          <a:avLst/>
          <a:gdLst/>
          <a:ahLst/>
          <a:cxnLst/>
          <a:rect l="0" t="0" r="0" b="0"/>
          <a:pathLst>
            <a:path>
              <a:moveTo>
                <a:pt x="0" y="25532"/>
              </a:moveTo>
              <a:lnTo>
                <a:pt x="877893" y="25532"/>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FE51FD-80B7-41A1-9CED-FB61C9C8F439}">
      <dsp:nvSpPr>
        <dsp:cNvPr id="0" name=""/>
        <dsp:cNvSpPr/>
      </dsp:nvSpPr>
      <dsp:spPr>
        <a:xfrm>
          <a:off x="3536851" y="2854333"/>
          <a:ext cx="1556858" cy="51064"/>
        </a:xfrm>
        <a:custGeom>
          <a:avLst/>
          <a:gdLst/>
          <a:ahLst/>
          <a:cxnLst/>
          <a:rect l="0" t="0" r="0" b="0"/>
          <a:pathLst>
            <a:path>
              <a:moveTo>
                <a:pt x="0" y="25532"/>
              </a:moveTo>
              <a:lnTo>
                <a:pt x="1556858" y="25532"/>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A1D01-19B2-47D7-AAC5-78CDDD7883EA}">
      <dsp:nvSpPr>
        <dsp:cNvPr id="0" name=""/>
        <dsp:cNvSpPr/>
      </dsp:nvSpPr>
      <dsp:spPr>
        <a:xfrm rot="19059784">
          <a:off x="3424983" y="1637850"/>
          <a:ext cx="857868" cy="51064"/>
        </a:xfrm>
        <a:custGeom>
          <a:avLst/>
          <a:gdLst/>
          <a:ahLst/>
          <a:cxnLst/>
          <a:rect l="0" t="0" r="0" b="0"/>
          <a:pathLst>
            <a:path>
              <a:moveTo>
                <a:pt x="0" y="25532"/>
              </a:moveTo>
              <a:lnTo>
                <a:pt x="857868" y="25532"/>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4B1B7F-11AA-45A9-A323-1C1566773BA2}">
      <dsp:nvSpPr>
        <dsp:cNvPr id="0" name=""/>
        <dsp:cNvSpPr/>
      </dsp:nvSpPr>
      <dsp:spPr>
        <a:xfrm>
          <a:off x="1357318" y="1630904"/>
          <a:ext cx="2425491" cy="2309078"/>
        </a:xfrm>
        <a:prstGeom prst="ellipse">
          <a:avLst/>
        </a:prstGeom>
        <a:blipFill rotWithShape="1">
          <a:blip xmlns:r="http://schemas.openxmlformats.org/officeDocument/2006/relationships" r:embed="rId1"/>
          <a:srcRect/>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C159DA-BC88-4B25-8369-38F8A0902BF3}">
      <dsp:nvSpPr>
        <dsp:cNvPr id="0" name=""/>
        <dsp:cNvSpPr/>
      </dsp:nvSpPr>
      <dsp:spPr>
        <a:xfrm>
          <a:off x="3943962" y="1772"/>
          <a:ext cx="1678049" cy="1630255"/>
        </a:xfrm>
        <a:prstGeom prst="ellipse">
          <a:avLst/>
        </a:prstGeom>
        <a:solidFill>
          <a:schemeClr val="accent2">
            <a:hueOff val="-2540250"/>
            <a:satOff val="15385"/>
            <a:lumOff val="-2092"/>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Бюджеты семей</a:t>
          </a:r>
        </a:p>
      </dsp:txBody>
      <dsp:txXfrm>
        <a:off x="4189707" y="240517"/>
        <a:ext cx="1186559" cy="1152765"/>
      </dsp:txXfrm>
    </dsp:sp>
    <dsp:sp modelId="{EEF42204-2AB9-4839-8EAD-377D6F34B40F}">
      <dsp:nvSpPr>
        <dsp:cNvPr id="0" name=""/>
        <dsp:cNvSpPr/>
      </dsp:nvSpPr>
      <dsp:spPr>
        <a:xfrm>
          <a:off x="5093709" y="1899919"/>
          <a:ext cx="1925973" cy="1959892"/>
        </a:xfrm>
        <a:prstGeom prst="ellipse">
          <a:avLst/>
        </a:prstGeom>
        <a:solidFill>
          <a:schemeClr val="accent2">
            <a:hueOff val="-5080500"/>
            <a:satOff val="30771"/>
            <a:lumOff val="-4183"/>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Бюджеты публично – правовых образований</a:t>
          </a:r>
        </a:p>
      </dsp:txBody>
      <dsp:txXfrm>
        <a:off x="5375761" y="2186939"/>
        <a:ext cx="1361869" cy="1385852"/>
      </dsp:txXfrm>
    </dsp:sp>
    <dsp:sp modelId="{CF0A2F5D-0CE7-4FCE-BD53-5E60302E80A7}">
      <dsp:nvSpPr>
        <dsp:cNvPr id="0" name=""/>
        <dsp:cNvSpPr/>
      </dsp:nvSpPr>
      <dsp:spPr>
        <a:xfrm>
          <a:off x="6810555" y="1899919"/>
          <a:ext cx="2888959" cy="195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ru-RU" sz="1200" b="1" u="sng" kern="1200" dirty="0"/>
            <a:t>Российской Федерации </a:t>
          </a:r>
          <a:r>
            <a:rPr lang="ru-RU" sz="1200" b="1" u="none" kern="1200" dirty="0"/>
            <a:t>                              </a:t>
          </a:r>
          <a:r>
            <a:rPr lang="ru-RU" sz="1200" kern="1200" dirty="0"/>
            <a:t>(</a:t>
          </a:r>
          <a:r>
            <a:rPr lang="ru-RU" sz="1200" i="1" kern="1200" dirty="0"/>
            <a:t>федеральный бюджет,         бюджеты государственных внебюджетных фондов)</a:t>
          </a:r>
          <a:endParaRPr lang="ru-RU" sz="1200" b="1" i="1" u="sng" kern="1200" dirty="0"/>
        </a:p>
        <a:p>
          <a:pPr marL="114300" lvl="1" indent="-114300" algn="l" defTabSz="533400">
            <a:lnSpc>
              <a:spcPct val="90000"/>
            </a:lnSpc>
            <a:spcBef>
              <a:spcPct val="0"/>
            </a:spcBef>
            <a:spcAft>
              <a:spcPct val="15000"/>
            </a:spcAft>
            <a:buChar char="•"/>
          </a:pPr>
          <a:endParaRPr lang="ru-RU" sz="1200" b="1" i="1" u="sng" kern="1200" dirty="0"/>
        </a:p>
        <a:p>
          <a:pPr marL="114300" lvl="1" indent="-114300" algn="l" defTabSz="533400">
            <a:lnSpc>
              <a:spcPct val="90000"/>
            </a:lnSpc>
            <a:spcBef>
              <a:spcPct val="0"/>
            </a:spcBef>
            <a:spcAft>
              <a:spcPct val="15000"/>
            </a:spcAft>
            <a:buChar char="•"/>
          </a:pPr>
          <a:r>
            <a:rPr lang="ru-RU" sz="1200" b="1" u="sng" kern="1200" dirty="0"/>
            <a:t>Субъектов Российской Федерации                   </a:t>
          </a:r>
          <a:r>
            <a:rPr lang="ru-RU" sz="1200" kern="1200" dirty="0"/>
            <a:t>(</a:t>
          </a:r>
          <a:r>
            <a:rPr lang="ru-RU" sz="1200" i="1" kern="1200" dirty="0"/>
            <a:t>региональные бюджеты,       бюджеты территориальных  фондов обязательного    медицинского страхования)</a:t>
          </a:r>
        </a:p>
        <a:p>
          <a:pPr marL="114300" lvl="1" indent="-114300" algn="l" defTabSz="533400">
            <a:lnSpc>
              <a:spcPct val="90000"/>
            </a:lnSpc>
            <a:spcBef>
              <a:spcPct val="0"/>
            </a:spcBef>
            <a:spcAft>
              <a:spcPct val="15000"/>
            </a:spcAft>
            <a:buChar char="•"/>
          </a:pPr>
          <a:endParaRPr lang="ru-RU" sz="1200" i="1" kern="1200" dirty="0"/>
        </a:p>
        <a:p>
          <a:pPr marL="114300" lvl="1" indent="-114300" algn="l" defTabSz="533400">
            <a:lnSpc>
              <a:spcPct val="90000"/>
            </a:lnSpc>
            <a:spcBef>
              <a:spcPct val="0"/>
            </a:spcBef>
            <a:spcAft>
              <a:spcPct val="15000"/>
            </a:spcAft>
            <a:buChar char="•"/>
          </a:pPr>
          <a:r>
            <a:rPr lang="ru-RU" sz="1200" b="1" u="sng" kern="1200" dirty="0"/>
            <a:t>Муниципальных образований </a:t>
          </a:r>
          <a:r>
            <a:rPr lang="ru-RU" sz="1200" b="1" u="none" kern="1200" dirty="0"/>
            <a:t>                       </a:t>
          </a:r>
          <a:r>
            <a:rPr lang="ru-RU" sz="1200" kern="1200" dirty="0"/>
            <a:t>(</a:t>
          </a:r>
          <a:r>
            <a:rPr lang="ru-RU" sz="1200" i="1" kern="1200" dirty="0"/>
            <a:t>местные бюджеты</a:t>
          </a:r>
          <a:r>
            <a:rPr lang="ru-RU" sz="1200" kern="1200" dirty="0"/>
            <a:t>)</a:t>
          </a:r>
        </a:p>
      </dsp:txBody>
      <dsp:txXfrm>
        <a:off x="6810555" y="1899919"/>
        <a:ext cx="2888959" cy="1959892"/>
      </dsp:txXfrm>
    </dsp:sp>
    <dsp:sp modelId="{42CBD319-D456-477A-A6F6-C8203C0AF849}">
      <dsp:nvSpPr>
        <dsp:cNvPr id="0" name=""/>
        <dsp:cNvSpPr/>
      </dsp:nvSpPr>
      <dsp:spPr>
        <a:xfrm>
          <a:off x="3974993" y="4128631"/>
          <a:ext cx="1628399" cy="1628399"/>
        </a:xfrm>
        <a:prstGeom prst="ellipse">
          <a:avLst/>
        </a:prstGeom>
        <a:solidFill>
          <a:schemeClr val="accent2">
            <a:hueOff val="-7620750"/>
            <a:satOff val="46156"/>
            <a:lumOff val="-6275"/>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t>Бюджеты организаций</a:t>
          </a:r>
        </a:p>
      </dsp:txBody>
      <dsp:txXfrm>
        <a:off x="4213467" y="4367105"/>
        <a:ext cx="1151451" cy="1151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94387-FC8B-48F5-A2D8-A472E05BC71A}">
      <dsp:nvSpPr>
        <dsp:cNvPr id="0" name=""/>
        <dsp:cNvSpPr/>
      </dsp:nvSpPr>
      <dsp:spPr>
        <a:xfrm>
          <a:off x="7327705" y="1913175"/>
          <a:ext cx="91440" cy="356055"/>
        </a:xfrm>
        <a:custGeom>
          <a:avLst/>
          <a:gdLst/>
          <a:ahLst/>
          <a:cxnLst/>
          <a:rect l="0" t="0" r="0" b="0"/>
          <a:pathLst>
            <a:path>
              <a:moveTo>
                <a:pt x="45720" y="0"/>
              </a:moveTo>
              <a:lnTo>
                <a:pt x="45720" y="356055"/>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6BD5A1-2658-44B9-977A-5927BE19B155}">
      <dsp:nvSpPr>
        <dsp:cNvPr id="0" name=""/>
        <dsp:cNvSpPr/>
      </dsp:nvSpPr>
      <dsp:spPr>
        <a:xfrm>
          <a:off x="6625266" y="779714"/>
          <a:ext cx="748158" cy="356055"/>
        </a:xfrm>
        <a:custGeom>
          <a:avLst/>
          <a:gdLst/>
          <a:ahLst/>
          <a:cxnLst/>
          <a:rect l="0" t="0" r="0" b="0"/>
          <a:pathLst>
            <a:path>
              <a:moveTo>
                <a:pt x="0" y="0"/>
              </a:moveTo>
              <a:lnTo>
                <a:pt x="0" y="242641"/>
              </a:lnTo>
              <a:lnTo>
                <a:pt x="748158" y="242641"/>
              </a:lnTo>
              <a:lnTo>
                <a:pt x="748158" y="356055"/>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6A1D8C-AAB9-4285-8B79-2EEFF101F6F0}">
      <dsp:nvSpPr>
        <dsp:cNvPr id="0" name=""/>
        <dsp:cNvSpPr/>
      </dsp:nvSpPr>
      <dsp:spPr>
        <a:xfrm>
          <a:off x="5877107" y="4180097"/>
          <a:ext cx="987636" cy="356055"/>
        </a:xfrm>
        <a:custGeom>
          <a:avLst/>
          <a:gdLst/>
          <a:ahLst/>
          <a:cxnLst/>
          <a:rect l="0" t="0" r="0" b="0"/>
          <a:pathLst>
            <a:path>
              <a:moveTo>
                <a:pt x="0" y="0"/>
              </a:moveTo>
              <a:lnTo>
                <a:pt x="0" y="242641"/>
              </a:lnTo>
              <a:lnTo>
                <a:pt x="987636" y="242641"/>
              </a:lnTo>
              <a:lnTo>
                <a:pt x="987636" y="356055"/>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7761F-4189-4749-883F-4FB362530312}">
      <dsp:nvSpPr>
        <dsp:cNvPr id="0" name=""/>
        <dsp:cNvSpPr/>
      </dsp:nvSpPr>
      <dsp:spPr>
        <a:xfrm>
          <a:off x="4922023" y="4180097"/>
          <a:ext cx="955083" cy="356055"/>
        </a:xfrm>
        <a:custGeom>
          <a:avLst/>
          <a:gdLst/>
          <a:ahLst/>
          <a:cxnLst/>
          <a:rect l="0" t="0" r="0" b="0"/>
          <a:pathLst>
            <a:path>
              <a:moveTo>
                <a:pt x="955083" y="0"/>
              </a:moveTo>
              <a:lnTo>
                <a:pt x="955083" y="242641"/>
              </a:lnTo>
              <a:lnTo>
                <a:pt x="0" y="242641"/>
              </a:lnTo>
              <a:lnTo>
                <a:pt x="0" y="356055"/>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ED3D51-383B-4F45-AACB-C5AB4356BF1C}">
      <dsp:nvSpPr>
        <dsp:cNvPr id="0" name=""/>
        <dsp:cNvSpPr/>
      </dsp:nvSpPr>
      <dsp:spPr>
        <a:xfrm>
          <a:off x="5831387" y="3046636"/>
          <a:ext cx="91440" cy="356055"/>
        </a:xfrm>
        <a:custGeom>
          <a:avLst/>
          <a:gdLst/>
          <a:ahLst/>
          <a:cxnLst/>
          <a:rect l="0" t="0" r="0" b="0"/>
          <a:pathLst>
            <a:path>
              <a:moveTo>
                <a:pt x="45720" y="0"/>
              </a:moveTo>
              <a:lnTo>
                <a:pt x="45720" y="356055"/>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C9DE2-D701-4E3C-8548-23AD352975C5}">
      <dsp:nvSpPr>
        <dsp:cNvPr id="0" name=""/>
        <dsp:cNvSpPr/>
      </dsp:nvSpPr>
      <dsp:spPr>
        <a:xfrm>
          <a:off x="5831387" y="1913175"/>
          <a:ext cx="91440" cy="356055"/>
        </a:xfrm>
        <a:custGeom>
          <a:avLst/>
          <a:gdLst/>
          <a:ahLst/>
          <a:cxnLst/>
          <a:rect l="0" t="0" r="0" b="0"/>
          <a:pathLst>
            <a:path>
              <a:moveTo>
                <a:pt x="45720" y="0"/>
              </a:moveTo>
              <a:lnTo>
                <a:pt x="45720" y="356055"/>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9396CC-871B-4F4A-AF9E-756EB33F4952}">
      <dsp:nvSpPr>
        <dsp:cNvPr id="0" name=""/>
        <dsp:cNvSpPr/>
      </dsp:nvSpPr>
      <dsp:spPr>
        <a:xfrm>
          <a:off x="5877107" y="779714"/>
          <a:ext cx="748158" cy="356055"/>
        </a:xfrm>
        <a:custGeom>
          <a:avLst/>
          <a:gdLst/>
          <a:ahLst/>
          <a:cxnLst/>
          <a:rect l="0" t="0" r="0" b="0"/>
          <a:pathLst>
            <a:path>
              <a:moveTo>
                <a:pt x="748158" y="0"/>
              </a:moveTo>
              <a:lnTo>
                <a:pt x="748158" y="242641"/>
              </a:lnTo>
              <a:lnTo>
                <a:pt x="0" y="242641"/>
              </a:lnTo>
              <a:lnTo>
                <a:pt x="0" y="356055"/>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148ACB-1551-4713-A62E-B984D3A27720}">
      <dsp:nvSpPr>
        <dsp:cNvPr id="0" name=""/>
        <dsp:cNvSpPr/>
      </dsp:nvSpPr>
      <dsp:spPr>
        <a:xfrm>
          <a:off x="5869542" y="2309"/>
          <a:ext cx="1511447"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9C9329-6FE3-4C03-9AA6-21479B970493}">
      <dsp:nvSpPr>
        <dsp:cNvPr id="0" name=""/>
        <dsp:cNvSpPr/>
      </dsp:nvSpPr>
      <dsp:spPr>
        <a:xfrm>
          <a:off x="6005571" y="131536"/>
          <a:ext cx="1511447"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Бюджетная система РФ</a:t>
          </a:r>
        </a:p>
      </dsp:txBody>
      <dsp:txXfrm>
        <a:off x="6028340" y="154305"/>
        <a:ext cx="1465909" cy="731867"/>
      </dsp:txXfrm>
    </dsp:sp>
    <dsp:sp modelId="{9F01D318-72D6-48AB-AB38-7B722E459F82}">
      <dsp:nvSpPr>
        <dsp:cNvPr id="0" name=""/>
        <dsp:cNvSpPr/>
      </dsp:nvSpPr>
      <dsp:spPr>
        <a:xfrm>
          <a:off x="5264976" y="1135770"/>
          <a:ext cx="1224260"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0A22AB-17AA-469D-BE34-D338C0D238D9}">
      <dsp:nvSpPr>
        <dsp:cNvPr id="0" name=""/>
        <dsp:cNvSpPr/>
      </dsp:nvSpPr>
      <dsp:spPr>
        <a:xfrm>
          <a:off x="5401005" y="1264997"/>
          <a:ext cx="1224260"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Федеральный бюджет</a:t>
          </a:r>
        </a:p>
      </dsp:txBody>
      <dsp:txXfrm>
        <a:off x="5423774" y="1287766"/>
        <a:ext cx="1178722" cy="731867"/>
      </dsp:txXfrm>
    </dsp:sp>
    <dsp:sp modelId="{411889A1-FF44-4BF6-922D-9DEBEBBAC854}">
      <dsp:nvSpPr>
        <dsp:cNvPr id="0" name=""/>
        <dsp:cNvSpPr/>
      </dsp:nvSpPr>
      <dsp:spPr>
        <a:xfrm>
          <a:off x="5264976" y="2269231"/>
          <a:ext cx="1224260"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A8A96-33FB-4B1D-AA94-1F3C6835CBE1}">
      <dsp:nvSpPr>
        <dsp:cNvPr id="0" name=""/>
        <dsp:cNvSpPr/>
      </dsp:nvSpPr>
      <dsp:spPr>
        <a:xfrm>
          <a:off x="5401005" y="2398458"/>
          <a:ext cx="1224260"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Бюджеты субъектов РФ</a:t>
          </a:r>
        </a:p>
      </dsp:txBody>
      <dsp:txXfrm>
        <a:off x="5423774" y="2421227"/>
        <a:ext cx="1178722" cy="731867"/>
      </dsp:txXfrm>
    </dsp:sp>
    <dsp:sp modelId="{C25568D6-E0E0-426A-BCBE-DA1F8A91380C}">
      <dsp:nvSpPr>
        <dsp:cNvPr id="0" name=""/>
        <dsp:cNvSpPr/>
      </dsp:nvSpPr>
      <dsp:spPr>
        <a:xfrm>
          <a:off x="5264976" y="3402692"/>
          <a:ext cx="1224260"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2A290-261A-48B2-8FE1-A6B81C70D492}">
      <dsp:nvSpPr>
        <dsp:cNvPr id="0" name=""/>
        <dsp:cNvSpPr/>
      </dsp:nvSpPr>
      <dsp:spPr>
        <a:xfrm>
          <a:off x="5401005" y="3531919"/>
          <a:ext cx="1224260"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Местные бюджеты:</a:t>
          </a:r>
        </a:p>
      </dsp:txBody>
      <dsp:txXfrm>
        <a:off x="5423774" y="3554688"/>
        <a:ext cx="1178722" cy="731867"/>
      </dsp:txXfrm>
    </dsp:sp>
    <dsp:sp modelId="{FE5393CE-27E3-47AC-BAD9-EB4ECFF2AA8C}">
      <dsp:nvSpPr>
        <dsp:cNvPr id="0" name=""/>
        <dsp:cNvSpPr/>
      </dsp:nvSpPr>
      <dsp:spPr>
        <a:xfrm>
          <a:off x="4070416" y="4536152"/>
          <a:ext cx="1703215"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FD11F-D72D-4CED-BC1B-B8F1605BB05E}">
      <dsp:nvSpPr>
        <dsp:cNvPr id="0" name=""/>
        <dsp:cNvSpPr/>
      </dsp:nvSpPr>
      <dsp:spPr>
        <a:xfrm>
          <a:off x="4206444" y="4665380"/>
          <a:ext cx="1703215"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Бюджеты муниципальных районов, бюджеты муниципальных округов, бюджеты городских округов</a:t>
          </a:r>
        </a:p>
      </dsp:txBody>
      <dsp:txXfrm>
        <a:off x="4229213" y="4688149"/>
        <a:ext cx="1657677" cy="731867"/>
      </dsp:txXfrm>
    </dsp:sp>
    <dsp:sp modelId="{29415C4E-9D85-4D25-8A57-E6EB31210E0B}">
      <dsp:nvSpPr>
        <dsp:cNvPr id="0" name=""/>
        <dsp:cNvSpPr/>
      </dsp:nvSpPr>
      <dsp:spPr>
        <a:xfrm>
          <a:off x="6045689" y="4536152"/>
          <a:ext cx="1638109"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7849E-5EF9-460C-9265-75F7E4E5D6DB}">
      <dsp:nvSpPr>
        <dsp:cNvPr id="0" name=""/>
        <dsp:cNvSpPr/>
      </dsp:nvSpPr>
      <dsp:spPr>
        <a:xfrm>
          <a:off x="6181717" y="4665380"/>
          <a:ext cx="1638109"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Бюджеты городских и сельских поселений, бюджеты внутригородских районов</a:t>
          </a:r>
        </a:p>
      </dsp:txBody>
      <dsp:txXfrm>
        <a:off x="6204486" y="4688149"/>
        <a:ext cx="1592571" cy="731867"/>
      </dsp:txXfrm>
    </dsp:sp>
    <dsp:sp modelId="{2F5CB695-A3A9-4CD3-80C7-CF4E48FC01EA}">
      <dsp:nvSpPr>
        <dsp:cNvPr id="0" name=""/>
        <dsp:cNvSpPr/>
      </dsp:nvSpPr>
      <dsp:spPr>
        <a:xfrm>
          <a:off x="6761294" y="1135770"/>
          <a:ext cx="1224260"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FD7C5-81A9-4B56-B241-FC7FF565C97F}">
      <dsp:nvSpPr>
        <dsp:cNvPr id="0" name=""/>
        <dsp:cNvSpPr/>
      </dsp:nvSpPr>
      <dsp:spPr>
        <a:xfrm>
          <a:off x="6897323" y="1264997"/>
          <a:ext cx="1224260"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Бюджеты государственных внебюджетных фондов РФ</a:t>
          </a:r>
        </a:p>
      </dsp:txBody>
      <dsp:txXfrm>
        <a:off x="6920092" y="1287766"/>
        <a:ext cx="1178722" cy="731867"/>
      </dsp:txXfrm>
    </dsp:sp>
    <dsp:sp modelId="{67992F97-FE40-4A7D-9E55-8483DC738309}">
      <dsp:nvSpPr>
        <dsp:cNvPr id="0" name=""/>
        <dsp:cNvSpPr/>
      </dsp:nvSpPr>
      <dsp:spPr>
        <a:xfrm>
          <a:off x="6761294" y="2269231"/>
          <a:ext cx="1224260" cy="77740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D7EE9-022B-4BDA-8B4B-0D7A9CA03D80}">
      <dsp:nvSpPr>
        <dsp:cNvPr id="0" name=""/>
        <dsp:cNvSpPr/>
      </dsp:nvSpPr>
      <dsp:spPr>
        <a:xfrm>
          <a:off x="6897323" y="2398458"/>
          <a:ext cx="1224260" cy="77740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Times New Roman" panose="02020603050405020304" pitchFamily="18" charset="0"/>
              <a:cs typeface="Times New Roman" panose="02020603050405020304" pitchFamily="18" charset="0"/>
            </a:rPr>
            <a:t>Бюджеты территориальных государственных внебюджетных фондов</a:t>
          </a:r>
        </a:p>
      </dsp:txBody>
      <dsp:txXfrm>
        <a:off x="6920092" y="2421227"/>
        <a:ext cx="1178722" cy="731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3518E-4880-4AFC-9BB8-FAE895CE3293}">
      <dsp:nvSpPr>
        <dsp:cNvPr id="0" name=""/>
        <dsp:cNvSpPr/>
      </dsp:nvSpPr>
      <dsp:spPr>
        <a:xfrm>
          <a:off x="867443" y="0"/>
          <a:ext cx="1406630" cy="703315"/>
        </a:xfrm>
        <a:prstGeom prst="roundRect">
          <a:avLst>
            <a:gd name="adj" fmla="val 10000"/>
          </a:avLst>
        </a:prstGeom>
        <a:solidFill>
          <a:srgbClr val="003399"/>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kern="1200" dirty="0">
              <a:latin typeface="Times New Roman" panose="02020603050405020304" pitchFamily="18" charset="0"/>
              <a:cs typeface="Times New Roman" panose="02020603050405020304" pitchFamily="18" charset="0"/>
            </a:rPr>
            <a:t>Составление проекта бюджета</a:t>
          </a:r>
        </a:p>
      </dsp:txBody>
      <dsp:txXfrm>
        <a:off x="888042" y="20599"/>
        <a:ext cx="1365432" cy="662117"/>
      </dsp:txXfrm>
    </dsp:sp>
    <dsp:sp modelId="{B8EEAD33-76BB-427B-8559-4B8F203F0911}">
      <dsp:nvSpPr>
        <dsp:cNvPr id="0" name=""/>
        <dsp:cNvSpPr/>
      </dsp:nvSpPr>
      <dsp:spPr>
        <a:xfrm>
          <a:off x="1008106" y="703315"/>
          <a:ext cx="134012" cy="266556"/>
        </a:xfrm>
        <a:custGeom>
          <a:avLst/>
          <a:gdLst/>
          <a:ahLst/>
          <a:cxnLst/>
          <a:rect l="0" t="0" r="0" b="0"/>
          <a:pathLst>
            <a:path>
              <a:moveTo>
                <a:pt x="0" y="0"/>
              </a:moveTo>
              <a:lnTo>
                <a:pt x="0" y="266556"/>
              </a:lnTo>
              <a:lnTo>
                <a:pt x="134012" y="266556"/>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0EEE6-3007-4CAA-9555-18AEBA6E59CC}">
      <dsp:nvSpPr>
        <dsp:cNvPr id="0" name=""/>
        <dsp:cNvSpPr/>
      </dsp:nvSpPr>
      <dsp:spPr>
        <a:xfrm>
          <a:off x="1142119" y="797074"/>
          <a:ext cx="1131954" cy="345594"/>
        </a:xfrm>
        <a:prstGeom prst="roundRect">
          <a:avLst>
            <a:gd name="adj" fmla="val 10000"/>
          </a:avLst>
        </a:prstGeom>
        <a:solidFill>
          <a:schemeClr val="lt1">
            <a:alpha val="90000"/>
            <a:hueOff val="0"/>
            <a:satOff val="0"/>
            <a:lumOff val="0"/>
            <a:alphaOff val="0"/>
          </a:schemeClr>
        </a:solidFill>
        <a:ln w="13970" cap="flat" cmpd="sng" algn="ctr">
          <a:solidFill>
            <a:srgbClr val="00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Основывается на:</a:t>
          </a:r>
        </a:p>
      </dsp:txBody>
      <dsp:txXfrm>
        <a:off x="1152241" y="807196"/>
        <a:ext cx="1111710" cy="325350"/>
      </dsp:txXfrm>
    </dsp:sp>
    <dsp:sp modelId="{D2624667-0133-4E08-AE33-029685A3BBB4}">
      <dsp:nvSpPr>
        <dsp:cNvPr id="0" name=""/>
        <dsp:cNvSpPr/>
      </dsp:nvSpPr>
      <dsp:spPr>
        <a:xfrm>
          <a:off x="1008106" y="703315"/>
          <a:ext cx="140663" cy="998095"/>
        </a:xfrm>
        <a:custGeom>
          <a:avLst/>
          <a:gdLst/>
          <a:ahLst/>
          <a:cxnLst/>
          <a:rect l="0" t="0" r="0" b="0"/>
          <a:pathLst>
            <a:path>
              <a:moveTo>
                <a:pt x="0" y="0"/>
              </a:moveTo>
              <a:lnTo>
                <a:pt x="0" y="998095"/>
              </a:lnTo>
              <a:lnTo>
                <a:pt x="140663" y="998095"/>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0F6F1-6560-4FCA-ACF4-0CA5E952146F}">
      <dsp:nvSpPr>
        <dsp:cNvPr id="0" name=""/>
        <dsp:cNvSpPr/>
      </dsp:nvSpPr>
      <dsp:spPr>
        <a:xfrm>
          <a:off x="1148770" y="1349753"/>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00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бюджетном послании Президента Российской Федерации</a:t>
          </a:r>
        </a:p>
      </dsp:txBody>
      <dsp:txXfrm>
        <a:off x="1169369" y="1370352"/>
        <a:ext cx="1084106" cy="662117"/>
      </dsp:txXfrm>
    </dsp:sp>
    <dsp:sp modelId="{AD2F4418-59CE-4008-90FA-A8AE49FFDB5E}">
      <dsp:nvSpPr>
        <dsp:cNvPr id="0" name=""/>
        <dsp:cNvSpPr/>
      </dsp:nvSpPr>
      <dsp:spPr>
        <a:xfrm>
          <a:off x="1008106" y="703315"/>
          <a:ext cx="157441" cy="1912018"/>
        </a:xfrm>
        <a:custGeom>
          <a:avLst/>
          <a:gdLst/>
          <a:ahLst/>
          <a:cxnLst/>
          <a:rect l="0" t="0" r="0" b="0"/>
          <a:pathLst>
            <a:path>
              <a:moveTo>
                <a:pt x="0" y="0"/>
              </a:moveTo>
              <a:lnTo>
                <a:pt x="0" y="1912018"/>
              </a:lnTo>
              <a:lnTo>
                <a:pt x="157441" y="191201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72EA35-863A-47A7-A334-E3091EE9AACA}">
      <dsp:nvSpPr>
        <dsp:cNvPr id="0" name=""/>
        <dsp:cNvSpPr/>
      </dsp:nvSpPr>
      <dsp:spPr>
        <a:xfrm>
          <a:off x="1165548" y="2263676"/>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00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прогнозе социально-экономического развития КГО</a:t>
          </a:r>
        </a:p>
      </dsp:txBody>
      <dsp:txXfrm>
        <a:off x="1186147" y="2284275"/>
        <a:ext cx="1084106" cy="662117"/>
      </dsp:txXfrm>
    </dsp:sp>
    <dsp:sp modelId="{6A506534-96EE-4DA3-AAD3-7D115B7BB976}">
      <dsp:nvSpPr>
        <dsp:cNvPr id="0" name=""/>
        <dsp:cNvSpPr/>
      </dsp:nvSpPr>
      <dsp:spPr>
        <a:xfrm>
          <a:off x="1008106" y="703315"/>
          <a:ext cx="140663" cy="2777869"/>
        </a:xfrm>
        <a:custGeom>
          <a:avLst/>
          <a:gdLst/>
          <a:ahLst/>
          <a:cxnLst/>
          <a:rect l="0" t="0" r="0" b="0"/>
          <a:pathLst>
            <a:path>
              <a:moveTo>
                <a:pt x="0" y="0"/>
              </a:moveTo>
              <a:lnTo>
                <a:pt x="0" y="2777869"/>
              </a:lnTo>
              <a:lnTo>
                <a:pt x="140663" y="2777869"/>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F05555-D6E2-46E3-B46A-98DE62F659CA}">
      <dsp:nvSpPr>
        <dsp:cNvPr id="0" name=""/>
        <dsp:cNvSpPr/>
      </dsp:nvSpPr>
      <dsp:spPr>
        <a:xfrm>
          <a:off x="1148770" y="3129527"/>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00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основных направлениях бюджетной и налоговой политики в КГО</a:t>
          </a:r>
        </a:p>
      </dsp:txBody>
      <dsp:txXfrm>
        <a:off x="1169369" y="3150126"/>
        <a:ext cx="1084106" cy="662117"/>
      </dsp:txXfrm>
    </dsp:sp>
    <dsp:sp modelId="{783634EF-00F8-4535-86C5-F47EF5C81B96}">
      <dsp:nvSpPr>
        <dsp:cNvPr id="0" name=""/>
        <dsp:cNvSpPr/>
      </dsp:nvSpPr>
      <dsp:spPr>
        <a:xfrm>
          <a:off x="1008106" y="703315"/>
          <a:ext cx="136150" cy="3687832"/>
        </a:xfrm>
        <a:custGeom>
          <a:avLst/>
          <a:gdLst/>
          <a:ahLst/>
          <a:cxnLst/>
          <a:rect l="0" t="0" r="0" b="0"/>
          <a:pathLst>
            <a:path>
              <a:moveTo>
                <a:pt x="0" y="0"/>
              </a:moveTo>
              <a:lnTo>
                <a:pt x="0" y="3687832"/>
              </a:lnTo>
              <a:lnTo>
                <a:pt x="136150" y="3687832"/>
              </a:lnTo>
            </a:path>
          </a:pathLst>
        </a:custGeom>
        <a:noFill/>
        <a:ln w="13970" cap="flat" cmpd="sng" algn="ctr">
          <a:solidFill>
            <a:srgbClr val="003399"/>
          </a:solidFill>
          <a:prstDash val="solid"/>
        </a:ln>
        <a:effectLst/>
      </dsp:spPr>
      <dsp:style>
        <a:lnRef idx="2">
          <a:scrgbClr r="0" g="0" b="0"/>
        </a:lnRef>
        <a:fillRef idx="0">
          <a:scrgbClr r="0" g="0" b="0"/>
        </a:fillRef>
        <a:effectRef idx="0">
          <a:scrgbClr r="0" g="0" b="0"/>
        </a:effectRef>
        <a:fontRef idx="minor"/>
      </dsp:style>
    </dsp:sp>
    <dsp:sp modelId="{E33716A0-8E4C-4CBE-88E1-967A504E9D96}">
      <dsp:nvSpPr>
        <dsp:cNvPr id="0" name=""/>
        <dsp:cNvSpPr/>
      </dsp:nvSpPr>
      <dsp:spPr>
        <a:xfrm>
          <a:off x="1144257" y="4039491"/>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0033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муниципальных программах КГО</a:t>
          </a:r>
        </a:p>
      </dsp:txBody>
      <dsp:txXfrm>
        <a:off x="1164856" y="4060090"/>
        <a:ext cx="1084106" cy="662117"/>
      </dsp:txXfrm>
    </dsp:sp>
    <dsp:sp modelId="{39AE7341-334F-44AC-9E69-8F46A8011BEA}">
      <dsp:nvSpPr>
        <dsp:cNvPr id="0" name=""/>
        <dsp:cNvSpPr/>
      </dsp:nvSpPr>
      <dsp:spPr>
        <a:xfrm>
          <a:off x="2332632" y="0"/>
          <a:ext cx="1406630" cy="703315"/>
        </a:xfrm>
        <a:prstGeom prst="roundRect">
          <a:avLst>
            <a:gd name="adj" fmla="val 10000"/>
          </a:avLst>
        </a:prstGeom>
        <a:solidFill>
          <a:srgbClr val="FFC0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kern="1200" dirty="0">
              <a:latin typeface="Times New Roman" panose="02020603050405020304" pitchFamily="18" charset="0"/>
              <a:cs typeface="Times New Roman" panose="02020603050405020304" pitchFamily="18" charset="0"/>
            </a:rPr>
            <a:t>Рассмотрение и утверждение проекта бюджета</a:t>
          </a:r>
        </a:p>
      </dsp:txBody>
      <dsp:txXfrm>
        <a:off x="2353231" y="20599"/>
        <a:ext cx="1365432" cy="662117"/>
      </dsp:txXfrm>
    </dsp:sp>
    <dsp:sp modelId="{11379488-5B48-4FD2-9D48-82AB308552A2}">
      <dsp:nvSpPr>
        <dsp:cNvPr id="0" name=""/>
        <dsp:cNvSpPr/>
      </dsp:nvSpPr>
      <dsp:spPr>
        <a:xfrm>
          <a:off x="2473295" y="703315"/>
          <a:ext cx="102079" cy="528231"/>
        </a:xfrm>
        <a:custGeom>
          <a:avLst/>
          <a:gdLst/>
          <a:ahLst/>
          <a:cxnLst/>
          <a:rect l="0" t="0" r="0" b="0"/>
          <a:pathLst>
            <a:path>
              <a:moveTo>
                <a:pt x="0" y="0"/>
              </a:moveTo>
              <a:lnTo>
                <a:pt x="0" y="528231"/>
              </a:lnTo>
              <a:lnTo>
                <a:pt x="102079" y="528231"/>
              </a:lnTo>
            </a:path>
          </a:pathLst>
        </a:custGeom>
        <a:noFill/>
        <a:ln w="13970" cap="flat" cmpd="sng" algn="ctr">
          <a:solidFill>
            <a:srgbClr val="FFCC00"/>
          </a:solidFill>
          <a:prstDash val="solid"/>
        </a:ln>
        <a:effectLst/>
      </dsp:spPr>
      <dsp:style>
        <a:lnRef idx="2">
          <a:scrgbClr r="0" g="0" b="0"/>
        </a:lnRef>
        <a:fillRef idx="0">
          <a:scrgbClr r="0" g="0" b="0"/>
        </a:fillRef>
        <a:effectRef idx="0">
          <a:scrgbClr r="0" g="0" b="0"/>
        </a:effectRef>
        <a:fontRef idx="minor"/>
      </dsp:style>
    </dsp:sp>
    <dsp:sp modelId="{1509FDAC-FE5F-4D11-B5D6-0DE8F9ACE7DF}">
      <dsp:nvSpPr>
        <dsp:cNvPr id="0" name=""/>
        <dsp:cNvSpPr/>
      </dsp:nvSpPr>
      <dsp:spPr>
        <a:xfrm>
          <a:off x="2575374" y="879890"/>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FFCC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До момента принятия проекта решения о местном бюджете проводятся публичные слушания </a:t>
          </a:r>
        </a:p>
      </dsp:txBody>
      <dsp:txXfrm>
        <a:off x="2595973" y="900489"/>
        <a:ext cx="1084106" cy="662117"/>
      </dsp:txXfrm>
    </dsp:sp>
    <dsp:sp modelId="{42474D97-F9D2-4C05-AD2F-7F843D2EF0B7}">
      <dsp:nvSpPr>
        <dsp:cNvPr id="0" name=""/>
        <dsp:cNvSpPr/>
      </dsp:nvSpPr>
      <dsp:spPr>
        <a:xfrm>
          <a:off x="2473295" y="703315"/>
          <a:ext cx="102079" cy="1407375"/>
        </a:xfrm>
        <a:custGeom>
          <a:avLst/>
          <a:gdLst/>
          <a:ahLst/>
          <a:cxnLst/>
          <a:rect l="0" t="0" r="0" b="0"/>
          <a:pathLst>
            <a:path>
              <a:moveTo>
                <a:pt x="0" y="0"/>
              </a:moveTo>
              <a:lnTo>
                <a:pt x="0" y="1407375"/>
              </a:lnTo>
              <a:lnTo>
                <a:pt x="102079" y="1407375"/>
              </a:lnTo>
            </a:path>
          </a:pathLst>
        </a:custGeom>
        <a:noFill/>
        <a:ln w="13970" cap="flat" cmpd="sng" algn="ctr">
          <a:solidFill>
            <a:srgbClr val="FFCC00"/>
          </a:solidFill>
          <a:prstDash val="solid"/>
        </a:ln>
        <a:effectLst/>
      </dsp:spPr>
      <dsp:style>
        <a:lnRef idx="2">
          <a:scrgbClr r="0" g="0" b="0"/>
        </a:lnRef>
        <a:fillRef idx="0">
          <a:scrgbClr r="0" g="0" b="0"/>
        </a:fillRef>
        <a:effectRef idx="0">
          <a:scrgbClr r="0" g="0" b="0"/>
        </a:effectRef>
        <a:fontRef idx="minor"/>
      </dsp:style>
    </dsp:sp>
    <dsp:sp modelId="{9A0DD0FF-50F5-4D3E-89B0-F03EFF70FEEC}">
      <dsp:nvSpPr>
        <dsp:cNvPr id="0" name=""/>
        <dsp:cNvSpPr/>
      </dsp:nvSpPr>
      <dsp:spPr>
        <a:xfrm>
          <a:off x="2575374" y="1759034"/>
          <a:ext cx="1125304" cy="703315"/>
        </a:xfrm>
        <a:prstGeom prst="roundRect">
          <a:avLst>
            <a:gd name="adj" fmla="val 10000"/>
          </a:avLst>
        </a:prstGeom>
        <a:solidFill>
          <a:schemeClr val="lt1">
            <a:alpha val="90000"/>
            <a:hueOff val="0"/>
            <a:satOff val="0"/>
            <a:lumOff val="0"/>
            <a:alphaOff val="0"/>
          </a:schemeClr>
        </a:solidFill>
        <a:ln w="13970" cap="flat" cmpd="sng" algn="ctr">
          <a:solidFill>
            <a:srgbClr val="FFCC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Дума рассматривает проект решения о местном бюджете в двух чтениях</a:t>
          </a:r>
        </a:p>
      </dsp:txBody>
      <dsp:txXfrm>
        <a:off x="2595973" y="1779633"/>
        <a:ext cx="1084106" cy="662117"/>
      </dsp:txXfrm>
    </dsp:sp>
    <dsp:sp modelId="{84F40FAB-0744-40A8-8437-613F2C2E7CE9}">
      <dsp:nvSpPr>
        <dsp:cNvPr id="0" name=""/>
        <dsp:cNvSpPr/>
      </dsp:nvSpPr>
      <dsp:spPr>
        <a:xfrm>
          <a:off x="2473295" y="703315"/>
          <a:ext cx="102079" cy="2425529"/>
        </a:xfrm>
        <a:custGeom>
          <a:avLst/>
          <a:gdLst/>
          <a:ahLst/>
          <a:cxnLst/>
          <a:rect l="0" t="0" r="0" b="0"/>
          <a:pathLst>
            <a:path>
              <a:moveTo>
                <a:pt x="0" y="0"/>
              </a:moveTo>
              <a:lnTo>
                <a:pt x="0" y="2425529"/>
              </a:lnTo>
              <a:lnTo>
                <a:pt x="102079" y="2425529"/>
              </a:lnTo>
            </a:path>
          </a:pathLst>
        </a:custGeom>
        <a:noFill/>
        <a:ln w="13970" cap="flat" cmpd="sng" algn="ctr">
          <a:solidFill>
            <a:srgbClr val="FFCC00"/>
          </a:solidFill>
          <a:prstDash val="solid"/>
        </a:ln>
        <a:effectLst/>
      </dsp:spPr>
      <dsp:style>
        <a:lnRef idx="2">
          <a:scrgbClr r="0" g="0" b="0"/>
        </a:lnRef>
        <a:fillRef idx="0">
          <a:scrgbClr r="0" g="0" b="0"/>
        </a:fillRef>
        <a:effectRef idx="0">
          <a:scrgbClr r="0" g="0" b="0"/>
        </a:effectRef>
        <a:fontRef idx="minor"/>
      </dsp:style>
    </dsp:sp>
    <dsp:sp modelId="{DB5219DF-BE0A-4261-92A1-CCA2A53380E5}">
      <dsp:nvSpPr>
        <dsp:cNvPr id="0" name=""/>
        <dsp:cNvSpPr/>
      </dsp:nvSpPr>
      <dsp:spPr>
        <a:xfrm>
          <a:off x="2575374" y="2638177"/>
          <a:ext cx="1125304" cy="981335"/>
        </a:xfrm>
        <a:prstGeom prst="roundRect">
          <a:avLst>
            <a:gd name="adj" fmla="val 10000"/>
          </a:avLst>
        </a:prstGeom>
        <a:solidFill>
          <a:schemeClr val="lt1">
            <a:alpha val="90000"/>
            <a:hueOff val="0"/>
            <a:satOff val="0"/>
            <a:lumOff val="0"/>
            <a:alphaOff val="0"/>
          </a:schemeClr>
        </a:solidFill>
        <a:ln w="1397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Сроки рассмотрения и принятия решения о местном бюджете должны обеспечивать вступление в силу решения с 1 января очередного финансового года</a:t>
          </a:r>
        </a:p>
      </dsp:txBody>
      <dsp:txXfrm>
        <a:off x="2604116" y="2666919"/>
        <a:ext cx="1067820" cy="923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3518E-4880-4AFC-9BB8-FAE895CE3293}">
      <dsp:nvSpPr>
        <dsp:cNvPr id="0" name=""/>
        <dsp:cNvSpPr/>
      </dsp:nvSpPr>
      <dsp:spPr>
        <a:xfrm>
          <a:off x="317388" y="210628"/>
          <a:ext cx="1402794" cy="701397"/>
        </a:xfrm>
        <a:prstGeom prst="roundRect">
          <a:avLst>
            <a:gd name="adj" fmla="val 10000"/>
          </a:avLst>
        </a:prstGeom>
        <a:solidFill>
          <a:srgbClr val="00808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kern="1200" dirty="0">
              <a:latin typeface="Times New Roman" panose="02020603050405020304" pitchFamily="18" charset="0"/>
              <a:cs typeface="Times New Roman" panose="02020603050405020304" pitchFamily="18" charset="0"/>
            </a:rPr>
            <a:t>Исполнение бюджета</a:t>
          </a:r>
        </a:p>
      </dsp:txBody>
      <dsp:txXfrm>
        <a:off x="337931" y="231171"/>
        <a:ext cx="1361708" cy="660311"/>
      </dsp:txXfrm>
    </dsp:sp>
    <dsp:sp modelId="{B8EEAD33-76BB-427B-8559-4B8F203F0911}">
      <dsp:nvSpPr>
        <dsp:cNvPr id="0" name=""/>
        <dsp:cNvSpPr/>
      </dsp:nvSpPr>
      <dsp:spPr>
        <a:xfrm>
          <a:off x="457668" y="912026"/>
          <a:ext cx="112913" cy="488838"/>
        </a:xfrm>
        <a:custGeom>
          <a:avLst/>
          <a:gdLst/>
          <a:ahLst/>
          <a:cxnLst/>
          <a:rect l="0" t="0" r="0" b="0"/>
          <a:pathLst>
            <a:path>
              <a:moveTo>
                <a:pt x="0" y="0"/>
              </a:moveTo>
              <a:lnTo>
                <a:pt x="0" y="488838"/>
              </a:lnTo>
              <a:lnTo>
                <a:pt x="112913" y="488838"/>
              </a:lnTo>
            </a:path>
          </a:pathLst>
        </a:custGeom>
        <a:noFill/>
        <a:ln w="13970" cap="flat" cmpd="sng" algn="ctr">
          <a:solidFill>
            <a:srgbClr val="008080"/>
          </a:solidFill>
          <a:prstDash val="solid"/>
        </a:ln>
        <a:effectLst/>
      </dsp:spPr>
      <dsp:style>
        <a:lnRef idx="2">
          <a:scrgbClr r="0" g="0" b="0"/>
        </a:lnRef>
        <a:fillRef idx="0">
          <a:scrgbClr r="0" g="0" b="0"/>
        </a:fillRef>
        <a:effectRef idx="0">
          <a:scrgbClr r="0" g="0" b="0"/>
        </a:effectRef>
        <a:fontRef idx="minor"/>
      </dsp:style>
    </dsp:sp>
    <dsp:sp modelId="{0000EEE6-3007-4CAA-9555-18AEBA6E59CC}">
      <dsp:nvSpPr>
        <dsp:cNvPr id="0" name=""/>
        <dsp:cNvSpPr/>
      </dsp:nvSpPr>
      <dsp:spPr>
        <a:xfrm>
          <a:off x="570581" y="1050166"/>
          <a:ext cx="1122235" cy="701397"/>
        </a:xfrm>
        <a:prstGeom prst="roundRect">
          <a:avLst>
            <a:gd name="adj" fmla="val 10000"/>
          </a:avLst>
        </a:prstGeom>
        <a:solidFill>
          <a:schemeClr val="lt1">
            <a:alpha val="90000"/>
            <a:hueOff val="0"/>
            <a:satOff val="0"/>
            <a:lumOff val="0"/>
            <a:alphaOff val="0"/>
          </a:schemeClr>
        </a:solidFill>
        <a:ln w="13970" cap="flat" cmpd="sng" algn="ctr">
          <a:solidFill>
            <a:srgbClr val="00808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Исполнение местного бюджета осуществляют участники бюджетного процесса в Кушвинском городском округе</a:t>
          </a:r>
        </a:p>
      </dsp:txBody>
      <dsp:txXfrm>
        <a:off x="591124" y="1070709"/>
        <a:ext cx="1081149" cy="660311"/>
      </dsp:txXfrm>
    </dsp:sp>
    <dsp:sp modelId="{39AE7341-334F-44AC-9E69-8F46A8011BEA}">
      <dsp:nvSpPr>
        <dsp:cNvPr id="0" name=""/>
        <dsp:cNvSpPr/>
      </dsp:nvSpPr>
      <dsp:spPr>
        <a:xfrm>
          <a:off x="1754263" y="202626"/>
          <a:ext cx="1402794" cy="701397"/>
        </a:xfrm>
        <a:prstGeom prst="roundRect">
          <a:avLst>
            <a:gd name="adj" fmla="val 10000"/>
          </a:avLst>
        </a:prstGeom>
        <a:solidFill>
          <a:schemeClr val="accent6"/>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b="0" kern="1200" dirty="0">
              <a:solidFill>
                <a:schemeClr val="bg1"/>
              </a:solidFill>
              <a:latin typeface="Times New Roman" panose="02020603050405020304" pitchFamily="18" charset="0"/>
              <a:cs typeface="Times New Roman" panose="02020603050405020304" pitchFamily="18" charset="0"/>
            </a:rPr>
            <a:t>Составление, рассмотрение и утверждение бюджетной отчетности</a:t>
          </a:r>
        </a:p>
      </dsp:txBody>
      <dsp:txXfrm>
        <a:off x="1774806" y="223169"/>
        <a:ext cx="1361708" cy="660311"/>
      </dsp:txXfrm>
    </dsp:sp>
    <dsp:sp modelId="{282E0DC3-F4C7-4BEC-8613-54744B6C33CE}">
      <dsp:nvSpPr>
        <dsp:cNvPr id="0" name=""/>
        <dsp:cNvSpPr/>
      </dsp:nvSpPr>
      <dsp:spPr>
        <a:xfrm>
          <a:off x="1894543" y="904023"/>
          <a:ext cx="139894" cy="706847"/>
        </a:xfrm>
        <a:custGeom>
          <a:avLst/>
          <a:gdLst/>
          <a:ahLst/>
          <a:cxnLst/>
          <a:rect l="0" t="0" r="0" b="0"/>
          <a:pathLst>
            <a:path>
              <a:moveTo>
                <a:pt x="0" y="0"/>
              </a:moveTo>
              <a:lnTo>
                <a:pt x="0" y="706847"/>
              </a:lnTo>
              <a:lnTo>
                <a:pt x="139894" y="706847"/>
              </a:lnTo>
            </a:path>
          </a:pathLst>
        </a:custGeom>
        <a:noFill/>
        <a:ln w="1397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F5D28498-1A33-4843-A210-E59E11DFEB49}">
      <dsp:nvSpPr>
        <dsp:cNvPr id="0" name=""/>
        <dsp:cNvSpPr/>
      </dsp:nvSpPr>
      <dsp:spPr>
        <a:xfrm>
          <a:off x="2034437" y="1073796"/>
          <a:ext cx="1122235" cy="1074147"/>
        </a:xfrm>
        <a:prstGeom prst="roundRect">
          <a:avLst>
            <a:gd name="adj" fmla="val 10000"/>
          </a:avLst>
        </a:prstGeom>
        <a:solidFill>
          <a:schemeClr val="lt1">
            <a:alpha val="90000"/>
            <a:hueOff val="0"/>
            <a:satOff val="0"/>
            <a:lumOff val="0"/>
            <a:alphaOff val="0"/>
          </a:schemeClr>
        </a:solidFill>
        <a:ln w="1397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Составление и рассмотрение участниками бюджетного процесса в Кушвинском городском округе бюджетной отчетности об исполнении местного бюджета</a:t>
          </a:r>
        </a:p>
      </dsp:txBody>
      <dsp:txXfrm>
        <a:off x="2065898" y="1105257"/>
        <a:ext cx="1059313" cy="1011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36F54-C139-4F89-A9A5-B0F7C02FA1AD}">
      <dsp:nvSpPr>
        <dsp:cNvPr id="0" name=""/>
        <dsp:cNvSpPr/>
      </dsp:nvSpPr>
      <dsp:spPr>
        <a:xfrm>
          <a:off x="0" y="745920"/>
          <a:ext cx="1410589" cy="705294"/>
        </a:xfrm>
        <a:prstGeom prst="roundRect">
          <a:avLst>
            <a:gd name="adj" fmla="val 10000"/>
          </a:avLst>
        </a:prstGeom>
        <a:solidFill>
          <a:srgbClr val="CC33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kern="1200" dirty="0">
              <a:latin typeface="Times New Roman" panose="02020603050405020304" pitchFamily="18" charset="0"/>
              <a:cs typeface="Times New Roman" panose="02020603050405020304" pitchFamily="18" charset="0"/>
            </a:rPr>
            <a:t>Контроль за исполнением бюджета</a:t>
          </a:r>
        </a:p>
      </dsp:txBody>
      <dsp:txXfrm>
        <a:off x="20657" y="766577"/>
        <a:ext cx="1369275" cy="663980"/>
      </dsp:txXfrm>
    </dsp:sp>
    <dsp:sp modelId="{850740C3-C386-49CD-8013-13F470174C14}">
      <dsp:nvSpPr>
        <dsp:cNvPr id="0" name=""/>
        <dsp:cNvSpPr/>
      </dsp:nvSpPr>
      <dsp:spPr>
        <a:xfrm>
          <a:off x="141058" y="1451215"/>
          <a:ext cx="141058" cy="520584"/>
        </a:xfrm>
        <a:custGeom>
          <a:avLst/>
          <a:gdLst/>
          <a:ahLst/>
          <a:cxnLst/>
          <a:rect l="0" t="0" r="0" b="0"/>
          <a:pathLst>
            <a:path>
              <a:moveTo>
                <a:pt x="0" y="0"/>
              </a:moveTo>
              <a:lnTo>
                <a:pt x="0" y="520584"/>
              </a:lnTo>
              <a:lnTo>
                <a:pt x="141058" y="520584"/>
              </a:lnTo>
            </a:path>
          </a:pathLst>
        </a:custGeom>
        <a:noFill/>
        <a:ln w="13970" cap="flat" cmpd="sng" algn="ctr">
          <a:solidFill>
            <a:srgbClr val="CC3300"/>
          </a:solidFill>
          <a:prstDash val="solid"/>
        </a:ln>
        <a:effectLst/>
      </dsp:spPr>
      <dsp:style>
        <a:lnRef idx="2">
          <a:scrgbClr r="0" g="0" b="0"/>
        </a:lnRef>
        <a:fillRef idx="0">
          <a:scrgbClr r="0" g="0" b="0"/>
        </a:fillRef>
        <a:effectRef idx="0">
          <a:scrgbClr r="0" g="0" b="0"/>
        </a:effectRef>
        <a:fontRef idx="minor"/>
      </dsp:style>
    </dsp:sp>
    <dsp:sp modelId="{37FD0238-C577-45F5-B545-49C20D288BA4}">
      <dsp:nvSpPr>
        <dsp:cNvPr id="0" name=""/>
        <dsp:cNvSpPr/>
      </dsp:nvSpPr>
      <dsp:spPr>
        <a:xfrm>
          <a:off x="282117" y="1619152"/>
          <a:ext cx="1128471" cy="705294"/>
        </a:xfrm>
        <a:prstGeom prst="roundRect">
          <a:avLst>
            <a:gd name="adj" fmla="val 10000"/>
          </a:avLst>
        </a:prstGeom>
        <a:solidFill>
          <a:schemeClr val="lt1">
            <a:alpha val="90000"/>
            <a:hueOff val="0"/>
            <a:satOff val="0"/>
            <a:lumOff val="0"/>
            <a:alphaOff val="0"/>
          </a:schemeClr>
        </a:solidFill>
        <a:ln w="13970" cap="flat" cmpd="sng" algn="ctr">
          <a:solidFill>
            <a:srgbClr val="CC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Контроль за формированием и использованием финансовых ресурсов Кушвинского городского округа</a:t>
          </a:r>
        </a:p>
      </dsp:txBody>
      <dsp:txXfrm>
        <a:off x="302774" y="1639809"/>
        <a:ext cx="1087157" cy="6639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1F170-AA21-4252-885A-63F0D0D8B205}">
      <dsp:nvSpPr>
        <dsp:cNvPr id="0" name=""/>
        <dsp:cNvSpPr/>
      </dsp:nvSpPr>
      <dsp:spPr>
        <a:xfrm>
          <a:off x="3126587" y="-34372"/>
          <a:ext cx="1033140" cy="671541"/>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Представительный орган КГО -  Дума КГО</a:t>
          </a:r>
        </a:p>
      </dsp:txBody>
      <dsp:txXfrm>
        <a:off x="3159369" y="-1590"/>
        <a:ext cx="967576" cy="605977"/>
      </dsp:txXfrm>
    </dsp:sp>
    <dsp:sp modelId="{65674820-72A3-4580-A391-CA5CF9B608E9}">
      <dsp:nvSpPr>
        <dsp:cNvPr id="0" name=""/>
        <dsp:cNvSpPr/>
      </dsp:nvSpPr>
      <dsp:spPr>
        <a:xfrm>
          <a:off x="1066745" y="301398"/>
          <a:ext cx="5152825" cy="5152825"/>
        </a:xfrm>
        <a:custGeom>
          <a:avLst/>
          <a:gdLst/>
          <a:ahLst/>
          <a:cxnLst/>
          <a:rect l="0" t="0" r="0" b="0"/>
          <a:pathLst>
            <a:path>
              <a:moveTo>
                <a:pt x="3099460" y="53651"/>
              </a:moveTo>
              <a:arcTo wR="2576412" hR="2576412" stAng="16902796" swAng="86728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D098A0-466E-4DD8-8B5A-F660C6D69023}">
      <dsp:nvSpPr>
        <dsp:cNvPr id="0" name=""/>
        <dsp:cNvSpPr/>
      </dsp:nvSpPr>
      <dsp:spPr>
        <a:xfrm>
          <a:off x="4782673" y="568393"/>
          <a:ext cx="1033140" cy="671541"/>
        </a:xfrm>
        <a:prstGeom prst="round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a:latin typeface="Times New Roman" panose="02020603050405020304" pitchFamily="18" charset="0"/>
              <a:cs typeface="Times New Roman" panose="02020603050405020304" pitchFamily="18" charset="0"/>
            </a:rPr>
            <a:t>Высшее должностное лицо МО – Глава КГО</a:t>
          </a:r>
        </a:p>
      </dsp:txBody>
      <dsp:txXfrm>
        <a:off x="4815455" y="601175"/>
        <a:ext cx="967576" cy="605977"/>
      </dsp:txXfrm>
    </dsp:sp>
    <dsp:sp modelId="{AFDC9BCA-823D-4727-BE12-E41ACC5FD1DE}">
      <dsp:nvSpPr>
        <dsp:cNvPr id="0" name=""/>
        <dsp:cNvSpPr/>
      </dsp:nvSpPr>
      <dsp:spPr>
        <a:xfrm>
          <a:off x="1066745" y="301398"/>
          <a:ext cx="5152825" cy="5152825"/>
        </a:xfrm>
        <a:custGeom>
          <a:avLst/>
          <a:gdLst/>
          <a:ahLst/>
          <a:cxnLst/>
          <a:rect l="0" t="0" r="0" b="0"/>
          <a:pathLst>
            <a:path>
              <a:moveTo>
                <a:pt x="4571371" y="946062"/>
              </a:moveTo>
              <a:arcTo wR="2576412" hR="2576412" stAng="19244585" swAng="1280644"/>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EC7A6AA-C8C9-4DDF-9093-326FEFE5C14C}">
      <dsp:nvSpPr>
        <dsp:cNvPr id="0" name=""/>
        <dsp:cNvSpPr/>
      </dsp:nvSpPr>
      <dsp:spPr>
        <a:xfrm>
          <a:off x="5663858" y="2094650"/>
          <a:ext cx="1033140" cy="671541"/>
        </a:xfrm>
        <a:prstGeom prst="roundRect">
          <a:avLst/>
        </a:prstGeom>
        <a:solidFill>
          <a:srgbClr val="FFCC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Исполнительно-распорядительный орган КГО – администрация КГО</a:t>
          </a:r>
        </a:p>
      </dsp:txBody>
      <dsp:txXfrm>
        <a:off x="5696640" y="2127432"/>
        <a:ext cx="967576" cy="605977"/>
      </dsp:txXfrm>
    </dsp:sp>
    <dsp:sp modelId="{438ADEB8-D599-4FAF-8D23-4A95FACB0619}">
      <dsp:nvSpPr>
        <dsp:cNvPr id="0" name=""/>
        <dsp:cNvSpPr/>
      </dsp:nvSpPr>
      <dsp:spPr>
        <a:xfrm>
          <a:off x="1066745" y="301398"/>
          <a:ext cx="5152825" cy="5152825"/>
        </a:xfrm>
        <a:custGeom>
          <a:avLst/>
          <a:gdLst/>
          <a:ahLst/>
          <a:cxnLst/>
          <a:rect l="0" t="0" r="0" b="0"/>
          <a:pathLst>
            <a:path>
              <a:moveTo>
                <a:pt x="5150851" y="2475576"/>
              </a:moveTo>
              <a:arcTo wR="2576412" hR="2576412" stAng="21465419" swAng="1421917"/>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5BD6BF-DE2C-4929-8908-F724338DA152}">
      <dsp:nvSpPr>
        <dsp:cNvPr id="0" name=""/>
        <dsp:cNvSpPr/>
      </dsp:nvSpPr>
      <dsp:spPr>
        <a:xfrm>
          <a:off x="5357826" y="3830246"/>
          <a:ext cx="1033140" cy="671541"/>
        </a:xfrm>
        <a:prstGeom prst="round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Финансовый орган – функциональный орган администрации – финансовое управление в КГО</a:t>
          </a:r>
        </a:p>
      </dsp:txBody>
      <dsp:txXfrm>
        <a:off x="5390608" y="3863028"/>
        <a:ext cx="967576" cy="605977"/>
      </dsp:txXfrm>
    </dsp:sp>
    <dsp:sp modelId="{3856B7B5-9109-4A5A-AE7C-DEBADBDCBE89}">
      <dsp:nvSpPr>
        <dsp:cNvPr id="0" name=""/>
        <dsp:cNvSpPr/>
      </dsp:nvSpPr>
      <dsp:spPr>
        <a:xfrm>
          <a:off x="1066745" y="301398"/>
          <a:ext cx="5152825" cy="5152825"/>
        </a:xfrm>
        <a:custGeom>
          <a:avLst/>
          <a:gdLst/>
          <a:ahLst/>
          <a:cxnLst/>
          <a:rect l="0" t="0" r="0" b="0"/>
          <a:pathLst>
            <a:path>
              <a:moveTo>
                <a:pt x="4571452" y="4206664"/>
              </a:moveTo>
              <a:arcTo wR="2576412" hR="2576412" stAng="2355243" swAng="106263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51F5F3-F203-4E59-A87C-6205721A26DF}">
      <dsp:nvSpPr>
        <dsp:cNvPr id="0" name=""/>
        <dsp:cNvSpPr/>
      </dsp:nvSpPr>
      <dsp:spPr>
        <a:xfrm>
          <a:off x="4007772" y="4891184"/>
          <a:ext cx="1033140" cy="815325"/>
        </a:xfrm>
        <a:prstGeom prst="roundRect">
          <a:avLst/>
        </a:prstGeom>
        <a:solidFill>
          <a:schemeClr val="accent6">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Орган внешнего муниципального финансового контроля – управление муниципального контроля КГО</a:t>
          </a:r>
        </a:p>
      </dsp:txBody>
      <dsp:txXfrm>
        <a:off x="4047573" y="4930985"/>
        <a:ext cx="953538" cy="735723"/>
      </dsp:txXfrm>
    </dsp:sp>
    <dsp:sp modelId="{A9866F08-2E6A-4A42-B09D-3A387515ADE2}">
      <dsp:nvSpPr>
        <dsp:cNvPr id="0" name=""/>
        <dsp:cNvSpPr/>
      </dsp:nvSpPr>
      <dsp:spPr>
        <a:xfrm>
          <a:off x="1066745" y="301398"/>
          <a:ext cx="5152825" cy="5152825"/>
        </a:xfrm>
        <a:custGeom>
          <a:avLst/>
          <a:gdLst/>
          <a:ahLst/>
          <a:cxnLst/>
          <a:rect l="0" t="0" r="0" b="0"/>
          <a:pathLst>
            <a:path>
              <a:moveTo>
                <a:pt x="2933807" y="5127916"/>
              </a:moveTo>
              <a:arcTo wR="2576412" hR="2576412" stAng="4921580" swAng="956839"/>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48FE0F-FD1E-4078-AF2D-5BCD5449AC7B}">
      <dsp:nvSpPr>
        <dsp:cNvPr id="0" name=""/>
        <dsp:cNvSpPr/>
      </dsp:nvSpPr>
      <dsp:spPr>
        <a:xfrm>
          <a:off x="2245402" y="4963076"/>
          <a:ext cx="1033140" cy="671541"/>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Главные распорядители (распорядители) средств местного бюджета</a:t>
          </a:r>
        </a:p>
      </dsp:txBody>
      <dsp:txXfrm>
        <a:off x="2278184" y="4995858"/>
        <a:ext cx="967576" cy="605977"/>
      </dsp:txXfrm>
    </dsp:sp>
    <dsp:sp modelId="{93D0CFD7-A5C5-43AF-8916-B23D4FAADDD1}">
      <dsp:nvSpPr>
        <dsp:cNvPr id="0" name=""/>
        <dsp:cNvSpPr/>
      </dsp:nvSpPr>
      <dsp:spPr>
        <a:xfrm>
          <a:off x="1066745" y="301398"/>
          <a:ext cx="5152825" cy="5152825"/>
        </a:xfrm>
        <a:custGeom>
          <a:avLst/>
          <a:gdLst/>
          <a:ahLst/>
          <a:cxnLst/>
          <a:rect l="0" t="0" r="0" b="0"/>
          <a:pathLst>
            <a:path>
              <a:moveTo>
                <a:pt x="1171866" y="4736309"/>
              </a:moveTo>
              <a:arcTo wR="2576412" hR="2576412" stAng="7382118" swAng="106263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9124D7-633F-4B87-9265-40F22F2CF7BA}">
      <dsp:nvSpPr>
        <dsp:cNvPr id="0" name=""/>
        <dsp:cNvSpPr/>
      </dsp:nvSpPr>
      <dsp:spPr>
        <a:xfrm>
          <a:off x="895348" y="3830246"/>
          <a:ext cx="1033140" cy="671541"/>
        </a:xfrm>
        <a:prstGeom prst="round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Главные администраторы (администраторы) доходов местного бюджета</a:t>
          </a:r>
        </a:p>
      </dsp:txBody>
      <dsp:txXfrm>
        <a:off x="928130" y="3863028"/>
        <a:ext cx="967576" cy="605977"/>
      </dsp:txXfrm>
    </dsp:sp>
    <dsp:sp modelId="{90C97384-84EB-4BED-8DAE-30438F5CCA1C}">
      <dsp:nvSpPr>
        <dsp:cNvPr id="0" name=""/>
        <dsp:cNvSpPr/>
      </dsp:nvSpPr>
      <dsp:spPr>
        <a:xfrm>
          <a:off x="1066745" y="301398"/>
          <a:ext cx="5152825" cy="5152825"/>
        </a:xfrm>
        <a:custGeom>
          <a:avLst/>
          <a:gdLst/>
          <a:ahLst/>
          <a:cxnLst/>
          <a:rect l="0" t="0" r="0" b="0"/>
          <a:pathLst>
            <a:path>
              <a:moveTo>
                <a:pt x="178891" y="3519701"/>
              </a:moveTo>
              <a:arcTo wR="2576412" hR="2576412" stAng="9511391" swAng="129442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375217-3E29-4317-B23F-8F9BB26A68F7}">
      <dsp:nvSpPr>
        <dsp:cNvPr id="0" name=""/>
        <dsp:cNvSpPr/>
      </dsp:nvSpPr>
      <dsp:spPr>
        <a:xfrm>
          <a:off x="599110" y="1997223"/>
          <a:ext cx="1013552" cy="866395"/>
        </a:xfrm>
        <a:prstGeom prst="roundRect">
          <a:avLst/>
        </a:prstGeom>
        <a:solidFill>
          <a:srgbClr val="FFCC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Главные администраторы (администраторы) источников финансирования дефицита местного бюджета</a:t>
          </a:r>
        </a:p>
      </dsp:txBody>
      <dsp:txXfrm>
        <a:off x="641404" y="2039517"/>
        <a:ext cx="928964" cy="781807"/>
      </dsp:txXfrm>
    </dsp:sp>
    <dsp:sp modelId="{E4A33709-83DF-42DF-911A-FEAA94439AD4}">
      <dsp:nvSpPr>
        <dsp:cNvPr id="0" name=""/>
        <dsp:cNvSpPr/>
      </dsp:nvSpPr>
      <dsp:spPr>
        <a:xfrm>
          <a:off x="1066745" y="301398"/>
          <a:ext cx="5152825" cy="5152825"/>
        </a:xfrm>
        <a:custGeom>
          <a:avLst/>
          <a:gdLst/>
          <a:ahLst/>
          <a:cxnLst/>
          <a:rect l="0" t="0" r="0" b="0"/>
          <a:pathLst>
            <a:path>
              <a:moveTo>
                <a:pt x="158153" y="1687635"/>
              </a:moveTo>
              <a:arcTo wR="2576412" hR="2576412" stAng="12010787" swAng="114597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FBED07-A7A2-4EA6-9034-57F39F616F95}">
      <dsp:nvSpPr>
        <dsp:cNvPr id="0" name=""/>
        <dsp:cNvSpPr/>
      </dsp:nvSpPr>
      <dsp:spPr>
        <a:xfrm>
          <a:off x="1470501" y="568393"/>
          <a:ext cx="1033140" cy="671541"/>
        </a:xfrm>
        <a:prstGeom prst="round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ru-RU" sz="800" kern="1200" dirty="0">
              <a:latin typeface="Times New Roman" panose="02020603050405020304" pitchFamily="18" charset="0"/>
              <a:cs typeface="Times New Roman" panose="02020603050405020304" pitchFamily="18" charset="0"/>
            </a:rPr>
            <a:t>Получатели средств местного бюджета</a:t>
          </a:r>
        </a:p>
      </dsp:txBody>
      <dsp:txXfrm>
        <a:off x="1503283" y="601175"/>
        <a:ext cx="967576" cy="605977"/>
      </dsp:txXfrm>
    </dsp:sp>
    <dsp:sp modelId="{07996626-5B24-449D-8052-148E6F011701}">
      <dsp:nvSpPr>
        <dsp:cNvPr id="0" name=""/>
        <dsp:cNvSpPr/>
      </dsp:nvSpPr>
      <dsp:spPr>
        <a:xfrm>
          <a:off x="1066745" y="301398"/>
          <a:ext cx="5152825" cy="5152825"/>
        </a:xfrm>
        <a:custGeom>
          <a:avLst/>
          <a:gdLst/>
          <a:ahLst/>
          <a:cxnLst/>
          <a:rect l="0" t="0" r="0" b="0"/>
          <a:pathLst>
            <a:path>
              <a:moveTo>
                <a:pt x="1440200" y="264071"/>
              </a:moveTo>
              <a:arcTo wR="2576412" hR="2576412" stAng="14629917" swAng="86728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30D6F-F0C0-4EAC-8E16-CF7DD9D190F2}">
      <dsp:nvSpPr>
        <dsp:cNvPr id="0" name=""/>
        <dsp:cNvSpPr/>
      </dsp:nvSpPr>
      <dsp:spPr>
        <a:xfrm>
          <a:off x="5548312" y="4433248"/>
          <a:ext cx="258122" cy="1224918"/>
        </a:xfrm>
        <a:custGeom>
          <a:avLst/>
          <a:gdLst/>
          <a:ahLst/>
          <a:cxnLst/>
          <a:rect l="0" t="0" r="0" b="0"/>
          <a:pathLst>
            <a:path>
              <a:moveTo>
                <a:pt x="0" y="0"/>
              </a:moveTo>
              <a:lnTo>
                <a:pt x="129061" y="0"/>
              </a:lnTo>
              <a:lnTo>
                <a:pt x="129061" y="1224918"/>
              </a:lnTo>
              <a:lnTo>
                <a:pt x="258122" y="1224918"/>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42CD2E6F-E837-4149-87F0-F31597ECA16C}">
      <dsp:nvSpPr>
        <dsp:cNvPr id="0" name=""/>
        <dsp:cNvSpPr/>
      </dsp:nvSpPr>
      <dsp:spPr>
        <a:xfrm>
          <a:off x="5548312" y="4433248"/>
          <a:ext cx="258122" cy="669953"/>
        </a:xfrm>
        <a:custGeom>
          <a:avLst/>
          <a:gdLst/>
          <a:ahLst/>
          <a:cxnLst/>
          <a:rect l="0" t="0" r="0" b="0"/>
          <a:pathLst>
            <a:path>
              <a:moveTo>
                <a:pt x="0" y="0"/>
              </a:moveTo>
              <a:lnTo>
                <a:pt x="129061" y="0"/>
              </a:lnTo>
              <a:lnTo>
                <a:pt x="129061" y="669953"/>
              </a:lnTo>
              <a:lnTo>
                <a:pt x="258122" y="669953"/>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0DFFE0C8-1881-410A-AAD8-C1AE13344701}">
      <dsp:nvSpPr>
        <dsp:cNvPr id="0" name=""/>
        <dsp:cNvSpPr/>
      </dsp:nvSpPr>
      <dsp:spPr>
        <a:xfrm>
          <a:off x="5548312" y="4433248"/>
          <a:ext cx="258122" cy="114989"/>
        </a:xfrm>
        <a:custGeom>
          <a:avLst/>
          <a:gdLst/>
          <a:ahLst/>
          <a:cxnLst/>
          <a:rect l="0" t="0" r="0" b="0"/>
          <a:pathLst>
            <a:path>
              <a:moveTo>
                <a:pt x="0" y="0"/>
              </a:moveTo>
              <a:lnTo>
                <a:pt x="129061" y="0"/>
              </a:lnTo>
              <a:lnTo>
                <a:pt x="129061" y="114989"/>
              </a:lnTo>
              <a:lnTo>
                <a:pt x="258122" y="114989"/>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D0BC4E8A-25F4-4119-A342-33FE7F91DC4B}">
      <dsp:nvSpPr>
        <dsp:cNvPr id="0" name=""/>
        <dsp:cNvSpPr/>
      </dsp:nvSpPr>
      <dsp:spPr>
        <a:xfrm>
          <a:off x="5548312" y="3878284"/>
          <a:ext cx="258122" cy="554964"/>
        </a:xfrm>
        <a:custGeom>
          <a:avLst/>
          <a:gdLst/>
          <a:ahLst/>
          <a:cxnLst/>
          <a:rect l="0" t="0" r="0" b="0"/>
          <a:pathLst>
            <a:path>
              <a:moveTo>
                <a:pt x="0" y="554964"/>
              </a:moveTo>
              <a:lnTo>
                <a:pt x="129061" y="554964"/>
              </a:lnTo>
              <a:lnTo>
                <a:pt x="129061" y="0"/>
              </a:lnTo>
              <a:lnTo>
                <a:pt x="258122" y="0"/>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0AE1154C-B01B-4BDF-A068-9E931C46343C}">
      <dsp:nvSpPr>
        <dsp:cNvPr id="0" name=""/>
        <dsp:cNvSpPr/>
      </dsp:nvSpPr>
      <dsp:spPr>
        <a:xfrm>
          <a:off x="5548312" y="3169222"/>
          <a:ext cx="258122" cy="1264026"/>
        </a:xfrm>
        <a:custGeom>
          <a:avLst/>
          <a:gdLst/>
          <a:ahLst/>
          <a:cxnLst/>
          <a:rect l="0" t="0" r="0" b="0"/>
          <a:pathLst>
            <a:path>
              <a:moveTo>
                <a:pt x="0" y="1264026"/>
              </a:moveTo>
              <a:lnTo>
                <a:pt x="129061" y="1264026"/>
              </a:lnTo>
              <a:lnTo>
                <a:pt x="129061" y="0"/>
              </a:lnTo>
              <a:lnTo>
                <a:pt x="258122" y="0"/>
              </a:lnTo>
            </a:path>
          </a:pathLst>
        </a:custGeom>
        <a:noFill/>
        <a:ln w="1397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956583FE-1C88-4A3F-A6A5-B51D52DFDF71}">
      <dsp:nvSpPr>
        <dsp:cNvPr id="0" name=""/>
        <dsp:cNvSpPr/>
      </dsp:nvSpPr>
      <dsp:spPr>
        <a:xfrm>
          <a:off x="2563210" y="2723316"/>
          <a:ext cx="1069055" cy="1709932"/>
        </a:xfrm>
        <a:custGeom>
          <a:avLst/>
          <a:gdLst/>
          <a:ahLst/>
          <a:cxnLst/>
          <a:rect l="0" t="0" r="0" b="0"/>
          <a:pathLst>
            <a:path>
              <a:moveTo>
                <a:pt x="0" y="0"/>
              </a:moveTo>
              <a:lnTo>
                <a:pt x="939993" y="0"/>
              </a:lnTo>
              <a:lnTo>
                <a:pt x="939993" y="1709932"/>
              </a:lnTo>
              <a:lnTo>
                <a:pt x="1069055" y="1709932"/>
              </a:lnTo>
            </a:path>
          </a:pathLst>
        </a:custGeom>
        <a:noFill/>
        <a:ln w="1397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F6F9DC-6BC0-4DF6-8D77-C513CB64F0E5}">
      <dsp:nvSpPr>
        <dsp:cNvPr id="0" name=""/>
        <dsp:cNvSpPr/>
      </dsp:nvSpPr>
      <dsp:spPr>
        <a:xfrm>
          <a:off x="5433848" y="1426105"/>
          <a:ext cx="258122" cy="1227260"/>
        </a:xfrm>
        <a:custGeom>
          <a:avLst/>
          <a:gdLst/>
          <a:ahLst/>
          <a:cxnLst/>
          <a:rect l="0" t="0" r="0" b="0"/>
          <a:pathLst>
            <a:path>
              <a:moveTo>
                <a:pt x="0" y="0"/>
              </a:moveTo>
              <a:lnTo>
                <a:pt x="129061" y="0"/>
              </a:lnTo>
              <a:lnTo>
                <a:pt x="129061" y="1227260"/>
              </a:lnTo>
              <a:lnTo>
                <a:pt x="258122" y="1227260"/>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4B5CFE86-1A51-4FCA-B501-63ECA92CEB8F}">
      <dsp:nvSpPr>
        <dsp:cNvPr id="0" name=""/>
        <dsp:cNvSpPr/>
      </dsp:nvSpPr>
      <dsp:spPr>
        <a:xfrm>
          <a:off x="5433848" y="1426105"/>
          <a:ext cx="258122" cy="672295"/>
        </a:xfrm>
        <a:custGeom>
          <a:avLst/>
          <a:gdLst/>
          <a:ahLst/>
          <a:cxnLst/>
          <a:rect l="0" t="0" r="0" b="0"/>
          <a:pathLst>
            <a:path>
              <a:moveTo>
                <a:pt x="0" y="0"/>
              </a:moveTo>
              <a:lnTo>
                <a:pt x="129061" y="0"/>
              </a:lnTo>
              <a:lnTo>
                <a:pt x="129061" y="672295"/>
              </a:lnTo>
              <a:lnTo>
                <a:pt x="258122" y="672295"/>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7D0393AE-79C9-4B75-AA4C-E0F84C1CC40F}">
      <dsp:nvSpPr>
        <dsp:cNvPr id="0" name=""/>
        <dsp:cNvSpPr/>
      </dsp:nvSpPr>
      <dsp:spPr>
        <a:xfrm>
          <a:off x="5433848" y="1426105"/>
          <a:ext cx="258122" cy="117331"/>
        </a:xfrm>
        <a:custGeom>
          <a:avLst/>
          <a:gdLst/>
          <a:ahLst/>
          <a:cxnLst/>
          <a:rect l="0" t="0" r="0" b="0"/>
          <a:pathLst>
            <a:path>
              <a:moveTo>
                <a:pt x="0" y="0"/>
              </a:moveTo>
              <a:lnTo>
                <a:pt x="129061" y="0"/>
              </a:lnTo>
              <a:lnTo>
                <a:pt x="129061" y="117331"/>
              </a:lnTo>
              <a:lnTo>
                <a:pt x="258122" y="117331"/>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7B191BBC-8F28-49F4-9B8A-9AFD17F0E626}">
      <dsp:nvSpPr>
        <dsp:cNvPr id="0" name=""/>
        <dsp:cNvSpPr/>
      </dsp:nvSpPr>
      <dsp:spPr>
        <a:xfrm>
          <a:off x="5433848" y="871141"/>
          <a:ext cx="258122" cy="554964"/>
        </a:xfrm>
        <a:custGeom>
          <a:avLst/>
          <a:gdLst/>
          <a:ahLst/>
          <a:cxnLst/>
          <a:rect l="0" t="0" r="0" b="0"/>
          <a:pathLst>
            <a:path>
              <a:moveTo>
                <a:pt x="0" y="554964"/>
              </a:moveTo>
              <a:lnTo>
                <a:pt x="129061" y="554964"/>
              </a:lnTo>
              <a:lnTo>
                <a:pt x="129061" y="0"/>
              </a:lnTo>
              <a:lnTo>
                <a:pt x="258122" y="0"/>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655C06FB-2EA6-44D2-9C6F-30E95B787A2B}">
      <dsp:nvSpPr>
        <dsp:cNvPr id="0" name=""/>
        <dsp:cNvSpPr/>
      </dsp:nvSpPr>
      <dsp:spPr>
        <a:xfrm>
          <a:off x="5433848" y="198845"/>
          <a:ext cx="258122" cy="1227260"/>
        </a:xfrm>
        <a:custGeom>
          <a:avLst/>
          <a:gdLst/>
          <a:ahLst/>
          <a:cxnLst/>
          <a:rect l="0" t="0" r="0" b="0"/>
          <a:pathLst>
            <a:path>
              <a:moveTo>
                <a:pt x="0" y="1227260"/>
              </a:moveTo>
              <a:lnTo>
                <a:pt x="129061" y="1227260"/>
              </a:lnTo>
              <a:lnTo>
                <a:pt x="129061" y="0"/>
              </a:lnTo>
              <a:lnTo>
                <a:pt x="258122" y="0"/>
              </a:lnTo>
            </a:path>
          </a:pathLst>
        </a:custGeom>
        <a:noFill/>
        <a:ln w="1397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A945DF72-BFB2-4B6A-9B8B-28AB18C98965}">
      <dsp:nvSpPr>
        <dsp:cNvPr id="0" name=""/>
        <dsp:cNvSpPr/>
      </dsp:nvSpPr>
      <dsp:spPr>
        <a:xfrm>
          <a:off x="2563210" y="1426105"/>
          <a:ext cx="1069055" cy="1297210"/>
        </a:xfrm>
        <a:custGeom>
          <a:avLst/>
          <a:gdLst/>
          <a:ahLst/>
          <a:cxnLst/>
          <a:rect l="0" t="0" r="0" b="0"/>
          <a:pathLst>
            <a:path>
              <a:moveTo>
                <a:pt x="0" y="1297210"/>
              </a:moveTo>
              <a:lnTo>
                <a:pt x="939993" y="1297210"/>
              </a:lnTo>
              <a:lnTo>
                <a:pt x="939993" y="0"/>
              </a:lnTo>
              <a:lnTo>
                <a:pt x="1069055" y="0"/>
              </a:lnTo>
            </a:path>
          </a:pathLst>
        </a:custGeom>
        <a:noFill/>
        <a:ln w="1397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FEA482-CE43-404A-A906-EC2E1B95CE99}">
      <dsp:nvSpPr>
        <dsp:cNvPr id="0" name=""/>
        <dsp:cNvSpPr/>
      </dsp:nvSpPr>
      <dsp:spPr>
        <a:xfrm>
          <a:off x="1036284" y="2151335"/>
          <a:ext cx="1526926" cy="1143961"/>
        </a:xfrm>
        <a:prstGeom prst="rect">
          <a:avLst/>
        </a:prstGeom>
        <a:solidFill>
          <a:schemeClr val="accent5"/>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chemeClr val="tx1"/>
              </a:solidFill>
              <a:latin typeface="Times New Roman" panose="02020603050405020304" pitchFamily="18" charset="0"/>
              <a:cs typeface="Times New Roman" panose="02020603050405020304" pitchFamily="18" charset="0"/>
            </a:rPr>
            <a:t>Дотации бюджетам бюджетной системы РФ</a:t>
          </a:r>
        </a:p>
      </dsp:txBody>
      <dsp:txXfrm>
        <a:off x="1036284" y="2151335"/>
        <a:ext cx="1526926" cy="1143961"/>
      </dsp:txXfrm>
    </dsp:sp>
    <dsp:sp modelId="{69652128-8F03-4D2F-B7BF-1CAF4B839628}">
      <dsp:nvSpPr>
        <dsp:cNvPr id="0" name=""/>
        <dsp:cNvSpPr/>
      </dsp:nvSpPr>
      <dsp:spPr>
        <a:xfrm>
          <a:off x="3632265" y="534006"/>
          <a:ext cx="1801582" cy="1784197"/>
        </a:xfrm>
        <a:prstGeom prst="rect">
          <a:avLst/>
        </a:prstGeom>
        <a:solidFill>
          <a:schemeClr val="accent5">
            <a:lumMod val="40000"/>
            <a:lumOff val="6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chemeClr val="tx1"/>
              </a:solidFill>
              <a:latin typeface="Times New Roman" panose="02020603050405020304" pitchFamily="18" charset="0"/>
              <a:cs typeface="Times New Roman" panose="02020603050405020304" pitchFamily="18" charset="0"/>
            </a:rPr>
            <a:t>Дотации на выравнивание бюджетной обеспеченности из бюджета субъекта РФ</a:t>
          </a:r>
        </a:p>
      </dsp:txBody>
      <dsp:txXfrm>
        <a:off x="3632265" y="534006"/>
        <a:ext cx="1801582" cy="1784197"/>
      </dsp:txXfrm>
    </dsp:sp>
    <dsp:sp modelId="{34B32651-2DEA-4C13-B2FB-E81CB99E18E2}">
      <dsp:nvSpPr>
        <dsp:cNvPr id="0" name=""/>
        <dsp:cNvSpPr/>
      </dsp:nvSpPr>
      <dsp:spPr>
        <a:xfrm>
          <a:off x="5691971" y="2026"/>
          <a:ext cx="3357276" cy="393637"/>
        </a:xfrm>
        <a:prstGeom prst="rect">
          <a:avLst/>
        </a:prstGeom>
        <a:solidFill>
          <a:srgbClr val="00B0F0">
            <a:lumMod val="20000"/>
            <a:lumOff val="80000"/>
          </a:srgbClr>
        </a:solidFill>
        <a:ln w="1397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ru-RU" sz="1800" kern="1200" dirty="0">
              <a:solidFill>
                <a:prstClr val="black"/>
              </a:solidFill>
              <a:latin typeface="Times New Roman" panose="02020603050405020304" pitchFamily="18" charset="0"/>
              <a:ea typeface="+mn-ea"/>
              <a:cs typeface="Times New Roman" panose="02020603050405020304" pitchFamily="18" charset="0"/>
            </a:rPr>
            <a:t>   2020 год 342,8 млн. рублей  </a:t>
          </a:r>
        </a:p>
      </dsp:txBody>
      <dsp:txXfrm>
        <a:off x="5691971" y="2026"/>
        <a:ext cx="3357276" cy="393637"/>
      </dsp:txXfrm>
    </dsp:sp>
    <dsp:sp modelId="{8BF1AFD5-F59F-4E02-B4C1-5989717A5428}">
      <dsp:nvSpPr>
        <dsp:cNvPr id="0" name=""/>
        <dsp:cNvSpPr/>
      </dsp:nvSpPr>
      <dsp:spPr>
        <a:xfrm>
          <a:off x="5691971" y="556990"/>
          <a:ext cx="3411766" cy="628300"/>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2021 год (ожидаемое) 210,8 млн. рублей</a:t>
          </a:r>
        </a:p>
      </dsp:txBody>
      <dsp:txXfrm>
        <a:off x="5691971" y="556990"/>
        <a:ext cx="3411766" cy="628300"/>
      </dsp:txXfrm>
    </dsp:sp>
    <dsp:sp modelId="{CB44C769-3D47-4245-B0C3-10E47C989D2B}">
      <dsp:nvSpPr>
        <dsp:cNvPr id="0" name=""/>
        <dsp:cNvSpPr/>
      </dsp:nvSpPr>
      <dsp:spPr>
        <a:xfrm>
          <a:off x="5691971" y="1346618"/>
          <a:ext cx="3399879"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2022 год  297,2 млн. рублей</a:t>
          </a:r>
        </a:p>
      </dsp:txBody>
      <dsp:txXfrm>
        <a:off x="5691971" y="1346618"/>
        <a:ext cx="3399879" cy="393637"/>
      </dsp:txXfrm>
    </dsp:sp>
    <dsp:sp modelId="{0099361C-88A0-488B-9EF4-B289A3607A0A}">
      <dsp:nvSpPr>
        <dsp:cNvPr id="0" name=""/>
        <dsp:cNvSpPr/>
      </dsp:nvSpPr>
      <dsp:spPr>
        <a:xfrm>
          <a:off x="5691971" y="1901582"/>
          <a:ext cx="3388870"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2023 год  4,8 млн. рублей</a:t>
          </a:r>
        </a:p>
      </dsp:txBody>
      <dsp:txXfrm>
        <a:off x="5691971" y="1901582"/>
        <a:ext cx="3388870" cy="393637"/>
      </dsp:txXfrm>
    </dsp:sp>
    <dsp:sp modelId="{D7EE222C-6D07-442B-BC49-96A3125EA70B}">
      <dsp:nvSpPr>
        <dsp:cNvPr id="0" name=""/>
        <dsp:cNvSpPr/>
      </dsp:nvSpPr>
      <dsp:spPr>
        <a:xfrm>
          <a:off x="5691971" y="2456547"/>
          <a:ext cx="3405016"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2024 год  3,0 млн. рублей</a:t>
          </a:r>
        </a:p>
      </dsp:txBody>
      <dsp:txXfrm>
        <a:off x="5691971" y="2456547"/>
        <a:ext cx="3405016" cy="393637"/>
      </dsp:txXfrm>
    </dsp:sp>
    <dsp:sp modelId="{D10FD538-103C-45F6-9586-BDD8BD09E801}">
      <dsp:nvSpPr>
        <dsp:cNvPr id="0" name=""/>
        <dsp:cNvSpPr/>
      </dsp:nvSpPr>
      <dsp:spPr>
        <a:xfrm>
          <a:off x="3632265" y="3822081"/>
          <a:ext cx="1916046" cy="1222335"/>
        </a:xfrm>
        <a:prstGeom prst="rect">
          <a:avLst/>
        </a:prstGeom>
        <a:solidFill>
          <a:schemeClr val="accent5">
            <a:lumMod val="60000"/>
            <a:lumOff val="4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chemeClr val="tx1"/>
              </a:solidFill>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a:t>
          </a:r>
        </a:p>
      </dsp:txBody>
      <dsp:txXfrm>
        <a:off x="3632265" y="3822081"/>
        <a:ext cx="1916046" cy="1222335"/>
      </dsp:txXfrm>
    </dsp:sp>
    <dsp:sp modelId="{7C9960CD-4A82-4993-96CC-3F98BC333CF0}">
      <dsp:nvSpPr>
        <dsp:cNvPr id="0" name=""/>
        <dsp:cNvSpPr/>
      </dsp:nvSpPr>
      <dsp:spPr>
        <a:xfrm>
          <a:off x="5806435" y="2972403"/>
          <a:ext cx="3311808"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ru-RU" sz="1800" kern="1200" dirty="0">
              <a:solidFill>
                <a:prstClr val="black"/>
              </a:solidFill>
              <a:latin typeface="Times New Roman" panose="02020603050405020304" pitchFamily="18" charset="0"/>
              <a:ea typeface="+mn-ea"/>
              <a:cs typeface="Times New Roman" panose="02020603050405020304" pitchFamily="18" charset="0"/>
            </a:rPr>
            <a:t>   2020 год 0,00 млн.  рублей</a:t>
          </a:r>
          <a:r>
            <a:rPr lang="ru-RU" sz="2800" kern="1200" dirty="0"/>
            <a:t> </a:t>
          </a:r>
        </a:p>
      </dsp:txBody>
      <dsp:txXfrm>
        <a:off x="5806435" y="2972403"/>
        <a:ext cx="3311808" cy="393637"/>
      </dsp:txXfrm>
    </dsp:sp>
    <dsp:sp modelId="{54269AF4-0CE8-431F-BAB3-FA3DA47F09B2}">
      <dsp:nvSpPr>
        <dsp:cNvPr id="0" name=""/>
        <dsp:cNvSpPr/>
      </dsp:nvSpPr>
      <dsp:spPr>
        <a:xfrm>
          <a:off x="5806435" y="3566476"/>
          <a:ext cx="3303380" cy="623616"/>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2021 год (ожидаемое) 69,1 млн. рублей</a:t>
          </a:r>
        </a:p>
      </dsp:txBody>
      <dsp:txXfrm>
        <a:off x="5806435" y="3566476"/>
        <a:ext cx="3303380" cy="623616"/>
      </dsp:txXfrm>
    </dsp:sp>
    <dsp:sp modelId="{69F2F859-8EC0-4149-B6C0-2163777F5ACF}">
      <dsp:nvSpPr>
        <dsp:cNvPr id="0" name=""/>
        <dsp:cNvSpPr/>
      </dsp:nvSpPr>
      <dsp:spPr>
        <a:xfrm>
          <a:off x="5806435" y="4351419"/>
          <a:ext cx="3321849"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2022 год  20,1 млн. рублей</a:t>
          </a:r>
        </a:p>
      </dsp:txBody>
      <dsp:txXfrm>
        <a:off x="5806435" y="4351419"/>
        <a:ext cx="3321849" cy="393637"/>
      </dsp:txXfrm>
    </dsp:sp>
    <dsp:sp modelId="{C771BB8C-6B6D-4FD0-ABCA-CBB84EA948DC}">
      <dsp:nvSpPr>
        <dsp:cNvPr id="0" name=""/>
        <dsp:cNvSpPr/>
      </dsp:nvSpPr>
      <dsp:spPr>
        <a:xfrm>
          <a:off x="5806435" y="4906383"/>
          <a:ext cx="3345273"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2023 год  166,4 млн. рублей</a:t>
          </a:r>
        </a:p>
      </dsp:txBody>
      <dsp:txXfrm>
        <a:off x="5806435" y="4906383"/>
        <a:ext cx="3345273" cy="393637"/>
      </dsp:txXfrm>
    </dsp:sp>
    <dsp:sp modelId="{947A0115-DF53-47F5-AB64-D54D595A7067}">
      <dsp:nvSpPr>
        <dsp:cNvPr id="0" name=""/>
        <dsp:cNvSpPr/>
      </dsp:nvSpPr>
      <dsp:spPr>
        <a:xfrm>
          <a:off x="5806435" y="5461348"/>
          <a:ext cx="3345273" cy="393637"/>
        </a:xfrm>
        <a:prstGeom prst="rect">
          <a:avLst/>
        </a:prstGeom>
        <a:solidFill>
          <a:schemeClr val="accent5">
            <a:lumMod val="20000"/>
            <a:lumOff val="8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2024 год  119,1 млн. рублей</a:t>
          </a:r>
        </a:p>
      </dsp:txBody>
      <dsp:txXfrm>
        <a:off x="5806435" y="5461348"/>
        <a:ext cx="3345273" cy="393637"/>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0.68996</cdr:y>
    </cdr:from>
    <cdr:to>
      <cdr:x>0.22437</cdr:x>
      <cdr:y>0.75556</cdr:y>
    </cdr:to>
    <cdr:sp macro="" textlink="">
      <cdr:nvSpPr>
        <cdr:cNvPr id="2" name="TextBox 1">
          <a:extLst xmlns:a="http://schemas.openxmlformats.org/drawingml/2006/main">
            <a:ext uri="{FF2B5EF4-FFF2-40B4-BE49-F238E27FC236}">
              <a16:creationId xmlns:a16="http://schemas.microsoft.com/office/drawing/2014/main" id="{0E38D935-BBCC-4A1B-8292-64E3DCA86ADF}"/>
            </a:ext>
          </a:extLst>
        </cdr:cNvPr>
        <cdr:cNvSpPr txBox="1"/>
      </cdr:nvSpPr>
      <cdr:spPr>
        <a:xfrm xmlns:a="http://schemas.openxmlformats.org/drawingml/2006/main">
          <a:off x="0" y="3913521"/>
          <a:ext cx="1913860" cy="3721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a:p>
      </cdr:txBody>
    </cdr:sp>
  </cdr:relSizeAnchor>
</c:userShapes>
</file>

<file path=ppt/drawings/drawing10.xml><?xml version="1.0" encoding="utf-8"?>
<c:userShapes xmlns:c="http://schemas.openxmlformats.org/drawingml/2006/chart">
  <cdr:relSizeAnchor xmlns:cdr="http://schemas.openxmlformats.org/drawingml/2006/chartDrawing">
    <cdr:from>
      <cdr:x>0.54457</cdr:x>
      <cdr:y>0.33151</cdr:y>
    </cdr:from>
    <cdr:to>
      <cdr:x>0.74141</cdr:x>
      <cdr:y>0.44384</cdr:y>
    </cdr:to>
    <cdr:sp macro="" textlink="">
      <cdr:nvSpPr>
        <cdr:cNvPr id="2" name="TextBox 11">
          <a:extLst xmlns:a="http://schemas.openxmlformats.org/drawingml/2006/main">
            <a:ext uri="{FF2B5EF4-FFF2-40B4-BE49-F238E27FC236}">
              <a16:creationId xmlns:a16="http://schemas.microsoft.com/office/drawing/2014/main" id="{7A565F1B-6B21-4E3D-BE56-549D49AD10D5}"/>
            </a:ext>
          </a:extLst>
        </cdr:cNvPr>
        <cdr:cNvSpPr txBox="1"/>
      </cdr:nvSpPr>
      <cdr:spPr>
        <a:xfrm xmlns:a="http://schemas.openxmlformats.org/drawingml/2006/main">
          <a:off x="6611269" y="908347"/>
          <a:ext cx="238973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- 4,0 млн. рублей</a:t>
          </a:r>
        </a:p>
      </cdr:txBody>
    </cdr:sp>
  </cdr:relSizeAnchor>
  <cdr:relSizeAnchor xmlns:cdr="http://schemas.openxmlformats.org/drawingml/2006/chartDrawing">
    <cdr:from>
      <cdr:x>0.71472</cdr:x>
      <cdr:y>0.34925</cdr:y>
    </cdr:from>
    <cdr:to>
      <cdr:x>0.91156</cdr:x>
      <cdr:y>0.46157</cdr:y>
    </cdr:to>
    <cdr:sp macro="" textlink="">
      <cdr:nvSpPr>
        <cdr:cNvPr id="3" name="TextBox 11">
          <a:extLst xmlns:a="http://schemas.openxmlformats.org/drawingml/2006/main">
            <a:ext uri="{FF2B5EF4-FFF2-40B4-BE49-F238E27FC236}">
              <a16:creationId xmlns:a16="http://schemas.microsoft.com/office/drawing/2014/main" id="{7A565F1B-6B21-4E3D-BE56-549D49AD10D5}"/>
            </a:ext>
          </a:extLst>
        </cdr:cNvPr>
        <cdr:cNvSpPr txBox="1"/>
      </cdr:nvSpPr>
      <cdr:spPr>
        <a:xfrm xmlns:a="http://schemas.openxmlformats.org/drawingml/2006/main">
          <a:off x="8676994" y="956945"/>
          <a:ext cx="238973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- 8,3 млн. рублей</a:t>
          </a:r>
        </a:p>
      </cdr:txBody>
    </cdr:sp>
  </cdr:relSizeAnchor>
</c:userShapes>
</file>

<file path=ppt/drawings/drawing11.xml><?xml version="1.0" encoding="utf-8"?>
<c:userShapes xmlns:c="http://schemas.openxmlformats.org/drawingml/2006/chart">
  <cdr:relSizeAnchor xmlns:cdr="http://schemas.openxmlformats.org/drawingml/2006/chartDrawing">
    <cdr:from>
      <cdr:x>0.28123</cdr:x>
      <cdr:y>0.45208</cdr:y>
    </cdr:from>
    <cdr:to>
      <cdr:x>0.42935</cdr:x>
      <cdr:y>0.54792</cdr:y>
    </cdr:to>
    <cdr:cxnSp macro="">
      <cdr:nvCxnSpPr>
        <cdr:cNvPr id="3" name="Прямая со стрелкой 2">
          <a:extLst xmlns:a="http://schemas.openxmlformats.org/drawingml/2006/main">
            <a:ext uri="{FF2B5EF4-FFF2-40B4-BE49-F238E27FC236}">
              <a16:creationId xmlns:a16="http://schemas.microsoft.com/office/drawing/2014/main" id="{74E3576E-6476-4D13-A4BE-55A07F73E307}"/>
            </a:ext>
          </a:extLst>
        </cdr:cNvPr>
        <cdr:cNvCxnSpPr/>
      </cdr:nvCxnSpPr>
      <cdr:spPr>
        <a:xfrm xmlns:a="http://schemas.openxmlformats.org/drawingml/2006/main" flipV="1">
          <a:off x="3380970" y="1344626"/>
          <a:ext cx="1780862" cy="28505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0.4749</cdr:x>
      <cdr:y>0.31162</cdr:y>
    </cdr:from>
    <cdr:to>
      <cdr:x>0.62488</cdr:x>
      <cdr:y>0.45864</cdr:y>
    </cdr:to>
    <cdr:cxnSp macro="">
      <cdr:nvCxnSpPr>
        <cdr:cNvPr id="5" name="Прямая со стрелкой 4">
          <a:extLst xmlns:a="http://schemas.openxmlformats.org/drawingml/2006/main">
            <a:ext uri="{FF2B5EF4-FFF2-40B4-BE49-F238E27FC236}">
              <a16:creationId xmlns:a16="http://schemas.microsoft.com/office/drawing/2014/main" id="{3FEDB716-4BC0-429B-9175-23376AE7BF89}"/>
            </a:ext>
          </a:extLst>
        </cdr:cNvPr>
        <cdr:cNvCxnSpPr/>
      </cdr:nvCxnSpPr>
      <cdr:spPr>
        <a:xfrm xmlns:a="http://schemas.openxmlformats.org/drawingml/2006/main" flipV="1">
          <a:off x="5709359" y="926853"/>
          <a:ext cx="1803104" cy="43728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0.66603</cdr:x>
      <cdr:y>0.21219</cdr:y>
    </cdr:from>
    <cdr:to>
      <cdr:x>0.82156</cdr:x>
      <cdr:y>0.28899</cdr:y>
    </cdr:to>
    <cdr:cxnSp macro="">
      <cdr:nvCxnSpPr>
        <cdr:cNvPr id="7" name="Прямая со стрелкой 6">
          <a:extLst xmlns:a="http://schemas.openxmlformats.org/drawingml/2006/main">
            <a:ext uri="{FF2B5EF4-FFF2-40B4-BE49-F238E27FC236}">
              <a16:creationId xmlns:a16="http://schemas.microsoft.com/office/drawing/2014/main" id="{B728C8CE-06DE-4BBC-88DE-D748C562E2B9}"/>
            </a:ext>
          </a:extLst>
        </cdr:cNvPr>
        <cdr:cNvCxnSpPr/>
      </cdr:nvCxnSpPr>
      <cdr:spPr>
        <a:xfrm xmlns:a="http://schemas.openxmlformats.org/drawingml/2006/main" flipV="1">
          <a:off x="8007165" y="631116"/>
          <a:ext cx="1869827" cy="22842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0.56342</cdr:x>
      <cdr:y>0.09027</cdr:y>
    </cdr:from>
    <cdr:to>
      <cdr:x>0.70482</cdr:x>
      <cdr:y>0.19375</cdr:y>
    </cdr:to>
    <cdr:sp macro="" textlink="">
      <cdr:nvSpPr>
        <cdr:cNvPr id="10" name="TextBox 8">
          <a:extLst xmlns:a="http://schemas.openxmlformats.org/drawingml/2006/main">
            <a:ext uri="{FF2B5EF4-FFF2-40B4-BE49-F238E27FC236}">
              <a16:creationId xmlns:a16="http://schemas.microsoft.com/office/drawing/2014/main" id="{0BBF6FC8-CD46-4266-AF4E-DAB8CAC9224E}"/>
            </a:ext>
          </a:extLst>
        </cdr:cNvPr>
        <cdr:cNvSpPr txBox="1"/>
      </cdr:nvSpPr>
      <cdr:spPr>
        <a:xfrm xmlns:a="http://schemas.openxmlformats.org/drawingml/2006/main">
          <a:off x="6773587" y="268480"/>
          <a:ext cx="1699953" cy="30778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+ 3,9 млн. рублей</a:t>
          </a:r>
        </a:p>
      </cdr:txBody>
    </cdr:sp>
  </cdr:relSizeAnchor>
  <cdr:relSizeAnchor xmlns:cdr="http://schemas.openxmlformats.org/drawingml/2006/chartDrawing">
    <cdr:from>
      <cdr:x>0.75946</cdr:x>
      <cdr:y>0.01537</cdr:y>
    </cdr:from>
    <cdr:to>
      <cdr:x>0.90086</cdr:x>
      <cdr:y>0.11885</cdr:y>
    </cdr:to>
    <cdr:sp macro="" textlink="">
      <cdr:nvSpPr>
        <cdr:cNvPr id="11" name="TextBox 8">
          <a:extLst xmlns:a="http://schemas.openxmlformats.org/drawingml/2006/main">
            <a:ext uri="{FF2B5EF4-FFF2-40B4-BE49-F238E27FC236}">
              <a16:creationId xmlns:a16="http://schemas.microsoft.com/office/drawing/2014/main" id="{0BBF6FC8-CD46-4266-AF4E-DAB8CAC9224E}"/>
            </a:ext>
          </a:extLst>
        </cdr:cNvPr>
        <cdr:cNvSpPr txBox="1"/>
      </cdr:nvSpPr>
      <cdr:spPr>
        <a:xfrm xmlns:a="http://schemas.openxmlformats.org/drawingml/2006/main">
          <a:off x="9130436" y="45730"/>
          <a:ext cx="1699952" cy="30775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+ 2,4 млн. рублей</a:t>
          </a:r>
        </a:p>
      </cdr:txBody>
    </cdr:sp>
  </cdr:relSizeAnchor>
</c:userShapes>
</file>

<file path=ppt/drawings/drawing12.xml><?xml version="1.0" encoding="utf-8"?>
<c:userShapes xmlns:c="http://schemas.openxmlformats.org/drawingml/2006/chart">
  <cdr:relSizeAnchor xmlns:cdr="http://schemas.openxmlformats.org/drawingml/2006/chartDrawing">
    <cdr:from>
      <cdr:x>0.5</cdr:x>
      <cdr:y>0.33191</cdr:y>
    </cdr:from>
    <cdr:to>
      <cdr:x>0.60694</cdr:x>
      <cdr:y>0.43118</cdr:y>
    </cdr:to>
    <cdr:sp macro="" textlink="">
      <cdr:nvSpPr>
        <cdr:cNvPr id="2" name="TextBox 1">
          <a:extLst xmlns:a="http://schemas.openxmlformats.org/drawingml/2006/main">
            <a:ext uri="{FF2B5EF4-FFF2-40B4-BE49-F238E27FC236}">
              <a16:creationId xmlns:a16="http://schemas.microsoft.com/office/drawing/2014/main" id="{757A0778-F698-4856-9F18-44B46E58ABCC}"/>
            </a:ext>
          </a:extLst>
        </cdr:cNvPr>
        <cdr:cNvSpPr txBox="1"/>
      </cdr:nvSpPr>
      <cdr:spPr>
        <a:xfrm xmlns:a="http://schemas.openxmlformats.org/drawingml/2006/main">
          <a:off x="5935210" y="987196"/>
          <a:ext cx="1269457" cy="295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100" dirty="0"/>
            <a:t>рублей</a:t>
          </a:r>
        </a:p>
      </cdr:txBody>
    </cdr:sp>
  </cdr:relSizeAnchor>
</c:userShapes>
</file>

<file path=ppt/drawings/drawing13.xml><?xml version="1.0" encoding="utf-8"?>
<c:userShapes xmlns:c="http://schemas.openxmlformats.org/drawingml/2006/chart">
  <cdr:relSizeAnchor xmlns:cdr="http://schemas.openxmlformats.org/drawingml/2006/chartDrawing">
    <cdr:from>
      <cdr:x>0.5</cdr:x>
      <cdr:y>0.33191</cdr:y>
    </cdr:from>
    <cdr:to>
      <cdr:x>0.60694</cdr:x>
      <cdr:y>0.43118</cdr:y>
    </cdr:to>
    <cdr:sp macro="" textlink="">
      <cdr:nvSpPr>
        <cdr:cNvPr id="2" name="TextBox 1">
          <a:extLst xmlns:a="http://schemas.openxmlformats.org/drawingml/2006/main">
            <a:ext uri="{FF2B5EF4-FFF2-40B4-BE49-F238E27FC236}">
              <a16:creationId xmlns:a16="http://schemas.microsoft.com/office/drawing/2014/main" id="{757A0778-F698-4856-9F18-44B46E58ABCC}"/>
            </a:ext>
          </a:extLst>
        </cdr:cNvPr>
        <cdr:cNvSpPr txBox="1"/>
      </cdr:nvSpPr>
      <cdr:spPr>
        <a:xfrm xmlns:a="http://schemas.openxmlformats.org/drawingml/2006/main">
          <a:off x="5935210" y="987196"/>
          <a:ext cx="1269457" cy="295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100" dirty="0"/>
            <a:t>рублей</a:t>
          </a:r>
        </a:p>
      </cdr:txBody>
    </cdr:sp>
  </cdr:relSizeAnchor>
</c:userShapes>
</file>

<file path=ppt/drawings/drawing14.xml><?xml version="1.0" encoding="utf-8"?>
<c:userShapes xmlns:c="http://schemas.openxmlformats.org/drawingml/2006/chart">
  <cdr:relSizeAnchor xmlns:cdr="http://schemas.openxmlformats.org/drawingml/2006/chartDrawing">
    <cdr:from>
      <cdr:x>0.5</cdr:x>
      <cdr:y>0.33191</cdr:y>
    </cdr:from>
    <cdr:to>
      <cdr:x>0.60694</cdr:x>
      <cdr:y>0.43118</cdr:y>
    </cdr:to>
    <cdr:sp macro="" textlink="">
      <cdr:nvSpPr>
        <cdr:cNvPr id="2" name="TextBox 1">
          <a:extLst xmlns:a="http://schemas.openxmlformats.org/drawingml/2006/main">
            <a:ext uri="{FF2B5EF4-FFF2-40B4-BE49-F238E27FC236}">
              <a16:creationId xmlns:a16="http://schemas.microsoft.com/office/drawing/2014/main" id="{757A0778-F698-4856-9F18-44B46E58ABCC}"/>
            </a:ext>
          </a:extLst>
        </cdr:cNvPr>
        <cdr:cNvSpPr txBox="1"/>
      </cdr:nvSpPr>
      <cdr:spPr>
        <a:xfrm xmlns:a="http://schemas.openxmlformats.org/drawingml/2006/main">
          <a:off x="5935210" y="987196"/>
          <a:ext cx="1269457" cy="2952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100" dirty="0"/>
            <a:t>рублей</a:t>
          </a:r>
        </a:p>
      </cdr:txBody>
    </cdr:sp>
  </cdr:relSizeAnchor>
</c:userShapes>
</file>

<file path=ppt/drawings/drawing15.xml><?xml version="1.0" encoding="utf-8"?>
<c:userShapes xmlns:c="http://schemas.openxmlformats.org/drawingml/2006/chart">
  <cdr:relSizeAnchor xmlns:cdr="http://schemas.openxmlformats.org/drawingml/2006/chartDrawing">
    <cdr:from>
      <cdr:x>0.559</cdr:x>
      <cdr:y>0.1543</cdr:y>
    </cdr:from>
    <cdr:to>
      <cdr:x>0.73793</cdr:x>
      <cdr:y>0.24558</cdr:y>
    </cdr:to>
    <cdr:sp macro="" textlink="">
      <cdr:nvSpPr>
        <cdr:cNvPr id="2" name="TextBox 11">
          <a:extLst xmlns:a="http://schemas.openxmlformats.org/drawingml/2006/main">
            <a:ext uri="{FF2B5EF4-FFF2-40B4-BE49-F238E27FC236}">
              <a16:creationId xmlns:a16="http://schemas.microsoft.com/office/drawing/2014/main" id="{19B05BB1-6851-4239-B6E9-72EC65837164}"/>
            </a:ext>
          </a:extLst>
        </cdr:cNvPr>
        <cdr:cNvSpPr txBox="1"/>
      </cdr:nvSpPr>
      <cdr:spPr>
        <a:xfrm xmlns:a="http://schemas.openxmlformats.org/drawingml/2006/main">
          <a:off x="5578919" y="544324"/>
          <a:ext cx="1785739" cy="3220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- 20,7 млн. рублей</a:t>
          </a:r>
        </a:p>
      </cdr:txBody>
    </cdr:sp>
  </cdr:relSizeAnchor>
  <cdr:relSizeAnchor xmlns:cdr="http://schemas.openxmlformats.org/drawingml/2006/chartDrawing">
    <cdr:from>
      <cdr:x>0.77363</cdr:x>
      <cdr:y>0.20041</cdr:y>
    </cdr:from>
    <cdr:to>
      <cdr:x>0.95256</cdr:x>
      <cdr:y>0.29169</cdr:y>
    </cdr:to>
    <cdr:sp macro="" textlink="">
      <cdr:nvSpPr>
        <cdr:cNvPr id="3" name="TextBox 11">
          <a:extLst xmlns:a="http://schemas.openxmlformats.org/drawingml/2006/main">
            <a:ext uri="{FF2B5EF4-FFF2-40B4-BE49-F238E27FC236}">
              <a16:creationId xmlns:a16="http://schemas.microsoft.com/office/drawing/2014/main" id="{19B05BB1-6851-4239-B6E9-72EC65837164}"/>
            </a:ext>
          </a:extLst>
        </cdr:cNvPr>
        <cdr:cNvSpPr txBox="1"/>
      </cdr:nvSpPr>
      <cdr:spPr>
        <a:xfrm xmlns:a="http://schemas.openxmlformats.org/drawingml/2006/main">
          <a:off x="7720926" y="706982"/>
          <a:ext cx="1785739" cy="3220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- 7,5 млн. рублей</a:t>
          </a:r>
        </a:p>
      </cdr:txBody>
    </cdr:sp>
  </cdr:relSizeAnchor>
</c:userShapes>
</file>

<file path=ppt/drawings/drawing2.xml><?xml version="1.0" encoding="utf-8"?>
<c:userShapes xmlns:c="http://schemas.openxmlformats.org/drawingml/2006/chart">
  <cdr:relSizeAnchor xmlns:cdr="http://schemas.openxmlformats.org/drawingml/2006/chartDrawing">
    <cdr:from>
      <cdr:x>0.30198</cdr:x>
      <cdr:y>0.61957</cdr:y>
    </cdr:from>
    <cdr:to>
      <cdr:x>0.37355</cdr:x>
      <cdr:y>0.67662</cdr:y>
    </cdr:to>
    <cdr:sp macro="" textlink="">
      <cdr:nvSpPr>
        <cdr:cNvPr id="2" name="TextBox 1">
          <a:extLst xmlns:a="http://schemas.openxmlformats.org/drawingml/2006/main">
            <a:ext uri="{FF2B5EF4-FFF2-40B4-BE49-F238E27FC236}">
              <a16:creationId xmlns:a16="http://schemas.microsoft.com/office/drawing/2014/main" id="{629670D2-F7EC-4085-88D1-7534E316EFD5}"/>
            </a:ext>
          </a:extLst>
        </cdr:cNvPr>
        <cdr:cNvSpPr txBox="1"/>
      </cdr:nvSpPr>
      <cdr:spPr>
        <a:xfrm xmlns:a="http://schemas.openxmlformats.org/drawingml/2006/main">
          <a:off x="3307023" y="3496644"/>
          <a:ext cx="783771" cy="3219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50,6%</a:t>
          </a:r>
        </a:p>
      </cdr:txBody>
    </cdr:sp>
  </cdr:relSizeAnchor>
  <cdr:relSizeAnchor xmlns:cdr="http://schemas.openxmlformats.org/drawingml/2006/chartDrawing">
    <cdr:from>
      <cdr:x>0.6621</cdr:x>
      <cdr:y>0.61843</cdr:y>
    </cdr:from>
    <cdr:to>
      <cdr:x>0.755</cdr:x>
      <cdr:y>0.67178</cdr:y>
    </cdr:to>
    <cdr:sp macro="" textlink="">
      <cdr:nvSpPr>
        <cdr:cNvPr id="3"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7250804" y="3591394"/>
          <a:ext cx="1017431" cy="3098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80,2%</a:t>
          </a:r>
        </a:p>
      </cdr:txBody>
    </cdr:sp>
  </cdr:relSizeAnchor>
  <cdr:relSizeAnchor xmlns:cdr="http://schemas.openxmlformats.org/drawingml/2006/chartDrawing">
    <cdr:from>
      <cdr:x>0.47981</cdr:x>
      <cdr:y>0.61843</cdr:y>
    </cdr:from>
    <cdr:to>
      <cdr:x>0.54214</cdr:x>
      <cdr:y>0.67843</cdr:y>
    </cdr:to>
    <cdr:sp macro="" textlink="">
      <cdr:nvSpPr>
        <cdr:cNvPr id="4"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5254579" y="3591394"/>
          <a:ext cx="682579" cy="3484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68,8%</a:t>
          </a:r>
        </a:p>
      </cdr:txBody>
    </cdr:sp>
  </cdr:relSizeAnchor>
  <cdr:relSizeAnchor xmlns:cdr="http://schemas.openxmlformats.org/drawingml/2006/chartDrawing">
    <cdr:from>
      <cdr:x>0.85849</cdr:x>
      <cdr:y>0.54531</cdr:y>
    </cdr:from>
    <cdr:to>
      <cdr:x>0.92905</cdr:x>
      <cdr:y>0.60008</cdr:y>
    </cdr:to>
    <cdr:sp macro="" textlink="">
      <cdr:nvSpPr>
        <cdr:cNvPr id="5"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9401583" y="3077532"/>
          <a:ext cx="772722" cy="3091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81,1%</a:t>
          </a:r>
        </a:p>
      </cdr:txBody>
    </cdr:sp>
  </cdr:relSizeAnchor>
  <cdr:relSizeAnchor xmlns:cdr="http://schemas.openxmlformats.org/drawingml/2006/chartDrawing">
    <cdr:from>
      <cdr:x>0.25289</cdr:x>
      <cdr:y>0.08655</cdr:y>
    </cdr:from>
    <cdr:to>
      <cdr:x>0.40317</cdr:x>
      <cdr:y>0.16545</cdr:y>
    </cdr:to>
    <cdr:sp macro="" textlink="">
      <cdr:nvSpPr>
        <cdr:cNvPr id="6"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2754171" y="455205"/>
          <a:ext cx="1636669" cy="4149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7,4%</a:t>
          </a:r>
        </a:p>
      </cdr:txBody>
    </cdr:sp>
  </cdr:relSizeAnchor>
  <cdr:relSizeAnchor xmlns:cdr="http://schemas.openxmlformats.org/drawingml/2006/chartDrawing">
    <cdr:from>
      <cdr:x>0.49932</cdr:x>
      <cdr:y>0.3366</cdr:y>
    </cdr:from>
    <cdr:to>
      <cdr:x>0.57577</cdr:x>
      <cdr:y>0.3754</cdr:y>
    </cdr:to>
    <cdr:sp macro="" textlink="">
      <cdr:nvSpPr>
        <cdr:cNvPr id="7"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5468198" y="1899657"/>
          <a:ext cx="837225" cy="2189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17,6%</a:t>
          </a:r>
        </a:p>
      </cdr:txBody>
    </cdr:sp>
  </cdr:relSizeAnchor>
  <cdr:relSizeAnchor xmlns:cdr="http://schemas.openxmlformats.org/drawingml/2006/chartDrawing">
    <cdr:from>
      <cdr:x>0.74303</cdr:x>
      <cdr:y>0.3672</cdr:y>
    </cdr:from>
    <cdr:to>
      <cdr:x>0.79948</cdr:x>
      <cdr:y>0.41419</cdr:y>
    </cdr:to>
    <cdr:sp macro="" textlink="">
      <cdr:nvSpPr>
        <cdr:cNvPr id="8"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8092185" y="1931308"/>
          <a:ext cx="614785" cy="247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4,3%</a:t>
          </a:r>
        </a:p>
      </cdr:txBody>
    </cdr:sp>
  </cdr:relSizeAnchor>
  <cdr:relSizeAnchor xmlns:cdr="http://schemas.openxmlformats.org/drawingml/2006/chartDrawing">
    <cdr:from>
      <cdr:x>0.92532</cdr:x>
      <cdr:y>0.35765</cdr:y>
    </cdr:from>
    <cdr:to>
      <cdr:x>1</cdr:x>
      <cdr:y>0.43245</cdr:y>
    </cdr:to>
    <cdr:sp macro="" textlink="">
      <cdr:nvSpPr>
        <cdr:cNvPr id="9" name="TextBox 1">
          <a:extLst xmlns:a="http://schemas.openxmlformats.org/drawingml/2006/main">
            <a:ext uri="{FF2B5EF4-FFF2-40B4-BE49-F238E27FC236}">
              <a16:creationId xmlns:a16="http://schemas.microsoft.com/office/drawing/2014/main" id="{CDF563B1-6EB4-4E15-90DE-0A8A612B293B}"/>
            </a:ext>
          </a:extLst>
        </cdr:cNvPr>
        <cdr:cNvSpPr txBox="1"/>
      </cdr:nvSpPr>
      <cdr:spPr>
        <a:xfrm xmlns:a="http://schemas.openxmlformats.org/drawingml/2006/main">
          <a:off x="10077468" y="1881066"/>
          <a:ext cx="813324" cy="3933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3,9%</a:t>
          </a:r>
        </a:p>
      </cdr:txBody>
    </cdr:sp>
  </cdr:relSizeAnchor>
  <cdr:relSizeAnchor xmlns:cdr="http://schemas.openxmlformats.org/drawingml/2006/chartDrawing">
    <cdr:from>
      <cdr:x>0.62543</cdr:x>
      <cdr:y>0.35001</cdr:y>
    </cdr:from>
    <cdr:to>
      <cdr:x>0.78537</cdr:x>
      <cdr:y>0.42104</cdr:y>
    </cdr:to>
    <cdr:sp macro="" textlink="">
      <cdr:nvSpPr>
        <cdr:cNvPr id="10"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6811428" y="1840873"/>
          <a:ext cx="1741873" cy="3735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4,7%</a:t>
          </a:r>
        </a:p>
      </cdr:txBody>
    </cdr:sp>
  </cdr:relSizeAnchor>
  <cdr:relSizeAnchor xmlns:cdr="http://schemas.openxmlformats.org/drawingml/2006/chartDrawing">
    <cdr:from>
      <cdr:x>0.68377</cdr:x>
      <cdr:y>0.26595</cdr:y>
    </cdr:from>
    <cdr:to>
      <cdr:x>0.75244</cdr:x>
      <cdr:y>0.32326</cdr:y>
    </cdr:to>
    <cdr:sp macro="" textlink="">
      <cdr:nvSpPr>
        <cdr:cNvPr id="11"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7446753" y="1398746"/>
          <a:ext cx="747915" cy="3014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10,8%</a:t>
          </a:r>
        </a:p>
      </cdr:txBody>
    </cdr:sp>
  </cdr:relSizeAnchor>
  <cdr:relSizeAnchor xmlns:cdr="http://schemas.openxmlformats.org/drawingml/2006/chartDrawing">
    <cdr:from>
      <cdr:x>0.86091</cdr:x>
      <cdr:y>0.2755</cdr:y>
    </cdr:from>
    <cdr:to>
      <cdr:x>0.93749</cdr:x>
      <cdr:y>0.34801</cdr:y>
    </cdr:to>
    <cdr:sp macro="" textlink="">
      <cdr:nvSpPr>
        <cdr:cNvPr id="12"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9376035" y="1448986"/>
          <a:ext cx="834013" cy="3813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10,9%</a:t>
          </a:r>
        </a:p>
      </cdr:txBody>
    </cdr:sp>
  </cdr:relSizeAnchor>
  <cdr:relSizeAnchor xmlns:cdr="http://schemas.openxmlformats.org/drawingml/2006/chartDrawing">
    <cdr:from>
      <cdr:x>0.8074</cdr:x>
      <cdr:y>0.3481</cdr:y>
    </cdr:from>
    <cdr:to>
      <cdr:x>1</cdr:x>
      <cdr:y>0.41191</cdr:y>
    </cdr:to>
    <cdr:sp macro="" textlink="">
      <cdr:nvSpPr>
        <cdr:cNvPr id="13"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flipH="1">
          <a:off x="8793232" y="1830825"/>
          <a:ext cx="2097560" cy="3356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4,1%</a:t>
          </a:r>
        </a:p>
      </cdr:txBody>
    </cdr:sp>
  </cdr:relSizeAnchor>
  <cdr:relSizeAnchor xmlns:cdr="http://schemas.openxmlformats.org/drawingml/2006/chartDrawing">
    <cdr:from>
      <cdr:x>0.30673</cdr:x>
      <cdr:y>0.23848</cdr:y>
    </cdr:from>
    <cdr:to>
      <cdr:x>0.36436</cdr:x>
      <cdr:y>0.31378</cdr:y>
    </cdr:to>
    <cdr:sp macro="" textlink="">
      <cdr:nvSpPr>
        <cdr:cNvPr id="14"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3359084" y="1345910"/>
          <a:ext cx="631122" cy="4249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37,3%</a:t>
          </a:r>
        </a:p>
      </cdr:txBody>
    </cdr:sp>
  </cdr:relSizeAnchor>
  <cdr:relSizeAnchor xmlns:cdr="http://schemas.openxmlformats.org/drawingml/2006/chartDrawing">
    <cdr:from>
      <cdr:x>0.31655</cdr:x>
      <cdr:y>0.01567</cdr:y>
    </cdr:from>
    <cdr:to>
      <cdr:x>0.41493</cdr:x>
      <cdr:y>0.10211</cdr:y>
    </cdr:to>
    <cdr:sp macro="" textlink="">
      <cdr:nvSpPr>
        <cdr:cNvPr id="15"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3447509" y="82411"/>
          <a:ext cx="1071407" cy="4546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4,7%</a:t>
          </a:r>
        </a:p>
      </cdr:txBody>
    </cdr:sp>
  </cdr:relSizeAnchor>
  <cdr:relSizeAnchor xmlns:cdr="http://schemas.openxmlformats.org/drawingml/2006/chartDrawing">
    <cdr:from>
      <cdr:x>0.49555</cdr:x>
      <cdr:y>0.17458</cdr:y>
    </cdr:from>
    <cdr:to>
      <cdr:x>0.61485</cdr:x>
      <cdr:y>0.2864</cdr:y>
    </cdr:to>
    <cdr:sp macro="" textlink="">
      <cdr:nvSpPr>
        <cdr:cNvPr id="16"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5396889" y="918201"/>
          <a:ext cx="1299314" cy="5881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9,4%</a:t>
          </a:r>
        </a:p>
      </cdr:txBody>
    </cdr:sp>
  </cdr:relSizeAnchor>
  <cdr:relSizeAnchor xmlns:cdr="http://schemas.openxmlformats.org/drawingml/2006/chartDrawing">
    <cdr:from>
      <cdr:x>0.44197</cdr:x>
      <cdr:y>0.25639</cdr:y>
    </cdr:from>
    <cdr:to>
      <cdr:x>0.60426</cdr:x>
      <cdr:y>0.3503</cdr:y>
    </cdr:to>
    <cdr:sp macro="" textlink="">
      <cdr:nvSpPr>
        <cdr:cNvPr id="17" name="TextBox 1">
          <a:extLst xmlns:a="http://schemas.openxmlformats.org/drawingml/2006/main">
            <a:ext uri="{FF2B5EF4-FFF2-40B4-BE49-F238E27FC236}">
              <a16:creationId xmlns:a16="http://schemas.microsoft.com/office/drawing/2014/main" id="{82D56B66-0C70-42B6-88B5-3F4DF9D13032}"/>
            </a:ext>
          </a:extLst>
        </cdr:cNvPr>
        <cdr:cNvSpPr txBox="1"/>
      </cdr:nvSpPr>
      <cdr:spPr>
        <a:xfrm xmlns:a="http://schemas.openxmlformats.org/drawingml/2006/main">
          <a:off x="4813403" y="1348505"/>
          <a:ext cx="1767467" cy="4938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4,2%</a:t>
          </a:r>
        </a:p>
      </cdr:txBody>
    </cdr:sp>
  </cdr:relSizeAnchor>
</c:userShapes>
</file>

<file path=ppt/drawings/drawing3.xml><?xml version="1.0" encoding="utf-8"?>
<c:userShapes xmlns:c="http://schemas.openxmlformats.org/drawingml/2006/chart">
  <cdr:relSizeAnchor xmlns:cdr="http://schemas.openxmlformats.org/drawingml/2006/chartDrawing">
    <cdr:from>
      <cdr:x>0.1947</cdr:x>
      <cdr:y>0.69429</cdr:y>
    </cdr:from>
    <cdr:to>
      <cdr:x>0.27303</cdr:x>
      <cdr:y>0.80546</cdr:y>
    </cdr:to>
    <cdr:sp macro="" textlink="">
      <cdr:nvSpPr>
        <cdr:cNvPr id="8" name="TextBox 7">
          <a:extLst xmlns:a="http://schemas.openxmlformats.org/drawingml/2006/main">
            <a:ext uri="{FF2B5EF4-FFF2-40B4-BE49-F238E27FC236}">
              <a16:creationId xmlns:a16="http://schemas.microsoft.com/office/drawing/2014/main" id="{B497E6FA-2CA2-4615-96D7-4F6BF2BA3ADE}"/>
            </a:ext>
          </a:extLst>
        </cdr:cNvPr>
        <cdr:cNvSpPr txBox="1"/>
      </cdr:nvSpPr>
      <cdr:spPr>
        <a:xfrm xmlns:a="http://schemas.openxmlformats.org/drawingml/2006/main">
          <a:off x="2176530" y="4262907"/>
          <a:ext cx="875763" cy="6825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u="sng" dirty="0">
              <a:latin typeface="Times New Roman" panose="02020603050405020304" pitchFamily="18" charset="0"/>
              <a:cs typeface="Times New Roman" panose="02020603050405020304" pitchFamily="18" charset="0"/>
            </a:rPr>
            <a:t>47,8%</a:t>
          </a:r>
        </a:p>
      </cdr:txBody>
    </cdr:sp>
  </cdr:relSizeAnchor>
  <cdr:relSizeAnchor xmlns:cdr="http://schemas.openxmlformats.org/drawingml/2006/chartDrawing">
    <cdr:from>
      <cdr:x>0.20046</cdr:x>
      <cdr:y>0.42161</cdr:y>
    </cdr:from>
    <cdr:to>
      <cdr:x>0.27764</cdr:x>
      <cdr:y>0.47614</cdr:y>
    </cdr:to>
    <cdr:sp macro="" textlink="">
      <cdr:nvSpPr>
        <cdr:cNvPr id="9" name="TextBox 8">
          <a:extLst xmlns:a="http://schemas.openxmlformats.org/drawingml/2006/main">
            <a:ext uri="{FF2B5EF4-FFF2-40B4-BE49-F238E27FC236}">
              <a16:creationId xmlns:a16="http://schemas.microsoft.com/office/drawing/2014/main" id="{D51CF9F3-5BA3-415E-8EF8-E9DCC0D51480}"/>
            </a:ext>
          </a:extLst>
        </cdr:cNvPr>
        <cdr:cNvSpPr txBox="1"/>
      </cdr:nvSpPr>
      <cdr:spPr>
        <a:xfrm xmlns:a="http://schemas.openxmlformats.org/drawingml/2006/main">
          <a:off x="2240924" y="2588654"/>
          <a:ext cx="862883" cy="334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u="sng" dirty="0">
              <a:latin typeface="Times New Roman" panose="02020603050405020304" pitchFamily="18" charset="0"/>
              <a:cs typeface="Times New Roman" panose="02020603050405020304" pitchFamily="18" charset="0"/>
            </a:rPr>
            <a:t>28,1%</a:t>
          </a:r>
        </a:p>
        <a:p xmlns:a="http://schemas.openxmlformats.org/drawingml/2006/main">
          <a:endParaRPr lang="ru-RU" sz="1600" b="1" u="sng"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0.20622</cdr:x>
      <cdr:y>0.24541</cdr:y>
    </cdr:from>
    <cdr:to>
      <cdr:x>0.27303</cdr:x>
      <cdr:y>0.29575</cdr:y>
    </cdr:to>
    <cdr:sp macro="" textlink="">
      <cdr:nvSpPr>
        <cdr:cNvPr id="10" name="TextBox 9">
          <a:extLst xmlns:a="http://schemas.openxmlformats.org/drawingml/2006/main">
            <a:ext uri="{FF2B5EF4-FFF2-40B4-BE49-F238E27FC236}">
              <a16:creationId xmlns:a16="http://schemas.microsoft.com/office/drawing/2014/main" id="{65E0225F-DBCB-48DB-B493-A0461CAFD347}"/>
            </a:ext>
          </a:extLst>
        </cdr:cNvPr>
        <cdr:cNvSpPr txBox="1"/>
      </cdr:nvSpPr>
      <cdr:spPr>
        <a:xfrm xmlns:a="http://schemas.openxmlformats.org/drawingml/2006/main">
          <a:off x="2305318" y="1506827"/>
          <a:ext cx="746976" cy="3090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u="sng" dirty="0">
              <a:latin typeface="Times New Roman" panose="02020603050405020304" pitchFamily="18" charset="0"/>
              <a:cs typeface="Times New Roman" panose="02020603050405020304" pitchFamily="18" charset="0"/>
            </a:rPr>
            <a:t>9,8%</a:t>
          </a:r>
        </a:p>
      </cdr:txBody>
    </cdr:sp>
  </cdr:relSizeAnchor>
  <cdr:relSizeAnchor xmlns:cdr="http://schemas.openxmlformats.org/drawingml/2006/chartDrawing">
    <cdr:from>
      <cdr:x>0.21685</cdr:x>
      <cdr:y>0.17502</cdr:y>
    </cdr:from>
    <cdr:to>
      <cdr:x>0.29492</cdr:x>
      <cdr:y>0.23912</cdr:y>
    </cdr:to>
    <cdr:sp macro="" textlink="">
      <cdr:nvSpPr>
        <cdr:cNvPr id="11" name="TextBox 10">
          <a:extLst xmlns:a="http://schemas.openxmlformats.org/drawingml/2006/main">
            <a:ext uri="{FF2B5EF4-FFF2-40B4-BE49-F238E27FC236}">
              <a16:creationId xmlns:a16="http://schemas.microsoft.com/office/drawing/2014/main" id="{34684CA7-3A88-4D01-A116-20E323267818}"/>
            </a:ext>
          </a:extLst>
        </cdr:cNvPr>
        <cdr:cNvSpPr txBox="1"/>
      </cdr:nvSpPr>
      <cdr:spPr>
        <a:xfrm xmlns:a="http://schemas.openxmlformats.org/drawingml/2006/main">
          <a:off x="2424204" y="1074637"/>
          <a:ext cx="872758" cy="3935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u="sng" dirty="0">
              <a:latin typeface="Times New Roman" panose="02020603050405020304" pitchFamily="18" charset="0"/>
              <a:cs typeface="Times New Roman" panose="02020603050405020304" pitchFamily="18" charset="0"/>
            </a:rPr>
            <a:t>5,2%</a:t>
          </a:r>
        </a:p>
      </cdr:txBody>
    </cdr:sp>
  </cdr:relSizeAnchor>
  <cdr:relSizeAnchor xmlns:cdr="http://schemas.openxmlformats.org/drawingml/2006/chartDrawing">
    <cdr:from>
      <cdr:x>0.18356</cdr:x>
      <cdr:y>0.13346</cdr:y>
    </cdr:from>
    <cdr:to>
      <cdr:x>0.27764</cdr:x>
      <cdr:y>0.19407</cdr:y>
    </cdr:to>
    <cdr:sp macro="" textlink="">
      <cdr:nvSpPr>
        <cdr:cNvPr id="12" name="TextBox 11">
          <a:extLst xmlns:a="http://schemas.openxmlformats.org/drawingml/2006/main">
            <a:ext uri="{FF2B5EF4-FFF2-40B4-BE49-F238E27FC236}">
              <a16:creationId xmlns:a16="http://schemas.microsoft.com/office/drawing/2014/main" id="{7C219EFE-96AD-47B2-A750-11348D3DD63B}"/>
            </a:ext>
          </a:extLst>
        </cdr:cNvPr>
        <cdr:cNvSpPr txBox="1"/>
      </cdr:nvSpPr>
      <cdr:spPr>
        <a:xfrm xmlns:a="http://schemas.openxmlformats.org/drawingml/2006/main">
          <a:off x="2052085" y="819456"/>
          <a:ext cx="1051702" cy="3721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u="sng" dirty="0">
              <a:latin typeface="Times New Roman" panose="02020603050405020304" pitchFamily="18" charset="0"/>
              <a:cs typeface="Times New Roman" panose="02020603050405020304" pitchFamily="18" charset="0"/>
            </a:rPr>
            <a:t>4,0%</a:t>
          </a:r>
        </a:p>
      </cdr:txBody>
    </cdr:sp>
  </cdr:relSizeAnchor>
  <cdr:relSizeAnchor xmlns:cdr="http://schemas.openxmlformats.org/drawingml/2006/chartDrawing">
    <cdr:from>
      <cdr:x>0.14362</cdr:x>
      <cdr:y>0.10059</cdr:y>
    </cdr:from>
    <cdr:to>
      <cdr:x>0.20163</cdr:x>
      <cdr:y>0.15642</cdr:y>
    </cdr:to>
    <cdr:sp macro="" textlink="">
      <cdr:nvSpPr>
        <cdr:cNvPr id="13" name="TextBox 12">
          <a:extLst xmlns:a="http://schemas.openxmlformats.org/drawingml/2006/main">
            <a:ext uri="{FF2B5EF4-FFF2-40B4-BE49-F238E27FC236}">
              <a16:creationId xmlns:a16="http://schemas.microsoft.com/office/drawing/2014/main" id="{727E16AD-F0E8-4EDE-8070-4465F67ABEBB}"/>
            </a:ext>
          </a:extLst>
        </cdr:cNvPr>
        <cdr:cNvSpPr txBox="1"/>
      </cdr:nvSpPr>
      <cdr:spPr>
        <a:xfrm xmlns:a="http://schemas.openxmlformats.org/drawingml/2006/main">
          <a:off x="1605541" y="617641"/>
          <a:ext cx="648561" cy="3427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u="sng" dirty="0">
              <a:latin typeface="Times New Roman" panose="02020603050405020304" pitchFamily="18" charset="0"/>
              <a:cs typeface="Times New Roman" panose="02020603050405020304" pitchFamily="18" charset="0"/>
            </a:rPr>
            <a:t>2,5</a:t>
          </a:r>
        </a:p>
        <a:p xmlns:a="http://schemas.openxmlformats.org/drawingml/2006/main">
          <a:endParaRPr lang="ru-RU" sz="1400" b="1" u="sng"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0.19783</cdr:x>
      <cdr:y>0.0762</cdr:y>
    </cdr:from>
    <cdr:to>
      <cdr:x>0.28153</cdr:x>
      <cdr:y>0.15033</cdr:y>
    </cdr:to>
    <cdr:sp macro="" textlink="">
      <cdr:nvSpPr>
        <cdr:cNvPr id="14" name="TextBox 13">
          <a:extLst xmlns:a="http://schemas.openxmlformats.org/drawingml/2006/main">
            <a:ext uri="{FF2B5EF4-FFF2-40B4-BE49-F238E27FC236}">
              <a16:creationId xmlns:a16="http://schemas.microsoft.com/office/drawing/2014/main" id="{5B2E220C-70A3-48F6-B76C-52799ECAB267}"/>
            </a:ext>
          </a:extLst>
        </cdr:cNvPr>
        <cdr:cNvSpPr txBox="1"/>
      </cdr:nvSpPr>
      <cdr:spPr>
        <a:xfrm xmlns:a="http://schemas.openxmlformats.org/drawingml/2006/main">
          <a:off x="2211575" y="467842"/>
          <a:ext cx="935661" cy="4551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u="sng" dirty="0">
              <a:latin typeface="Times New Roman" panose="02020603050405020304" pitchFamily="18" charset="0"/>
              <a:cs typeface="Times New Roman" panose="02020603050405020304" pitchFamily="18" charset="0"/>
            </a:rPr>
            <a:t>2,7%</a:t>
          </a:r>
        </a:p>
        <a:p xmlns:a="http://schemas.openxmlformats.org/drawingml/2006/main">
          <a:endParaRPr lang="ru-RU" sz="1400" b="1" u="sng"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0.40028</cdr:x>
      <cdr:y>0.38693</cdr:y>
    </cdr:from>
    <cdr:to>
      <cdr:x>0.53918</cdr:x>
      <cdr:y>0.51864</cdr:y>
    </cdr:to>
    <cdr:sp macro="" textlink="">
      <cdr:nvSpPr>
        <cdr:cNvPr id="4" name="TextBox 3"/>
        <cdr:cNvSpPr txBox="1"/>
      </cdr:nvSpPr>
      <cdr:spPr>
        <a:xfrm xmlns:a="http://schemas.openxmlformats.org/drawingml/2006/main">
          <a:off x="4354691" y="1068947"/>
          <a:ext cx="1511120" cy="3638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- 535,3 млн. рублей</a:t>
          </a:r>
        </a:p>
      </cdr:txBody>
    </cdr:sp>
  </cdr:relSizeAnchor>
  <cdr:relSizeAnchor xmlns:cdr="http://schemas.openxmlformats.org/drawingml/2006/chartDrawing">
    <cdr:from>
      <cdr:x>0.7725</cdr:x>
      <cdr:y>0.52781</cdr:y>
    </cdr:from>
    <cdr:to>
      <cdr:x>0.94297</cdr:x>
      <cdr:y>0.66822</cdr:y>
    </cdr:to>
    <cdr:sp macro="" textlink="">
      <cdr:nvSpPr>
        <cdr:cNvPr id="5" name="TextBox 4"/>
        <cdr:cNvSpPr txBox="1"/>
      </cdr:nvSpPr>
      <cdr:spPr>
        <a:xfrm xmlns:a="http://schemas.openxmlformats.org/drawingml/2006/main">
          <a:off x="8404085" y="1458142"/>
          <a:ext cx="1854566" cy="3878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- 5,5 млн. рублей</a:t>
          </a:r>
        </a:p>
      </cdr:txBody>
    </cdr:sp>
  </cdr:relSizeAnchor>
  <cdr:relSizeAnchor xmlns:cdr="http://schemas.openxmlformats.org/drawingml/2006/chartDrawing">
    <cdr:from>
      <cdr:x>0.27294</cdr:x>
      <cdr:y>0.20859</cdr:y>
    </cdr:from>
    <cdr:to>
      <cdr:x>0.43383</cdr:x>
      <cdr:y>0.54341</cdr:y>
    </cdr:to>
    <cdr:cxnSp macro="">
      <cdr:nvCxnSpPr>
        <cdr:cNvPr id="7" name="Прямая со стрелкой 6">
          <a:extLst xmlns:a="http://schemas.openxmlformats.org/drawingml/2006/main">
            <a:ext uri="{FF2B5EF4-FFF2-40B4-BE49-F238E27FC236}">
              <a16:creationId xmlns:a16="http://schemas.microsoft.com/office/drawing/2014/main" id="{A327B671-8E1C-41F5-BC66-3824DAEA9F54}"/>
            </a:ext>
          </a:extLst>
        </cdr:cNvPr>
        <cdr:cNvCxnSpPr/>
      </cdr:nvCxnSpPr>
      <cdr:spPr>
        <a:xfrm xmlns:a="http://schemas.openxmlformats.org/drawingml/2006/main">
          <a:off x="2969342" y="576262"/>
          <a:ext cx="1750345" cy="92497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0.47195</cdr:x>
      <cdr:y>0.60173</cdr:y>
    </cdr:from>
    <cdr:to>
      <cdr:x>0.62685</cdr:x>
      <cdr:y>0.67551</cdr:y>
    </cdr:to>
    <cdr:cxnSp macro="">
      <cdr:nvCxnSpPr>
        <cdr:cNvPr id="9" name="Прямая со стрелкой 8">
          <a:extLst xmlns:a="http://schemas.openxmlformats.org/drawingml/2006/main">
            <a:ext uri="{FF2B5EF4-FFF2-40B4-BE49-F238E27FC236}">
              <a16:creationId xmlns:a16="http://schemas.microsoft.com/office/drawing/2014/main" id="{32FE31A0-DDE1-4584-9F17-4CC2619827E8}"/>
            </a:ext>
          </a:extLst>
        </cdr:cNvPr>
        <cdr:cNvCxnSpPr/>
      </cdr:nvCxnSpPr>
      <cdr:spPr>
        <a:xfrm xmlns:a="http://schemas.openxmlformats.org/drawingml/2006/main">
          <a:off x="5134383" y="1662358"/>
          <a:ext cx="1685178" cy="20382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0.66141</cdr:x>
      <cdr:y>0.66301</cdr:y>
    </cdr:from>
    <cdr:to>
      <cdr:x>0.82212</cdr:x>
      <cdr:y>0.70302</cdr:y>
    </cdr:to>
    <cdr:cxnSp macro="">
      <cdr:nvCxnSpPr>
        <cdr:cNvPr id="12" name="Прямая со стрелкой 11">
          <a:extLst xmlns:a="http://schemas.openxmlformats.org/drawingml/2006/main">
            <a:ext uri="{FF2B5EF4-FFF2-40B4-BE49-F238E27FC236}">
              <a16:creationId xmlns:a16="http://schemas.microsoft.com/office/drawing/2014/main" id="{786BF242-CBAB-4953-9343-AF68C993F831}"/>
            </a:ext>
          </a:extLst>
        </cdr:cNvPr>
        <cdr:cNvCxnSpPr/>
      </cdr:nvCxnSpPr>
      <cdr:spPr>
        <a:xfrm xmlns:a="http://schemas.openxmlformats.org/drawingml/2006/main">
          <a:off x="7195544" y="1831631"/>
          <a:ext cx="1748413" cy="11053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0.5814</cdr:x>
      <cdr:y>0.54544</cdr:y>
    </cdr:from>
    <cdr:to>
      <cdr:x>0.73885</cdr:x>
      <cdr:y>0.65732</cdr:y>
    </cdr:to>
    <cdr:sp macro="" textlink="">
      <cdr:nvSpPr>
        <cdr:cNvPr id="13" name="TextBox 12">
          <a:extLst xmlns:a="http://schemas.openxmlformats.org/drawingml/2006/main">
            <a:ext uri="{FF2B5EF4-FFF2-40B4-BE49-F238E27FC236}">
              <a16:creationId xmlns:a16="http://schemas.microsoft.com/office/drawing/2014/main" id="{9D0E1BE8-96E0-475B-82BB-9CFB8BC71601}"/>
            </a:ext>
          </a:extLst>
        </cdr:cNvPr>
        <cdr:cNvSpPr txBox="1"/>
      </cdr:nvSpPr>
      <cdr:spPr>
        <a:xfrm xmlns:a="http://schemas.openxmlformats.org/drawingml/2006/main">
          <a:off x="6325157" y="1506827"/>
          <a:ext cx="1712892" cy="3090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- 253,3 млн. рублей</a:t>
          </a:r>
        </a:p>
      </cdr:txBody>
    </cdr:sp>
  </cdr:relSizeAnchor>
</c:userShapes>
</file>

<file path=ppt/drawings/drawing5.xml><?xml version="1.0" encoding="utf-8"?>
<c:userShapes xmlns:c="http://schemas.openxmlformats.org/drawingml/2006/chart">
  <cdr:relSizeAnchor xmlns:cdr="http://schemas.openxmlformats.org/drawingml/2006/chartDrawing">
    <cdr:from>
      <cdr:x>0.47289</cdr:x>
      <cdr:y>0.14523</cdr:y>
    </cdr:from>
    <cdr:to>
      <cdr:x>0.62438</cdr:x>
      <cdr:y>0.28855</cdr:y>
    </cdr:to>
    <cdr:cxnSp macro="">
      <cdr:nvCxnSpPr>
        <cdr:cNvPr id="9" name="Прямая со стрелкой 8">
          <a:extLst xmlns:a="http://schemas.openxmlformats.org/drawingml/2006/main">
            <a:ext uri="{FF2B5EF4-FFF2-40B4-BE49-F238E27FC236}">
              <a16:creationId xmlns:a16="http://schemas.microsoft.com/office/drawing/2014/main" id="{5110BE0B-0403-4E83-AEF7-CBF0570EA0A6}"/>
            </a:ext>
          </a:extLst>
        </cdr:cNvPr>
        <cdr:cNvCxnSpPr/>
      </cdr:nvCxnSpPr>
      <cdr:spPr>
        <a:xfrm xmlns:a="http://schemas.openxmlformats.org/drawingml/2006/main">
          <a:off x="4933835" y="411756"/>
          <a:ext cx="1580564" cy="4063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0.65291</cdr:x>
      <cdr:y>0.14523</cdr:y>
    </cdr:from>
    <cdr:to>
      <cdr:x>0.82355</cdr:x>
      <cdr:y>0.26788</cdr:y>
    </cdr:to>
    <cdr:cxnSp macro="">
      <cdr:nvCxnSpPr>
        <cdr:cNvPr id="11" name="Прямая со стрелкой 10">
          <a:extLst xmlns:a="http://schemas.openxmlformats.org/drawingml/2006/main">
            <a:ext uri="{FF2B5EF4-FFF2-40B4-BE49-F238E27FC236}">
              <a16:creationId xmlns:a16="http://schemas.microsoft.com/office/drawing/2014/main" id="{E08232AB-6B28-48A8-A884-43D502F13A99}"/>
            </a:ext>
          </a:extLst>
        </cdr:cNvPr>
        <cdr:cNvCxnSpPr/>
      </cdr:nvCxnSpPr>
      <cdr:spPr>
        <a:xfrm xmlns:a="http://schemas.openxmlformats.org/drawingml/2006/main" flipV="1">
          <a:off x="6812109" y="411756"/>
          <a:ext cx="1780403" cy="34773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0.45618</cdr:x>
      <cdr:y>0.33818</cdr:y>
    </cdr:from>
    <cdr:to>
      <cdr:x>0.54382</cdr:x>
      <cdr:y>0.66182</cdr:y>
    </cdr:to>
    <cdr:sp macro="" textlink="">
      <cdr:nvSpPr>
        <cdr:cNvPr id="13" name="TextBox 12">
          <a:extLst xmlns:a="http://schemas.openxmlformats.org/drawingml/2006/main">
            <a:ext uri="{FF2B5EF4-FFF2-40B4-BE49-F238E27FC236}">
              <a16:creationId xmlns:a16="http://schemas.microsoft.com/office/drawing/2014/main" id="{54147885-CAFA-4BCD-832D-8B69630F7FE8}"/>
            </a:ext>
          </a:extLst>
        </cdr:cNvPr>
        <cdr:cNvSpPr txBox="1"/>
      </cdr:nvSpPr>
      <cdr:spPr>
        <a:xfrm xmlns:a="http://schemas.openxmlformats.org/drawingml/2006/main">
          <a:off x="4759529" y="95544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0.50974</cdr:x>
      <cdr:y>0.54558</cdr:y>
    </cdr:from>
    <cdr:to>
      <cdr:x>0.54479</cdr:x>
      <cdr:y>0.68428</cdr:y>
    </cdr:to>
    <cdr:sp macro="" textlink="">
      <cdr:nvSpPr>
        <cdr:cNvPr id="14" name="TextBox 13">
          <a:extLst xmlns:a="http://schemas.openxmlformats.org/drawingml/2006/main">
            <a:ext uri="{FF2B5EF4-FFF2-40B4-BE49-F238E27FC236}">
              <a16:creationId xmlns:a16="http://schemas.microsoft.com/office/drawing/2014/main" id="{11781F31-ACEF-41DC-A38C-C08C5CD12EEF}"/>
            </a:ext>
          </a:extLst>
        </cdr:cNvPr>
        <cdr:cNvSpPr txBox="1"/>
      </cdr:nvSpPr>
      <cdr:spPr>
        <a:xfrm xmlns:a="http://schemas.openxmlformats.org/drawingml/2006/main">
          <a:off x="5318335" y="1541418"/>
          <a:ext cx="365760" cy="3918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0.35325</cdr:x>
      <cdr:y>3.41298E-7</cdr:y>
    </cdr:from>
    <cdr:to>
      <cdr:x>0.53594</cdr:x>
      <cdr:y>0.0952</cdr:y>
    </cdr:to>
    <cdr:sp macro="" textlink="">
      <cdr:nvSpPr>
        <cdr:cNvPr id="15" name="TextBox 14">
          <a:extLst xmlns:a="http://schemas.openxmlformats.org/drawingml/2006/main">
            <a:ext uri="{FF2B5EF4-FFF2-40B4-BE49-F238E27FC236}">
              <a16:creationId xmlns:a16="http://schemas.microsoft.com/office/drawing/2014/main" id="{BE88E625-28FA-4348-BDEC-2893820FDA70}"/>
            </a:ext>
          </a:extLst>
        </cdr:cNvPr>
        <cdr:cNvSpPr txBox="1"/>
      </cdr:nvSpPr>
      <cdr:spPr>
        <a:xfrm xmlns:a="http://schemas.openxmlformats.org/drawingml/2006/main">
          <a:off x="3685619" y="1"/>
          <a:ext cx="1906088" cy="278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+ 49,2 млн. рублей</a:t>
          </a:r>
        </a:p>
      </cdr:txBody>
    </cdr:sp>
  </cdr:relSizeAnchor>
  <cdr:relSizeAnchor xmlns:cdr="http://schemas.openxmlformats.org/drawingml/2006/chartDrawing">
    <cdr:from>
      <cdr:x>0.77122</cdr:x>
      <cdr:y>0</cdr:y>
    </cdr:from>
    <cdr:to>
      <cdr:x>0.94525</cdr:x>
      <cdr:y>0.18278</cdr:y>
    </cdr:to>
    <cdr:sp macro="" textlink="">
      <cdr:nvSpPr>
        <cdr:cNvPr id="16" name="TextBox 1">
          <a:extLst xmlns:a="http://schemas.openxmlformats.org/drawingml/2006/main">
            <a:ext uri="{FF2B5EF4-FFF2-40B4-BE49-F238E27FC236}">
              <a16:creationId xmlns:a16="http://schemas.microsoft.com/office/drawing/2014/main" id="{4DC3F697-B045-485B-979F-BA491D5F7224}"/>
            </a:ext>
          </a:extLst>
        </cdr:cNvPr>
        <cdr:cNvSpPr txBox="1"/>
      </cdr:nvSpPr>
      <cdr:spPr>
        <a:xfrm xmlns:a="http://schemas.openxmlformats.org/drawingml/2006/main">
          <a:off x="8046471" y="0"/>
          <a:ext cx="1815737" cy="5355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+ 12,0 млн. рублей</a:t>
          </a:r>
        </a:p>
      </cdr:txBody>
    </cdr:sp>
  </cdr:relSizeAnchor>
  <cdr:relSizeAnchor xmlns:cdr="http://schemas.openxmlformats.org/drawingml/2006/chartDrawing">
    <cdr:from>
      <cdr:x>0.56093</cdr:x>
      <cdr:y>0.08271</cdr:y>
    </cdr:from>
    <cdr:to>
      <cdr:x>0.73496</cdr:x>
      <cdr:y>0.24864</cdr:y>
    </cdr:to>
    <cdr:sp macro="" textlink="">
      <cdr:nvSpPr>
        <cdr:cNvPr id="17" name="TextBox 1">
          <a:extLst xmlns:a="http://schemas.openxmlformats.org/drawingml/2006/main">
            <a:ext uri="{FF2B5EF4-FFF2-40B4-BE49-F238E27FC236}">
              <a16:creationId xmlns:a16="http://schemas.microsoft.com/office/drawing/2014/main" id="{6F7A0256-37D7-45EA-B917-D6E6C3B48FAA}"/>
            </a:ext>
          </a:extLst>
        </cdr:cNvPr>
        <cdr:cNvSpPr txBox="1"/>
      </cdr:nvSpPr>
      <cdr:spPr>
        <a:xfrm xmlns:a="http://schemas.openxmlformats.org/drawingml/2006/main">
          <a:off x="5852462" y="233679"/>
          <a:ext cx="1815736" cy="4688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- 14,0 млн. рублей</a:t>
          </a:r>
        </a:p>
      </cdr:txBody>
    </cdr:sp>
  </cdr:relSizeAnchor>
</c:userShapes>
</file>

<file path=ppt/drawings/drawing6.xml><?xml version="1.0" encoding="utf-8"?>
<c:userShapes xmlns:c="http://schemas.openxmlformats.org/drawingml/2006/chart">
  <cdr:relSizeAnchor xmlns:cdr="http://schemas.openxmlformats.org/drawingml/2006/chartDrawing">
    <cdr:from>
      <cdr:x>0.38579</cdr:x>
      <cdr:y>0</cdr:y>
    </cdr:from>
    <cdr:to>
      <cdr:x>0.55874</cdr:x>
      <cdr:y>0.15062</cdr:y>
    </cdr:to>
    <cdr:sp macro="" textlink="">
      <cdr:nvSpPr>
        <cdr:cNvPr id="2" name="TextBox 1">
          <a:extLst xmlns:a="http://schemas.openxmlformats.org/drawingml/2006/main">
            <a:ext uri="{FF2B5EF4-FFF2-40B4-BE49-F238E27FC236}">
              <a16:creationId xmlns:a16="http://schemas.microsoft.com/office/drawing/2014/main" id="{6593AFE8-0BD8-409A-91BE-652B8421F2C0}"/>
            </a:ext>
          </a:extLst>
        </cdr:cNvPr>
        <cdr:cNvSpPr txBox="1"/>
      </cdr:nvSpPr>
      <cdr:spPr>
        <a:xfrm xmlns:a="http://schemas.openxmlformats.org/drawingml/2006/main">
          <a:off x="4224982" y="0"/>
          <a:ext cx="1894115" cy="5546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+ 1,7 </a:t>
          </a:r>
          <a:r>
            <a:rPr lang="ru-RU" sz="1400" b="1" dirty="0">
              <a:solidFill>
                <a:schemeClr val="tx1"/>
              </a:solidFill>
              <a:latin typeface="Times New Roman" panose="02020603050405020304" pitchFamily="18" charset="0"/>
              <a:cs typeface="Times New Roman" panose="02020603050405020304" pitchFamily="18" charset="0"/>
            </a:rPr>
            <a:t>млн</a:t>
          </a:r>
          <a:r>
            <a:rPr lang="ru-RU" sz="1400" b="1" dirty="0">
              <a:latin typeface="Times New Roman" panose="02020603050405020304" pitchFamily="18" charset="0"/>
              <a:cs typeface="Times New Roman" panose="02020603050405020304" pitchFamily="18" charset="0"/>
            </a:rPr>
            <a:t>. рублей</a:t>
          </a:r>
        </a:p>
      </cdr:txBody>
    </cdr:sp>
  </cdr:relSizeAnchor>
  <cdr:relSizeAnchor xmlns:cdr="http://schemas.openxmlformats.org/drawingml/2006/chartDrawing">
    <cdr:from>
      <cdr:x>0.56462</cdr:x>
      <cdr:y>0.07874</cdr:y>
    </cdr:from>
    <cdr:to>
      <cdr:x>0.76101</cdr:x>
      <cdr:y>0.18161</cdr:y>
    </cdr:to>
    <cdr:sp macro="" textlink="">
      <cdr:nvSpPr>
        <cdr:cNvPr id="3" name="TextBox 1">
          <a:extLst xmlns:a="http://schemas.openxmlformats.org/drawingml/2006/main">
            <a:ext uri="{FF2B5EF4-FFF2-40B4-BE49-F238E27FC236}">
              <a16:creationId xmlns:a16="http://schemas.microsoft.com/office/drawing/2014/main" id="{311A98E2-58F7-4384-8C95-7CFD8C99965D}"/>
            </a:ext>
          </a:extLst>
        </cdr:cNvPr>
        <cdr:cNvSpPr txBox="1"/>
      </cdr:nvSpPr>
      <cdr:spPr>
        <a:xfrm xmlns:a="http://schemas.openxmlformats.org/drawingml/2006/main">
          <a:off x="6183491" y="289984"/>
          <a:ext cx="2150772" cy="3788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latin typeface="Times New Roman" panose="02020603050405020304" pitchFamily="18" charset="0"/>
              <a:cs typeface="Times New Roman" panose="02020603050405020304" pitchFamily="18" charset="0"/>
            </a:rPr>
            <a:t>- 22,6 </a:t>
          </a:r>
          <a:r>
            <a:rPr lang="ru-RU" sz="1400" b="1" dirty="0">
              <a:solidFill>
                <a:schemeClr val="tx1"/>
              </a:solidFill>
              <a:latin typeface="Times New Roman" panose="02020603050405020304" pitchFamily="18" charset="0"/>
              <a:cs typeface="Times New Roman" panose="02020603050405020304" pitchFamily="18" charset="0"/>
            </a:rPr>
            <a:t>млн</a:t>
          </a:r>
          <a:r>
            <a:rPr lang="ru-RU" sz="1400" b="1" dirty="0">
              <a:latin typeface="Times New Roman" panose="02020603050405020304" pitchFamily="18" charset="0"/>
              <a:cs typeface="Times New Roman" panose="02020603050405020304" pitchFamily="18" charset="0"/>
            </a:rPr>
            <a:t>. рублей</a:t>
          </a:r>
        </a:p>
      </cdr:txBody>
    </cdr:sp>
  </cdr:relSizeAnchor>
</c:userShapes>
</file>

<file path=ppt/drawings/drawing7.xml><?xml version="1.0" encoding="utf-8"?>
<c:userShapes xmlns:c="http://schemas.openxmlformats.org/drawingml/2006/chart">
  <cdr:relSizeAnchor xmlns:cdr="http://schemas.openxmlformats.org/drawingml/2006/chartDrawing">
    <cdr:from>
      <cdr:x>0.4</cdr:x>
      <cdr:y>0.09526</cdr:y>
    </cdr:from>
    <cdr:to>
      <cdr:x>0.5427</cdr:x>
      <cdr:y>0.23306</cdr:y>
    </cdr:to>
    <cdr:sp macro="" textlink="">
      <cdr:nvSpPr>
        <cdr:cNvPr id="2" name="TextBox 1">
          <a:extLst xmlns:a="http://schemas.openxmlformats.org/drawingml/2006/main">
            <a:ext uri="{FF2B5EF4-FFF2-40B4-BE49-F238E27FC236}">
              <a16:creationId xmlns:a16="http://schemas.microsoft.com/office/drawing/2014/main" id="{62075508-88A0-48AA-B2D0-21E740885895}"/>
            </a:ext>
          </a:extLst>
        </cdr:cNvPr>
        <cdr:cNvSpPr txBox="1"/>
      </cdr:nvSpPr>
      <cdr:spPr>
        <a:xfrm xmlns:a="http://schemas.openxmlformats.org/drawingml/2006/main">
          <a:off x="4608780" y="353483"/>
          <a:ext cx="1644205" cy="511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a:latin typeface="Times New Roman" panose="02020603050405020304" pitchFamily="18" charset="0"/>
              <a:cs typeface="Times New Roman" panose="02020603050405020304" pitchFamily="18" charset="0"/>
            </a:rPr>
            <a:t>- 10,6 млн. рублей</a:t>
          </a:r>
        </a:p>
      </cdr:txBody>
    </cdr:sp>
  </cdr:relSizeAnchor>
  <cdr:relSizeAnchor xmlns:cdr="http://schemas.openxmlformats.org/drawingml/2006/chartDrawing">
    <cdr:from>
      <cdr:x>0.58722</cdr:x>
      <cdr:y>0.1553</cdr:y>
    </cdr:from>
    <cdr:to>
      <cdr:x>0.72023</cdr:x>
      <cdr:y>0.27808</cdr:y>
    </cdr:to>
    <cdr:sp macro="" textlink="">
      <cdr:nvSpPr>
        <cdr:cNvPr id="3" name="TextBox 1">
          <a:extLst xmlns:a="http://schemas.openxmlformats.org/drawingml/2006/main">
            <a:ext uri="{FF2B5EF4-FFF2-40B4-BE49-F238E27FC236}">
              <a16:creationId xmlns:a16="http://schemas.microsoft.com/office/drawing/2014/main" id="{ABBFCB50-DE59-47F5-95C3-80E9B02F573A}"/>
            </a:ext>
          </a:extLst>
        </cdr:cNvPr>
        <cdr:cNvSpPr txBox="1"/>
      </cdr:nvSpPr>
      <cdr:spPr>
        <a:xfrm xmlns:a="http://schemas.openxmlformats.org/drawingml/2006/main">
          <a:off x="6765992" y="576263"/>
          <a:ext cx="1532551" cy="455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latin typeface="Times New Roman" panose="02020603050405020304" pitchFamily="18" charset="0"/>
              <a:cs typeface="Times New Roman" panose="02020603050405020304" pitchFamily="18" charset="0"/>
            </a:rPr>
            <a:t>- 11,4 млн. рублей</a:t>
          </a:r>
        </a:p>
      </cdr:txBody>
    </cdr:sp>
  </cdr:relSizeAnchor>
</c:userShapes>
</file>

<file path=ppt/drawings/drawing8.xml><?xml version="1.0" encoding="utf-8"?>
<c:userShapes xmlns:c="http://schemas.openxmlformats.org/drawingml/2006/chart">
  <cdr:relSizeAnchor xmlns:cdr="http://schemas.openxmlformats.org/drawingml/2006/chartDrawing">
    <cdr:from>
      <cdr:x>0.21573</cdr:x>
      <cdr:y>0.19785</cdr:y>
    </cdr:from>
    <cdr:to>
      <cdr:x>0.40295</cdr:x>
      <cdr:y>0.37265</cdr:y>
    </cdr:to>
    <cdr:cxnSp macro="">
      <cdr:nvCxnSpPr>
        <cdr:cNvPr id="3" name="Прямая со стрелкой 2">
          <a:extLst xmlns:a="http://schemas.openxmlformats.org/drawingml/2006/main">
            <a:ext uri="{FF2B5EF4-FFF2-40B4-BE49-F238E27FC236}">
              <a16:creationId xmlns:a16="http://schemas.microsoft.com/office/drawing/2014/main" id="{78E91332-CBDC-4E9D-A130-D1A544682D3C}"/>
            </a:ext>
          </a:extLst>
        </cdr:cNvPr>
        <cdr:cNvCxnSpPr/>
      </cdr:nvCxnSpPr>
      <cdr:spPr>
        <a:xfrm xmlns:a="http://schemas.openxmlformats.org/drawingml/2006/main" flipV="1">
          <a:off x="2309044" y="565478"/>
          <a:ext cx="2003848" cy="49962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0.43884</cdr:x>
      <cdr:y>0.19449</cdr:y>
    </cdr:from>
    <cdr:to>
      <cdr:x>0.59871</cdr:x>
      <cdr:y>0.28132</cdr:y>
    </cdr:to>
    <cdr:cxnSp macro="">
      <cdr:nvCxnSpPr>
        <cdr:cNvPr id="6" name="Прямая со стрелкой 5">
          <a:extLst xmlns:a="http://schemas.openxmlformats.org/drawingml/2006/main">
            <a:ext uri="{FF2B5EF4-FFF2-40B4-BE49-F238E27FC236}">
              <a16:creationId xmlns:a16="http://schemas.microsoft.com/office/drawing/2014/main" id="{7BE590DD-C69D-474A-80D6-9A396EBB6F54}"/>
            </a:ext>
          </a:extLst>
        </cdr:cNvPr>
        <cdr:cNvCxnSpPr/>
      </cdr:nvCxnSpPr>
      <cdr:spPr>
        <a:xfrm xmlns:a="http://schemas.openxmlformats.org/drawingml/2006/main">
          <a:off x="4697132" y="555881"/>
          <a:ext cx="1711156" cy="24817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0.63758</cdr:x>
      <cdr:y>0.30649</cdr:y>
    </cdr:from>
    <cdr:to>
      <cdr:x>0.81666</cdr:x>
      <cdr:y>0.41073</cdr:y>
    </cdr:to>
    <cdr:cxnSp macro="">
      <cdr:nvCxnSpPr>
        <cdr:cNvPr id="9" name="Прямая со стрелкой 8">
          <a:extLst xmlns:a="http://schemas.openxmlformats.org/drawingml/2006/main">
            <a:ext uri="{FF2B5EF4-FFF2-40B4-BE49-F238E27FC236}">
              <a16:creationId xmlns:a16="http://schemas.microsoft.com/office/drawing/2014/main" id="{8BA5A40A-5EC1-47DD-854F-A39FA6E389BB}"/>
            </a:ext>
          </a:extLst>
        </cdr:cNvPr>
        <cdr:cNvCxnSpPr/>
      </cdr:nvCxnSpPr>
      <cdr:spPr>
        <a:xfrm xmlns:a="http://schemas.openxmlformats.org/drawingml/2006/main">
          <a:off x="6824272" y="875998"/>
          <a:ext cx="1916733" cy="29793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0.37276</cdr:x>
      <cdr:y>0.1518</cdr:y>
    </cdr:from>
    <cdr:to>
      <cdr:x>0.50823</cdr:x>
      <cdr:y>0.21579</cdr:y>
    </cdr:to>
    <cdr:sp macro="" textlink="">
      <cdr:nvSpPr>
        <cdr:cNvPr id="10" name="TextBox 9">
          <a:extLst xmlns:a="http://schemas.openxmlformats.org/drawingml/2006/main">
            <a:ext uri="{FF2B5EF4-FFF2-40B4-BE49-F238E27FC236}">
              <a16:creationId xmlns:a16="http://schemas.microsoft.com/office/drawing/2014/main" id="{E1AAD950-E5C5-47EA-8188-7E8759B6E543}"/>
            </a:ext>
          </a:extLst>
        </cdr:cNvPr>
        <cdr:cNvSpPr txBox="1"/>
      </cdr:nvSpPr>
      <cdr:spPr>
        <a:xfrm xmlns:a="http://schemas.openxmlformats.org/drawingml/2006/main">
          <a:off x="3989816" y="433884"/>
          <a:ext cx="1449977" cy="1828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0.35241</cdr:x>
      <cdr:y>0</cdr:y>
    </cdr:from>
    <cdr:to>
      <cdr:x>0.52247</cdr:x>
      <cdr:y>0.1518</cdr:y>
    </cdr:to>
    <cdr:sp macro="" textlink="">
      <cdr:nvSpPr>
        <cdr:cNvPr id="23" name="TextBox 22">
          <a:extLst xmlns:a="http://schemas.openxmlformats.org/drawingml/2006/main">
            <a:ext uri="{FF2B5EF4-FFF2-40B4-BE49-F238E27FC236}">
              <a16:creationId xmlns:a16="http://schemas.microsoft.com/office/drawing/2014/main" id="{AC6DB26E-D4ED-49C2-BFF9-1224FB087FDA}"/>
            </a:ext>
          </a:extLst>
        </cdr:cNvPr>
        <cdr:cNvSpPr txBox="1"/>
      </cdr:nvSpPr>
      <cdr:spPr>
        <a:xfrm xmlns:a="http://schemas.openxmlformats.org/drawingml/2006/main">
          <a:off x="3771979" y="0"/>
          <a:ext cx="1820237" cy="4338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a:solidFill>
                <a:schemeClr val="tx1"/>
              </a:solidFill>
              <a:latin typeface="Times New Roman" panose="02020603050405020304" pitchFamily="18" charset="0"/>
              <a:cs typeface="Times New Roman" panose="02020603050405020304" pitchFamily="18" charset="0"/>
            </a:rPr>
            <a:t>12,6 млн. </a:t>
          </a:r>
          <a:r>
            <a:rPr lang="ru-RU" sz="1400" b="1" dirty="0">
              <a:solidFill>
                <a:schemeClr val="tx1"/>
              </a:solidFill>
              <a:latin typeface="Times New Roman" panose="02020603050405020304" pitchFamily="18" charset="0"/>
              <a:cs typeface="Times New Roman" panose="02020603050405020304" pitchFamily="18" charset="0"/>
            </a:rPr>
            <a:t>рублей</a:t>
          </a:r>
        </a:p>
      </cdr:txBody>
    </cdr:sp>
  </cdr:relSizeAnchor>
  <cdr:relSizeAnchor xmlns:cdr="http://schemas.openxmlformats.org/drawingml/2006/chartDrawing">
    <cdr:from>
      <cdr:x>0.55094</cdr:x>
      <cdr:y>0.1518</cdr:y>
    </cdr:from>
    <cdr:to>
      <cdr:x>0.70716</cdr:x>
      <cdr:y>0.26606</cdr:y>
    </cdr:to>
    <cdr:sp macro="" textlink="">
      <cdr:nvSpPr>
        <cdr:cNvPr id="24" name="TextBox 1">
          <a:extLst xmlns:a="http://schemas.openxmlformats.org/drawingml/2006/main">
            <a:ext uri="{FF2B5EF4-FFF2-40B4-BE49-F238E27FC236}">
              <a16:creationId xmlns:a16="http://schemas.microsoft.com/office/drawing/2014/main" id="{72734EB4-0A2B-4601-966A-338EE86E8F29}"/>
            </a:ext>
          </a:extLst>
        </cdr:cNvPr>
        <cdr:cNvSpPr txBox="1"/>
      </cdr:nvSpPr>
      <cdr:spPr>
        <a:xfrm xmlns:a="http://schemas.openxmlformats.org/drawingml/2006/main">
          <a:off x="5896993" y="433870"/>
          <a:ext cx="1672037" cy="3265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- 11,2 млн. рублей</a:t>
          </a:r>
        </a:p>
      </cdr:txBody>
    </cdr:sp>
  </cdr:relSizeAnchor>
  <cdr:relSizeAnchor xmlns:cdr="http://schemas.openxmlformats.org/drawingml/2006/chartDrawing">
    <cdr:from>
      <cdr:x>0.76633</cdr:x>
      <cdr:y>0.2362</cdr:y>
    </cdr:from>
    <cdr:to>
      <cdr:x>0.91433</cdr:x>
      <cdr:y>0.35503</cdr:y>
    </cdr:to>
    <cdr:sp macro="" textlink="">
      <cdr:nvSpPr>
        <cdr:cNvPr id="25" name="TextBox 1">
          <a:extLst xmlns:a="http://schemas.openxmlformats.org/drawingml/2006/main">
            <a:ext uri="{FF2B5EF4-FFF2-40B4-BE49-F238E27FC236}">
              <a16:creationId xmlns:a16="http://schemas.microsoft.com/office/drawing/2014/main" id="{72734EB4-0A2B-4601-966A-338EE86E8F29}"/>
            </a:ext>
          </a:extLst>
        </cdr:cNvPr>
        <cdr:cNvSpPr txBox="1"/>
      </cdr:nvSpPr>
      <cdr:spPr>
        <a:xfrm xmlns:a="http://schemas.openxmlformats.org/drawingml/2006/main">
          <a:off x="8202350" y="675099"/>
          <a:ext cx="1584106" cy="3396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a:solidFill>
                <a:schemeClr val="tx1"/>
              </a:solidFill>
              <a:latin typeface="Times New Roman" panose="02020603050405020304" pitchFamily="18" charset="0"/>
              <a:cs typeface="Times New Roman" panose="02020603050405020304" pitchFamily="18" charset="0"/>
            </a:rPr>
            <a:t>- 6,2 </a:t>
          </a:r>
          <a:r>
            <a:rPr lang="ru-RU" sz="1400" b="1" dirty="0">
              <a:solidFill>
                <a:schemeClr val="tx1"/>
              </a:solidFill>
              <a:latin typeface="Times New Roman" panose="02020603050405020304" pitchFamily="18" charset="0"/>
              <a:cs typeface="Times New Roman" panose="02020603050405020304" pitchFamily="18" charset="0"/>
            </a:rPr>
            <a:t>млн. рублей</a:t>
          </a:r>
        </a:p>
      </cdr:txBody>
    </cdr:sp>
  </cdr:relSizeAnchor>
</c:userShapes>
</file>

<file path=ppt/drawings/drawing9.xml><?xml version="1.0" encoding="utf-8"?>
<c:userShapes xmlns:c="http://schemas.openxmlformats.org/drawingml/2006/chart">
  <cdr:relSizeAnchor xmlns:cdr="http://schemas.openxmlformats.org/drawingml/2006/chartDrawing">
    <cdr:from>
      <cdr:x>0.24891</cdr:x>
      <cdr:y>0.10912</cdr:y>
    </cdr:from>
    <cdr:to>
      <cdr:x>0.42447</cdr:x>
      <cdr:y>0.59575</cdr:y>
    </cdr:to>
    <cdr:cxnSp macro="">
      <cdr:nvCxnSpPr>
        <cdr:cNvPr id="3" name="Прямая со стрелкой 2">
          <a:extLst xmlns:a="http://schemas.openxmlformats.org/drawingml/2006/main">
            <a:ext uri="{FF2B5EF4-FFF2-40B4-BE49-F238E27FC236}">
              <a16:creationId xmlns:a16="http://schemas.microsoft.com/office/drawing/2014/main" id="{0BCE8F6C-A378-4F5D-BDC4-0F4AF3E902BE}"/>
            </a:ext>
          </a:extLst>
        </cdr:cNvPr>
        <cdr:cNvCxnSpPr/>
      </cdr:nvCxnSpPr>
      <cdr:spPr>
        <a:xfrm xmlns:a="http://schemas.openxmlformats.org/drawingml/2006/main">
          <a:off x="2778000" y="496242"/>
          <a:ext cx="1959359" cy="221309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0.47335</cdr:x>
      <cdr:y>0.449</cdr:y>
    </cdr:from>
    <cdr:to>
      <cdr:x>0.63838</cdr:x>
      <cdr:y>0.62014</cdr:y>
    </cdr:to>
    <cdr:cxnSp macro="">
      <cdr:nvCxnSpPr>
        <cdr:cNvPr id="5" name="Прямая со стрелкой 4">
          <a:extLst xmlns:a="http://schemas.openxmlformats.org/drawingml/2006/main">
            <a:ext uri="{FF2B5EF4-FFF2-40B4-BE49-F238E27FC236}">
              <a16:creationId xmlns:a16="http://schemas.microsoft.com/office/drawing/2014/main" id="{9041D1F3-3A6E-4764-8EAA-B450359820F9}"/>
            </a:ext>
          </a:extLst>
        </cdr:cNvPr>
        <cdr:cNvCxnSpPr/>
      </cdr:nvCxnSpPr>
      <cdr:spPr>
        <a:xfrm xmlns:a="http://schemas.openxmlformats.org/drawingml/2006/main" flipV="1">
          <a:off x="5282860" y="2041968"/>
          <a:ext cx="1841838" cy="77830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0.67104</cdr:x>
      <cdr:y>0.27695</cdr:y>
    </cdr:from>
    <cdr:to>
      <cdr:x>0.83139</cdr:x>
      <cdr:y>0.43172</cdr:y>
    </cdr:to>
    <cdr:cxnSp macro="">
      <cdr:nvCxnSpPr>
        <cdr:cNvPr id="7" name="Прямая со стрелкой 6">
          <a:extLst xmlns:a="http://schemas.openxmlformats.org/drawingml/2006/main">
            <a:ext uri="{FF2B5EF4-FFF2-40B4-BE49-F238E27FC236}">
              <a16:creationId xmlns:a16="http://schemas.microsoft.com/office/drawing/2014/main" id="{62EC152F-B61A-411E-A148-9DE19C6CBFFB}"/>
            </a:ext>
          </a:extLst>
        </cdr:cNvPr>
        <cdr:cNvCxnSpPr/>
      </cdr:nvCxnSpPr>
      <cdr:spPr>
        <a:xfrm xmlns:a="http://schemas.openxmlformats.org/drawingml/2006/main" flipV="1">
          <a:off x="7489178" y="1259531"/>
          <a:ext cx="1789606" cy="70386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0.39605</cdr:x>
      <cdr:y>0.45213</cdr:y>
    </cdr:from>
    <cdr:to>
      <cdr:x>0.5564</cdr:x>
      <cdr:y>0.53844</cdr:y>
    </cdr:to>
    <cdr:sp macro="" textlink="">
      <cdr:nvSpPr>
        <cdr:cNvPr id="8" name="TextBox 7">
          <a:extLst xmlns:a="http://schemas.openxmlformats.org/drawingml/2006/main">
            <a:ext uri="{FF2B5EF4-FFF2-40B4-BE49-F238E27FC236}">
              <a16:creationId xmlns:a16="http://schemas.microsoft.com/office/drawing/2014/main" id="{B7147440-6092-4B0E-AFEB-6ED194EDF458}"/>
            </a:ext>
          </a:extLst>
        </cdr:cNvPr>
        <cdr:cNvSpPr txBox="1"/>
      </cdr:nvSpPr>
      <cdr:spPr>
        <a:xfrm xmlns:a="http://schemas.openxmlformats.org/drawingml/2006/main">
          <a:off x="4420191" y="1984345"/>
          <a:ext cx="1789612" cy="3788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- 0,3 млн. рублей</a:t>
          </a:r>
        </a:p>
      </cdr:txBody>
    </cdr:sp>
  </cdr:relSizeAnchor>
  <cdr:relSizeAnchor xmlns:cdr="http://schemas.openxmlformats.org/drawingml/2006/chartDrawing">
    <cdr:from>
      <cdr:x>0.5763</cdr:x>
      <cdr:y>0.30629</cdr:y>
    </cdr:from>
    <cdr:to>
      <cdr:x>0.72729</cdr:x>
      <cdr:y>0.38367</cdr:y>
    </cdr:to>
    <cdr:sp macro="" textlink="">
      <cdr:nvSpPr>
        <cdr:cNvPr id="9" name="TextBox 1">
          <a:extLst xmlns:a="http://schemas.openxmlformats.org/drawingml/2006/main">
            <a:ext uri="{FF2B5EF4-FFF2-40B4-BE49-F238E27FC236}">
              <a16:creationId xmlns:a16="http://schemas.microsoft.com/office/drawing/2014/main" id="{76E3243C-06BF-46EB-A3BD-3E6FFB52697C}"/>
            </a:ext>
          </a:extLst>
        </cdr:cNvPr>
        <cdr:cNvSpPr txBox="1"/>
      </cdr:nvSpPr>
      <cdr:spPr>
        <a:xfrm xmlns:a="http://schemas.openxmlformats.org/drawingml/2006/main">
          <a:off x="6431870" y="1344265"/>
          <a:ext cx="1685109" cy="3396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+ 0,1 млн. рублей</a:t>
          </a:r>
        </a:p>
      </cdr:txBody>
    </cdr:sp>
  </cdr:relSizeAnchor>
  <cdr:relSizeAnchor xmlns:cdr="http://schemas.openxmlformats.org/drawingml/2006/chartDrawing">
    <cdr:from>
      <cdr:x>0.74836</cdr:x>
      <cdr:y>0.15747</cdr:y>
    </cdr:from>
    <cdr:to>
      <cdr:x>0.90051</cdr:x>
      <cdr:y>0.24974</cdr:y>
    </cdr:to>
    <cdr:sp macro="" textlink="">
      <cdr:nvSpPr>
        <cdr:cNvPr id="10" name="TextBox 1">
          <a:extLst xmlns:a="http://schemas.openxmlformats.org/drawingml/2006/main">
            <a:ext uri="{FF2B5EF4-FFF2-40B4-BE49-F238E27FC236}">
              <a16:creationId xmlns:a16="http://schemas.microsoft.com/office/drawing/2014/main" id="{76E3243C-06BF-46EB-A3BD-3E6FFB52697C}"/>
            </a:ext>
          </a:extLst>
        </cdr:cNvPr>
        <cdr:cNvSpPr txBox="1"/>
      </cdr:nvSpPr>
      <cdr:spPr>
        <a:xfrm xmlns:a="http://schemas.openxmlformats.org/drawingml/2006/main">
          <a:off x="8352110" y="691123"/>
          <a:ext cx="1698171" cy="4049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a:solidFill>
                <a:schemeClr val="tx1"/>
              </a:solidFill>
              <a:latin typeface="Times New Roman" panose="02020603050405020304" pitchFamily="18" charset="0"/>
              <a:cs typeface="Times New Roman" panose="02020603050405020304" pitchFamily="18" charset="0"/>
            </a:rPr>
            <a:t>+0,1 млн. рублей</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F204DBC9-E69A-4DD9-A7F9-DF4F643FD04C}"/>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A745055F-2936-4437-AA3F-4F6F73C588B0}"/>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F3F913BD-6CF8-476B-81F6-3605D6DAC230}" type="datetimeFigureOut">
              <a:rPr lang="ru-RU" smtClean="0"/>
              <a:t>13.04.2022</a:t>
            </a:fld>
            <a:endParaRPr lang="ru-RU"/>
          </a:p>
        </p:txBody>
      </p:sp>
      <p:sp>
        <p:nvSpPr>
          <p:cNvPr id="4" name="Нижний колонтитул 3">
            <a:extLst>
              <a:ext uri="{FF2B5EF4-FFF2-40B4-BE49-F238E27FC236}">
                <a16:creationId xmlns:a16="http://schemas.microsoft.com/office/drawing/2014/main" id="{48FA7B88-E93A-46B6-92C0-5190E9931FCC}"/>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0E872D81-FE4E-439B-8A0A-59DB258BE22D}"/>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581B36F-6400-4BB4-9E5B-FF841F9ABD36}" type="slidenum">
              <a:rPr lang="ru-RU" smtClean="0"/>
              <a:t>‹#›</a:t>
            </a:fld>
            <a:endParaRPr lang="ru-RU"/>
          </a:p>
        </p:txBody>
      </p:sp>
    </p:spTree>
    <p:extLst>
      <p:ext uri="{BB962C8B-B14F-4D97-AF65-F5344CB8AC3E}">
        <p14:creationId xmlns:p14="http://schemas.microsoft.com/office/powerpoint/2010/main" val="376112120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6898413-7832-4103-BA9C-AC0865213587}" type="datetimeFigureOut">
              <a:rPr lang="ru-RU"/>
              <a:pPr>
                <a:defRPr/>
              </a:pPr>
              <a:t>13.04.2022</a:t>
            </a:fld>
            <a:endParaRPr lang="ru-RU"/>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41A765B-181E-43DC-A428-E4D5B000BBD7}" type="slidenum">
              <a:rPr lang="ru-RU"/>
              <a:pPr>
                <a:defRPr/>
              </a:pPr>
              <a:t>‹#›</a:t>
            </a:fld>
            <a:endParaRPr lang="ru-RU"/>
          </a:p>
        </p:txBody>
      </p:sp>
    </p:spTree>
  </p:cSld>
  <p:clrMap bg1="lt1" tx1="dk1" bg2="lt2" tx2="dk2" accent1="accent1" accent2="accent2" accent3="accent3" accent4="accent4" accent5="accent5" accent6="accent6" hlink="hlink" folHlink="folHlink"/>
  <p:hf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lstStyle>
            <a:lvl1pPr algn="l">
              <a:lnSpc>
                <a:spcPct val="85000"/>
              </a:lnSpc>
              <a:defRPr sz="720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1261872" y="4800600"/>
            <a:ext cx="9418320" cy="1691640"/>
          </a:xfrm>
        </p:spPr>
        <p:txBody>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5" name="Date Placeholder 3"/>
          <p:cNvSpPr>
            <a:spLocks noGrp="1"/>
          </p:cNvSpPr>
          <p:nvPr>
            <p:ph type="dt" sz="half" idx="10"/>
          </p:nvPr>
        </p:nvSpPr>
        <p:spPr/>
        <p:txBody>
          <a:bodyPr/>
          <a:lstStyle>
            <a:lvl1pPr>
              <a:defRPr smtClean="0">
                <a:solidFill>
                  <a:schemeClr val="tx1">
                    <a:lumMod val="50000"/>
                  </a:schemeClr>
                </a:solidFill>
              </a:defRPr>
            </a:lvl1pPr>
          </a:lstStyle>
          <a:p>
            <a:pPr>
              <a:defRPr/>
            </a:pPr>
            <a:fld id="{FE60D509-C659-4882-875B-8D91E7292496}" type="datetime1">
              <a:rPr lang="en-US" smtClean="0"/>
              <a:t>4/13/2022</a:t>
            </a:fld>
            <a:endParaRPr lang="en-US" dirty="0"/>
          </a:p>
        </p:txBody>
      </p:sp>
      <p:sp>
        <p:nvSpPr>
          <p:cNvPr id="6" name="Footer Placeholder 4"/>
          <p:cNvSpPr>
            <a:spLocks noGrp="1"/>
          </p:cNvSpPr>
          <p:nvPr>
            <p:ph type="ftr" sz="quarter" idx="11"/>
          </p:nvPr>
        </p:nvSpPr>
        <p:spPr/>
        <p:txBody>
          <a:bodyPr/>
          <a:lstStyle>
            <a:lvl1pPr>
              <a:defRPr dirty="0">
                <a:solidFill>
                  <a:schemeClr val="tx1">
                    <a:lumMod val="65000"/>
                  </a:schemeClr>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solidFill>
                  <a:schemeClr val="tx1">
                    <a:lumMod val="65000"/>
                  </a:schemeClr>
                </a:solidFill>
              </a:defRPr>
            </a:lvl1pPr>
          </a:lstStyle>
          <a:p>
            <a:pPr>
              <a:defRPr/>
            </a:pPr>
            <a:fld id="{42790068-F5C0-4269-8A0B-AFE3C0156E9E}"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95E8758-4E68-4D13-958D-D8EDA66162B9}" type="datetime1">
              <a:rPr lang="en-US" smtClean="0"/>
              <a:t>4/13/2022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AB919C-ACB2-45AD-8948-C101F180593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4B83AF4-01CE-45EA-95E7-E13F6E95694C}" type="datetime1">
              <a:rPr lang="en-US" smtClean="0"/>
              <a:t>4/13/2022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782A9-342A-4C01-9ACE-C3F2A54F5A5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28BEFE5-A41B-47F6-8E76-993304251082}" type="datetime1">
              <a:rPr lang="en-US" smtClean="0"/>
              <a:t>4/13/2022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32520E-4701-4473-972D-91618BC9D3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lstStyle>
            <a:lvl1pPr>
              <a:lnSpc>
                <a:spcPct val="85000"/>
              </a:lnSpc>
              <a:defRPr sz="7200" b="0"/>
            </a:lvl1pPr>
          </a:lstStyle>
          <a:p>
            <a:r>
              <a:rPr lang="ru-RU"/>
              <a:t>Образец заголовка</a:t>
            </a:r>
            <a:endParaRPr lang="en-US" dirty="0"/>
          </a:p>
        </p:txBody>
      </p:sp>
      <p:sp>
        <p:nvSpPr>
          <p:cNvPr id="3" name="Text Placeholder 2"/>
          <p:cNvSpPr>
            <a:spLocks noGrp="1"/>
          </p:cNvSpPr>
          <p:nvPr>
            <p:ph type="body" idx="1"/>
          </p:nvPr>
        </p:nvSpPr>
        <p:spPr>
          <a:xfrm>
            <a:off x="1261872" y="4800600"/>
            <a:ext cx="9418320" cy="1691640"/>
          </a:xfrm>
        </p:spPr>
        <p:txBody>
          <a:bodyPr anchor="t"/>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2C8A1D63-3A02-40CE-A961-C0D6528D1C82}" type="datetime1">
              <a:rPr lang="en-US" smtClean="0"/>
              <a:t>4/13/2022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669C87-8D8A-48DD-864E-876F6568434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451ED8D2-3811-41D0-9E79-111E2912157F}" type="datetime1">
              <a:rPr lang="en-US" smtClean="0"/>
              <a:t>4/13/2022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6676C7-E22A-40FB-9755-3465AE42706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261872" y="1713655"/>
            <a:ext cx="4480560" cy="731520"/>
          </a:xfrm>
        </p:spPr>
        <p:txBody>
          <a:bodyPr anchor="b"/>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26480" y="1713655"/>
            <a:ext cx="4480560" cy="731520"/>
          </a:xfrm>
        </p:spPr>
        <p:txBody>
          <a:bodyPr anchor="b"/>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DC7B7B0C-115A-4498-AF3D-31539D6534C4}" type="datetime1">
              <a:rPr lang="en-US" smtClean="0"/>
              <a:t>4/13/2022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4DE515-9935-4400-83E2-034BA4B7361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4112FBD1-1D45-4D61-9DBD-4E0BFF1BC805}" type="datetime1">
              <a:rPr lang="en-US" smtClean="0"/>
              <a:t>4/13/2022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A4AF7A-068C-4EC2-9375-6ADC85071C4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194CF5-5D24-4071-8065-4FD6D5E4F077}" type="datetime1">
              <a:rPr lang="en-US" smtClean="0"/>
              <a:t>4/13/2022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4FA8AE-43AF-4CE3-9402-8C92A7C6461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99734"/>
            <a:ext cx="3200400" cy="3810001"/>
          </a:xfrm>
        </p:spPr>
        <p:txBody>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C646AA18-AC6D-48C1-8B58-C83B9F61AD68}" type="datetime1">
              <a:rPr lang="en-US" smtClean="0"/>
              <a:t>4/13/2022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653E85-51EB-45EC-A01D-EF67C4E7FD1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5105400"/>
            <a:ext cx="11293475"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lstStyle>
            <a:lvl1pPr>
              <a:defRPr sz="2800" b="0">
                <a:solidFill>
                  <a:schemeClr val="bg1"/>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914400" y="6108589"/>
            <a:ext cx="9982200" cy="597011"/>
          </a:xfrm>
        </p:spPr>
        <p:txBody>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F63EC513-28AF-4146-AE10-4507960C1F0A}" type="datetime1">
              <a:rPr lang="en-US" smtClean="0"/>
              <a:t>4/13/2022</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5C9E522-AE6B-4EDB-BDA2-6CA36876F80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293475"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2063" y="365125"/>
            <a:ext cx="9691687" cy="1325563"/>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262063" y="1828800"/>
            <a:ext cx="8594725"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16200000">
            <a:off x="10798176" y="998537"/>
            <a:ext cx="1905000" cy="365125"/>
          </a:xfrm>
          <a:prstGeom prst="rect">
            <a:avLst/>
          </a:prstGeom>
        </p:spPr>
        <p:txBody>
          <a:bodyPr vert="horz" lIns="91440" tIns="45720" rIns="91440" bIns="45720" rtlCol="0" anchor="ctr"/>
          <a:lstStyle>
            <a:lvl1pPr algn="r" fontAlgn="auto">
              <a:spcBef>
                <a:spcPts val="0"/>
              </a:spcBef>
              <a:spcAft>
                <a:spcPts val="0"/>
              </a:spcAft>
              <a:defRPr sz="1050" b="0" smtClean="0">
                <a:solidFill>
                  <a:schemeClr val="tx2">
                    <a:lumMod val="20000"/>
                    <a:lumOff val="80000"/>
                  </a:schemeClr>
                </a:solidFill>
                <a:latin typeface="+mn-lt"/>
                <a:cs typeface="+mn-cs"/>
              </a:defRPr>
            </a:lvl1pPr>
          </a:lstStyle>
          <a:p>
            <a:pPr>
              <a:defRPr/>
            </a:pPr>
            <a:fld id="{72C67F7F-225B-4654-B7D4-307AB033C175}" type="datetime1">
              <a:rPr lang="en-US" smtClean="0"/>
              <a:t>4/13/2022</a:t>
            </a:fld>
            <a:endParaRPr lang="en-US" dirty="0"/>
          </a:p>
        </p:txBody>
      </p:sp>
      <p:sp>
        <p:nvSpPr>
          <p:cNvPr id="5" name="Footer Placeholder 4"/>
          <p:cNvSpPr>
            <a:spLocks noGrp="1"/>
          </p:cNvSpPr>
          <p:nvPr>
            <p:ph type="ftr" sz="quarter" idx="3"/>
          </p:nvPr>
        </p:nvSpPr>
        <p:spPr>
          <a:xfrm rot="16200000">
            <a:off x="9959976" y="4046537"/>
            <a:ext cx="3581400" cy="365125"/>
          </a:xfrm>
          <a:prstGeom prst="rect">
            <a:avLst/>
          </a:prstGeom>
        </p:spPr>
        <p:txBody>
          <a:bodyPr vert="horz" lIns="91440" tIns="45720" rIns="91440" bIns="45720" rtlCol="0" anchor="ctr"/>
          <a:lstStyle>
            <a:lvl1pPr algn="l" fontAlgn="auto">
              <a:spcBef>
                <a:spcPts val="0"/>
              </a:spcBef>
              <a:spcAft>
                <a:spcPts val="0"/>
              </a:spcAft>
              <a:defRPr sz="1050" dirty="0">
                <a:solidFill>
                  <a:schemeClr val="tx2">
                    <a:lumMod val="20000"/>
                    <a:lumOff val="8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1293475" y="6172200"/>
            <a:ext cx="914400" cy="593725"/>
          </a:xfrm>
          <a:prstGeom prst="rect">
            <a:avLst/>
          </a:prstGeom>
        </p:spPr>
        <p:txBody>
          <a:bodyPr vert="horz" lIns="45720" tIns="45720" rIns="45720" bIns="45720" rtlCol="0" anchor="ctr">
            <a:normAutofit/>
          </a:bodyPr>
          <a:lstStyle>
            <a:lvl1pPr algn="ctr" fontAlgn="auto">
              <a:spcBef>
                <a:spcPts val="0"/>
              </a:spcBef>
              <a:spcAft>
                <a:spcPts val="0"/>
              </a:spcAft>
              <a:defRPr sz="3600" smtClean="0">
                <a:solidFill>
                  <a:schemeClr val="tx2">
                    <a:lumMod val="60000"/>
                    <a:lumOff val="40000"/>
                  </a:schemeClr>
                </a:solidFill>
                <a:latin typeface="+mn-lt"/>
                <a:cs typeface="+mn-cs"/>
              </a:defRPr>
            </a:lvl1pPr>
          </a:lstStyle>
          <a:p>
            <a:pPr>
              <a:defRPr/>
            </a:pPr>
            <a:fld id="{3E77359E-F617-4F3B-8692-65B3B12B42C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7" r:id="rId1"/>
    <p:sldLayoutId id="2147483946" r:id="rId2"/>
    <p:sldLayoutId id="2147483948" r:id="rId3"/>
    <p:sldLayoutId id="2147483945" r:id="rId4"/>
    <p:sldLayoutId id="2147483944" r:id="rId5"/>
    <p:sldLayoutId id="2147483943" r:id="rId6"/>
    <p:sldLayoutId id="2147483942" r:id="rId7"/>
    <p:sldLayoutId id="2147483941" r:id="rId8"/>
    <p:sldLayoutId id="2147483949" r:id="rId9"/>
    <p:sldLayoutId id="2147483940" r:id="rId10"/>
    <p:sldLayoutId id="2147483939" r:id="rId11"/>
  </p:sldLayoutIdLst>
  <p:hf sldNum="0" hdr="0" ftr="0" dt="0"/>
  <p:txStyles>
    <p:titleStyle>
      <a:lvl1pPr algn="l" rtl="0" fontAlgn="base">
        <a:lnSpc>
          <a:spcPct val="90000"/>
        </a:lnSpc>
        <a:spcBef>
          <a:spcPct val="0"/>
        </a:spcBef>
        <a:spcAft>
          <a:spcPct val="0"/>
        </a:spcAft>
        <a:defRPr sz="4400" kern="1200" spc="-5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entury Schoolbook" pitchFamily="18" charset="0"/>
        </a:defRPr>
      </a:lvl2pPr>
      <a:lvl3pPr algn="l" rtl="0" fontAlgn="base">
        <a:lnSpc>
          <a:spcPct val="90000"/>
        </a:lnSpc>
        <a:spcBef>
          <a:spcPct val="0"/>
        </a:spcBef>
        <a:spcAft>
          <a:spcPct val="0"/>
        </a:spcAft>
        <a:defRPr sz="4400">
          <a:solidFill>
            <a:schemeClr val="tx1"/>
          </a:solidFill>
          <a:latin typeface="Century Schoolbook" pitchFamily="18" charset="0"/>
        </a:defRPr>
      </a:lvl3pPr>
      <a:lvl4pPr algn="l" rtl="0" fontAlgn="base">
        <a:lnSpc>
          <a:spcPct val="90000"/>
        </a:lnSpc>
        <a:spcBef>
          <a:spcPct val="0"/>
        </a:spcBef>
        <a:spcAft>
          <a:spcPct val="0"/>
        </a:spcAft>
        <a:defRPr sz="4400">
          <a:solidFill>
            <a:schemeClr val="tx1"/>
          </a:solidFill>
          <a:latin typeface="Century Schoolbook" pitchFamily="18" charset="0"/>
        </a:defRPr>
      </a:lvl4pPr>
      <a:lvl5pPr algn="l" rtl="0" fontAlgn="base">
        <a:lnSpc>
          <a:spcPct val="90000"/>
        </a:lnSpc>
        <a:spcBef>
          <a:spcPct val="0"/>
        </a:spcBef>
        <a:spcAft>
          <a:spcPct val="0"/>
        </a:spcAft>
        <a:defRPr sz="4400">
          <a:solidFill>
            <a:schemeClr val="tx1"/>
          </a:solidFill>
          <a:latin typeface="Century Schoolbook" pitchFamily="18" charset="0"/>
        </a:defRPr>
      </a:lvl5pPr>
      <a:lvl6pPr marL="457200" algn="l" rtl="0" fontAlgn="base">
        <a:lnSpc>
          <a:spcPct val="90000"/>
        </a:lnSpc>
        <a:spcBef>
          <a:spcPct val="0"/>
        </a:spcBef>
        <a:spcAft>
          <a:spcPct val="0"/>
        </a:spcAft>
        <a:defRPr sz="4400">
          <a:solidFill>
            <a:schemeClr val="tx1"/>
          </a:solidFill>
          <a:latin typeface="Century Schoolbook" pitchFamily="18" charset="0"/>
        </a:defRPr>
      </a:lvl6pPr>
      <a:lvl7pPr marL="914400" algn="l" rtl="0" fontAlgn="base">
        <a:lnSpc>
          <a:spcPct val="90000"/>
        </a:lnSpc>
        <a:spcBef>
          <a:spcPct val="0"/>
        </a:spcBef>
        <a:spcAft>
          <a:spcPct val="0"/>
        </a:spcAft>
        <a:defRPr sz="4400">
          <a:solidFill>
            <a:schemeClr val="tx1"/>
          </a:solidFill>
          <a:latin typeface="Century Schoolbook" pitchFamily="18" charset="0"/>
        </a:defRPr>
      </a:lvl7pPr>
      <a:lvl8pPr marL="1371600" algn="l" rtl="0" fontAlgn="base">
        <a:lnSpc>
          <a:spcPct val="90000"/>
        </a:lnSpc>
        <a:spcBef>
          <a:spcPct val="0"/>
        </a:spcBef>
        <a:spcAft>
          <a:spcPct val="0"/>
        </a:spcAft>
        <a:defRPr sz="4400">
          <a:solidFill>
            <a:schemeClr val="tx1"/>
          </a:solidFill>
          <a:latin typeface="Century Schoolbook" pitchFamily="18" charset="0"/>
        </a:defRPr>
      </a:lvl8pPr>
      <a:lvl9pPr marL="1828800" algn="l" rtl="0" fontAlgn="base">
        <a:lnSpc>
          <a:spcPct val="90000"/>
        </a:lnSpc>
        <a:spcBef>
          <a:spcPct val="0"/>
        </a:spcBef>
        <a:spcAft>
          <a:spcPct val="0"/>
        </a:spcAft>
        <a:defRPr sz="4400">
          <a:solidFill>
            <a:schemeClr val="tx1"/>
          </a:solidFill>
          <a:latin typeface="Century Schoolbook" pitchFamily="18" charset="0"/>
        </a:defRPr>
      </a:lvl9pPr>
    </p:titleStyle>
    <p:bodyStyle>
      <a:lvl1pPr marL="182563" indent="-182563" algn="l" rtl="0" fontAlgn="base">
        <a:lnSpc>
          <a:spcPct val="95000"/>
        </a:lnSpc>
        <a:spcBef>
          <a:spcPts val="1400"/>
        </a:spcBef>
        <a:spcAft>
          <a:spcPts val="200"/>
        </a:spcAft>
        <a:buClr>
          <a:schemeClr val="accent1"/>
        </a:buClr>
        <a:buSzPct val="80000"/>
        <a:buFont typeface="Arial" charset="0"/>
        <a:buChar char="•"/>
        <a:defRPr kern="1200" spc="10">
          <a:solidFill>
            <a:schemeClr val="tx1"/>
          </a:solidFill>
          <a:latin typeface="+mn-lt"/>
          <a:ea typeface="+mn-ea"/>
          <a:cs typeface="+mn-cs"/>
        </a:defRPr>
      </a:lvl1pPr>
      <a:lvl2pPr marL="457200" indent="-182563" algn="l" rtl="0" fontAlgn="base">
        <a:lnSpc>
          <a:spcPct val="90000"/>
        </a:lnSpc>
        <a:spcBef>
          <a:spcPts val="300"/>
        </a:spcBef>
        <a:spcAft>
          <a:spcPts val="300"/>
        </a:spcAft>
        <a:buClr>
          <a:schemeClr val="accent1"/>
        </a:buClr>
        <a:buFont typeface="Wingdings 2" pitchFamily="18" charset="2"/>
        <a:buChar char=""/>
        <a:defRPr sz="1600" kern="1200">
          <a:solidFill>
            <a:srgbClr val="262626"/>
          </a:solidFill>
          <a:latin typeface="+mn-lt"/>
          <a:ea typeface="+mn-ea"/>
          <a:cs typeface="+mn-cs"/>
        </a:defRPr>
      </a:lvl2pPr>
      <a:lvl3pPr marL="730250"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3pPr>
      <a:lvl4pPr marL="1004888"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4pPr>
      <a:lvl5pPr marL="1279525"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4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jpeg"/><Relationship Id="rId5" Type="http://schemas.openxmlformats.org/officeDocument/2006/relationships/diagramLayout" Target="../diagrams/layout1.xml"/><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3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kushva.midural.ru/"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2.jpeg"/><Relationship Id="rId16"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crdownload"/><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5167947" y="67469"/>
            <a:ext cx="687569" cy="1083278"/>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4" name="Заголовок 3">
            <a:extLst>
              <a:ext uri="{FF2B5EF4-FFF2-40B4-BE49-F238E27FC236}">
                <a16:creationId xmlns:a16="http://schemas.microsoft.com/office/drawing/2014/main" id="{2BD59828-7FBD-473A-A286-CA8F90CE7F69}"/>
              </a:ext>
            </a:extLst>
          </p:cNvPr>
          <p:cNvSpPr>
            <a:spLocks noGrp="1"/>
          </p:cNvSpPr>
          <p:nvPr>
            <p:ph type="title"/>
          </p:nvPr>
        </p:nvSpPr>
        <p:spPr>
          <a:xfrm>
            <a:off x="169706" y="1423851"/>
            <a:ext cx="10920660" cy="4997347"/>
          </a:xfrm>
        </p:spPr>
        <p:txBody>
          <a:bodyPr>
            <a:normAutofit/>
          </a:bodyPr>
          <a:lstStyle/>
          <a:p>
            <a:pPr algn="ctr"/>
            <a:r>
              <a:rPr lang="ru-RU"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ДЛЯ ГРАЖДАН</a:t>
            </a:r>
            <a:b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 бюджете Кушвинского городского округа </a:t>
            </a:r>
            <a:br>
              <a:rPr lang="ru-RU"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2022 год и плановый период 2023 и 2024 годов»</a:t>
            </a:r>
            <a:br>
              <a:rPr lang="ru-RU"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 проекту Решения Думы Кушвинского городского округа</a:t>
            </a:r>
          </a:p>
        </p:txBody>
      </p:sp>
      <p:sp>
        <p:nvSpPr>
          <p:cNvPr id="2" name="TextBox 1">
            <a:extLst>
              <a:ext uri="{FF2B5EF4-FFF2-40B4-BE49-F238E27FC236}">
                <a16:creationId xmlns:a16="http://schemas.microsoft.com/office/drawing/2014/main" id="{F4A500C9-F5AA-4535-B7FC-2CE08432B231}"/>
              </a:ext>
            </a:extLst>
          </p:cNvPr>
          <p:cNvSpPr txBox="1"/>
          <p:nvPr/>
        </p:nvSpPr>
        <p:spPr>
          <a:xfrm>
            <a:off x="5167948" y="6421199"/>
            <a:ext cx="1154474" cy="369332"/>
          </a:xfrm>
          <a:prstGeom prst="rect">
            <a:avLst/>
          </a:prstGeom>
          <a:noFill/>
        </p:spPr>
        <p:txBody>
          <a:bodyPr wrap="square" rtlCol="0">
            <a:spAutoFit/>
          </a:bodyPr>
          <a:lstStyle/>
          <a:p>
            <a:pPr algn="ctr"/>
            <a:r>
              <a:rPr lang="ru-RU" dirty="0">
                <a:solidFill>
                  <a:srgbClr val="0070C0"/>
                </a:solidFill>
                <a:latin typeface="Times New Roman" panose="02020603050405020304" pitchFamily="18" charset="0"/>
                <a:cs typeface="Times New Roman" panose="02020603050405020304" pitchFamily="18" charset="0"/>
              </a:rPr>
              <a:t>2021 г.</a:t>
            </a:r>
          </a:p>
        </p:txBody>
      </p:sp>
    </p:spTree>
    <p:extLst>
      <p:ext uri="{BB962C8B-B14F-4D97-AF65-F5344CB8AC3E}">
        <p14:creationId xmlns:p14="http://schemas.microsoft.com/office/powerpoint/2010/main" val="46587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336EDE99-C2C0-4660-85D4-3C1B3C5090CC}"/>
              </a:ext>
            </a:extLst>
          </p:cNvPr>
          <p:cNvSpPr/>
          <p:nvPr/>
        </p:nvSpPr>
        <p:spPr>
          <a:xfrm>
            <a:off x="410710" y="1456521"/>
            <a:ext cx="10862536" cy="5170646"/>
          </a:xfrm>
          <a:prstGeom prst="rect">
            <a:avLst/>
          </a:prstGeom>
        </p:spPr>
        <p:txBody>
          <a:bodyPr wrap="square">
            <a:spAutoFit/>
          </a:bodyPr>
          <a:lstStyle/>
          <a:p>
            <a:r>
              <a:rPr lang="ru-RU" sz="1400" i="1" dirty="0">
                <a:latin typeface="Times New Roman" panose="02020603050405020304" pitchFamily="18" charset="0"/>
              </a:rPr>
              <a:t>	</a:t>
            </a:r>
            <a:r>
              <a:rPr lang="ru-RU" sz="1500" i="1" dirty="0">
                <a:latin typeface="Times New Roman" panose="02020603050405020304" pitchFamily="18" charset="0"/>
              </a:rPr>
              <a:t>Основные направления бюджетной и налоговой политики Кушвинского городского округа определяют приоритеты бюджетной и налоговой политики в среднесрочной перспективе и подходы, используемые при составлении проекта бюджета Кушвинского городского округа на 2022 год и плановый период 2023 и 2024 годов.</a:t>
            </a:r>
          </a:p>
          <a:p>
            <a:r>
              <a:rPr lang="ru-RU" sz="1500" i="1" dirty="0">
                <a:latin typeface="Times New Roman" panose="02020603050405020304" pitchFamily="18" charset="0"/>
              </a:rPr>
              <a:t>	</a:t>
            </a:r>
            <a:r>
              <a:rPr lang="ru-RU" sz="1500" b="1" i="1" dirty="0">
                <a:latin typeface="Times New Roman" panose="02020603050405020304" pitchFamily="18" charset="0"/>
              </a:rPr>
              <a:t>Основными направлениями налоговой политики Кушвинского городского округа на 2022 – 2024 годы являются</a:t>
            </a:r>
            <a:r>
              <a:rPr lang="ru-RU" sz="1500" i="1" dirty="0">
                <a:latin typeface="Times New Roman" panose="02020603050405020304" pitchFamily="18" charset="0"/>
              </a:rPr>
              <a:t>:</a:t>
            </a:r>
          </a:p>
          <a:p>
            <a:r>
              <a:rPr lang="ru-RU" sz="1500" i="1" dirty="0">
                <a:latin typeface="Times New Roman" panose="02020603050405020304" pitchFamily="18" charset="0"/>
              </a:rPr>
              <a:t>	1) сохранение и развитие налогового потенциала, содействие достижению приоритетов социально-экономического развития, повышению уровня конкурентоспособности и инвестиционной привлекательности городского округа, росту деловой активности хозяйствующих субъектов;</a:t>
            </a:r>
          </a:p>
          <a:p>
            <a:r>
              <a:rPr lang="ru-RU" sz="1500" i="1" dirty="0">
                <a:latin typeface="Times New Roman" panose="02020603050405020304" pitchFamily="18" charset="0"/>
              </a:rPr>
              <a:t>	2) продолжение реализации эффективной и сбалансированной налоговой политики;</a:t>
            </a:r>
          </a:p>
          <a:p>
            <a:r>
              <a:rPr lang="ru-RU" sz="1500" i="1" dirty="0">
                <a:latin typeface="Times New Roman" panose="02020603050405020304" pitchFamily="18" charset="0"/>
              </a:rPr>
              <a:t>	3) повышение результативности налоговых расходов, включая осуществление мероприятий по оценке объемов и оценке эффективности налоговых расходов.</a:t>
            </a:r>
          </a:p>
          <a:p>
            <a:r>
              <a:rPr lang="ru-RU" sz="1500" b="1" i="1" dirty="0">
                <a:latin typeface="Times New Roman" panose="02020603050405020304" pitchFamily="18" charset="0"/>
                <a:ea typeface="Times New Roman" panose="02020603050405020304" pitchFamily="18" charset="0"/>
              </a:rPr>
              <a:t>	Бюджетная политика </a:t>
            </a:r>
            <a:r>
              <a:rPr lang="ru-RU" sz="1500" i="1" dirty="0">
                <a:latin typeface="Times New Roman" panose="02020603050405020304" pitchFamily="18" charset="0"/>
                <a:ea typeface="Times New Roman" panose="02020603050405020304" pitchFamily="18" charset="0"/>
              </a:rPr>
              <a:t>Кушвинского городского округа будет ориентирована на достижение национальных целей развития Российской Федерации, установленных в Указах Президента Российской Федерации от 7 мая 2018 года № 204 «О национальных целях и стратегических задачах развития Российской Федерации на период до 2024 года» и от 21 июля 2020 года № 474 «О национальных целях развития Российской Федерации на период до 2030 года» и на ключевые направления развития экономики и социальной сферы Кушвинского городского округа.</a:t>
            </a:r>
          </a:p>
          <a:p>
            <a:pPr indent="342900" algn="just">
              <a:spcAft>
                <a:spcPts val="0"/>
              </a:spcAft>
            </a:pPr>
            <a:r>
              <a:rPr lang="ru-RU" sz="1500" i="1" dirty="0">
                <a:latin typeface="Times New Roman" panose="02020603050405020304" pitchFamily="18" charset="0"/>
                <a:ea typeface="Times New Roman" panose="02020603050405020304" pitchFamily="18" charset="0"/>
              </a:rPr>
              <a:t>Бюджетная и налоговая политика Кушвинского городского округа на предстоящий период будет ориентирована на повышение качества жизни населения городского округа.</a:t>
            </a:r>
          </a:p>
          <a:p>
            <a:pPr indent="450215" algn="just">
              <a:spcAft>
                <a:spcPts val="0"/>
              </a:spcAft>
            </a:pPr>
            <a:r>
              <a:rPr lang="ru-RU" sz="1500" i="1" dirty="0">
                <a:latin typeface="Times New Roman" panose="02020603050405020304" pitchFamily="18" charset="0"/>
                <a:ea typeface="Times New Roman" panose="02020603050405020304" pitchFamily="18" charset="0"/>
              </a:rPr>
              <a:t>Основные приоритеты деятельности на ближайшие годы – планомерное и эффективное развитие городского округа по важнейшим направлениям экономики и социальной сферы. </a:t>
            </a:r>
          </a:p>
          <a:p>
            <a:pPr indent="450215" algn="just">
              <a:spcAft>
                <a:spcPts val="0"/>
              </a:spcAft>
              <a:tabLst>
                <a:tab pos="450215" algn="l"/>
              </a:tabLst>
            </a:pPr>
            <a:r>
              <a:rPr lang="ru-RU" sz="1500" i="1" dirty="0">
                <a:latin typeface="Times New Roman" panose="02020603050405020304" pitchFamily="18" charset="0"/>
                <a:ea typeface="Times New Roman" panose="02020603050405020304" pitchFamily="18" charset="0"/>
              </a:rPr>
              <a:t>Основные направления бюджетной и налоговой политики сохраняют преемственность в отношении определенных ранее приоритетов и скорректированы с учетом текущей экономической ситуации, обеспечения эффективного реагирования на имеющиеся вызовы и необходимости реализации первоочередных задач.</a:t>
            </a:r>
            <a:endParaRPr lang="ru-RU" sz="1500" i="1" dirty="0">
              <a:effectLst/>
              <a:latin typeface="Times New Roman" panose="02020603050405020304" pitchFamily="18" charset="0"/>
              <a:ea typeface="Times New Roman" panose="02020603050405020304" pitchFamily="18" charset="0"/>
            </a:endParaRPr>
          </a:p>
        </p:txBody>
      </p:sp>
      <p:sp>
        <p:nvSpPr>
          <p:cNvPr id="8" name="Заголовок 1">
            <a:extLst>
              <a:ext uri="{FF2B5EF4-FFF2-40B4-BE49-F238E27FC236}">
                <a16:creationId xmlns:a16="http://schemas.microsoft.com/office/drawing/2014/main" id="{926C2D64-DFCA-4B77-9591-8A094A8234D7}"/>
              </a:ext>
            </a:extLst>
          </p:cNvPr>
          <p:cNvSpPr>
            <a:spLocks noGrp="1"/>
          </p:cNvSpPr>
          <p:nvPr>
            <p:ph type="title"/>
          </p:nvPr>
        </p:nvSpPr>
        <p:spPr>
          <a:xfrm>
            <a:off x="839788" y="112712"/>
            <a:ext cx="10433458" cy="1360547"/>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направления бюджетной и налоговой политики Кушвинского городского округа на 2022 год и плановый период 2023 и 2024 годов.</a:t>
            </a:r>
          </a:p>
        </p:txBody>
      </p:sp>
    </p:spTree>
    <p:extLst>
      <p:ext uri="{BB962C8B-B14F-4D97-AF65-F5344CB8AC3E}">
        <p14:creationId xmlns:p14="http://schemas.microsoft.com/office/powerpoint/2010/main" val="3196012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1360546"/>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показатели прогноза социально -экономического развития  </a:t>
            </a:r>
            <a:b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Таблица 9">
            <a:extLst>
              <a:ext uri="{FF2B5EF4-FFF2-40B4-BE49-F238E27FC236}">
                <a16:creationId xmlns:a16="http://schemas.microsoft.com/office/drawing/2014/main" id="{1B52681B-828F-44E2-A981-D57EA96602B9}"/>
              </a:ext>
            </a:extLst>
          </p:cNvPr>
          <p:cNvGraphicFramePr>
            <a:graphicFrameLocks noGrp="1"/>
          </p:cNvGraphicFramePr>
          <p:nvPr>
            <p:extLst>
              <p:ext uri="{D42A27DB-BD31-4B8C-83A1-F6EECF244321}">
                <p14:modId xmlns:p14="http://schemas.microsoft.com/office/powerpoint/2010/main" val="972363070"/>
              </p:ext>
            </p:extLst>
          </p:nvPr>
        </p:nvGraphicFramePr>
        <p:xfrm>
          <a:off x="74428" y="1561881"/>
          <a:ext cx="11198820" cy="5228302"/>
        </p:xfrm>
        <a:graphic>
          <a:graphicData uri="http://schemas.openxmlformats.org/drawingml/2006/table">
            <a:tbl>
              <a:tblPr firstRow="1">
                <a:tableStyleId>{74C1A8A3-306A-4EB7-A6B1-4F7E0EB9C5D6}</a:tableStyleId>
              </a:tblPr>
              <a:tblGrid>
                <a:gridCol w="3127300">
                  <a:extLst>
                    <a:ext uri="{9D8B030D-6E8A-4147-A177-3AD203B41FA5}">
                      <a16:colId xmlns:a16="http://schemas.microsoft.com/office/drawing/2014/main" val="20000"/>
                    </a:ext>
                  </a:extLst>
                </a:gridCol>
                <a:gridCol w="988329">
                  <a:extLst>
                    <a:ext uri="{9D8B030D-6E8A-4147-A177-3AD203B41FA5}">
                      <a16:colId xmlns:a16="http://schemas.microsoft.com/office/drawing/2014/main" val="20001"/>
                    </a:ext>
                  </a:extLst>
                </a:gridCol>
                <a:gridCol w="924222">
                  <a:extLst>
                    <a:ext uri="{9D8B030D-6E8A-4147-A177-3AD203B41FA5}">
                      <a16:colId xmlns:a16="http://schemas.microsoft.com/office/drawing/2014/main" val="20002"/>
                    </a:ext>
                  </a:extLst>
                </a:gridCol>
                <a:gridCol w="883263">
                  <a:extLst>
                    <a:ext uri="{9D8B030D-6E8A-4147-A177-3AD203B41FA5}">
                      <a16:colId xmlns:a16="http://schemas.microsoft.com/office/drawing/2014/main" val="20003"/>
                    </a:ext>
                  </a:extLst>
                </a:gridCol>
                <a:gridCol w="907136">
                  <a:extLst>
                    <a:ext uri="{9D8B030D-6E8A-4147-A177-3AD203B41FA5}">
                      <a16:colId xmlns:a16="http://schemas.microsoft.com/office/drawing/2014/main" val="20004"/>
                    </a:ext>
                  </a:extLst>
                </a:gridCol>
                <a:gridCol w="883263">
                  <a:extLst>
                    <a:ext uri="{9D8B030D-6E8A-4147-A177-3AD203B41FA5}">
                      <a16:colId xmlns:a16="http://schemas.microsoft.com/office/drawing/2014/main" val="20005"/>
                    </a:ext>
                  </a:extLst>
                </a:gridCol>
                <a:gridCol w="990687">
                  <a:extLst>
                    <a:ext uri="{9D8B030D-6E8A-4147-A177-3AD203B41FA5}">
                      <a16:colId xmlns:a16="http://schemas.microsoft.com/office/drawing/2014/main" val="20006"/>
                    </a:ext>
                  </a:extLst>
                </a:gridCol>
                <a:gridCol w="823582">
                  <a:extLst>
                    <a:ext uri="{9D8B030D-6E8A-4147-A177-3AD203B41FA5}">
                      <a16:colId xmlns:a16="http://schemas.microsoft.com/office/drawing/2014/main" val="20007"/>
                    </a:ext>
                  </a:extLst>
                </a:gridCol>
                <a:gridCol w="859391">
                  <a:extLst>
                    <a:ext uri="{9D8B030D-6E8A-4147-A177-3AD203B41FA5}">
                      <a16:colId xmlns:a16="http://schemas.microsoft.com/office/drawing/2014/main" val="20008"/>
                    </a:ext>
                  </a:extLst>
                </a:gridCol>
                <a:gridCol w="811647">
                  <a:extLst>
                    <a:ext uri="{9D8B030D-6E8A-4147-A177-3AD203B41FA5}">
                      <a16:colId xmlns:a16="http://schemas.microsoft.com/office/drawing/2014/main" val="20009"/>
                    </a:ext>
                  </a:extLst>
                </a:gridCol>
              </a:tblGrid>
              <a:tr h="303413">
                <a:tc rowSpan="2">
                  <a:txBody>
                    <a:bodyPr/>
                    <a:lstStyle/>
                    <a:p>
                      <a:pPr algn="ctr" fontAlgn="b"/>
                      <a:r>
                        <a:rPr lang="ru-RU" sz="1000" u="none" strike="noStrike" dirty="0"/>
                        <a:t>Наименование показателя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единица измерения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2020 год (отчет)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2021 год (оценка) </a:t>
                      </a:r>
                      <a:endParaRPr lang="ru-RU" sz="1000" b="1" i="0" u="none" strike="noStrike" dirty="0">
                        <a:latin typeface="Times New Roman" pitchFamily="18" charset="0"/>
                        <a:cs typeface="Times New Roman" pitchFamily="18" charset="0"/>
                      </a:endParaRPr>
                    </a:p>
                  </a:txBody>
                  <a:tcPr marL="4813" marR="4813" marT="4813" marB="0" anchor="ctr"/>
                </a:tc>
                <a:tc gridSpan="2">
                  <a:txBody>
                    <a:bodyPr/>
                    <a:lstStyle/>
                    <a:p>
                      <a:pPr algn="ctr" fontAlgn="b"/>
                      <a:r>
                        <a:rPr lang="ru-RU" sz="1000" u="none" strike="noStrike" dirty="0"/>
                        <a:t>2022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2023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2024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extLst>
                  <a:ext uri="{0D108BD9-81ED-4DB2-BD59-A6C34878D82A}">
                    <a16:rowId xmlns:a16="http://schemas.microsoft.com/office/drawing/2014/main" val="10000"/>
                  </a:ext>
                </a:extLst>
              </a:tr>
              <a:tr h="30341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1"/>
                  </a:ext>
                </a:extLst>
              </a:tr>
              <a:tr h="548067">
                <a:tc>
                  <a:txBody>
                    <a:bodyPr/>
                    <a:lstStyle/>
                    <a:p>
                      <a:pPr algn="ctr" fontAlgn="t"/>
                      <a:r>
                        <a:rPr lang="ru-RU" sz="1000" u="none" strike="noStrike" dirty="0"/>
                        <a:t>1. Оборот организаций (по полному кругу) - всего, в том числе по видам экономической деятельности</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11 550,50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12 186,0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12 673,5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12 698,0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13 180,5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13 269,5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13 734,0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13 880,0</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2"/>
                  </a:ext>
                </a:extLst>
              </a:tr>
              <a:tr h="337125">
                <a:tc>
                  <a:txBody>
                    <a:bodyPr/>
                    <a:lstStyle/>
                    <a:p>
                      <a:pPr algn="ctr" fontAlgn="t"/>
                      <a:r>
                        <a:rPr lang="ru-RU" sz="1000" u="none" strike="noStrike" dirty="0"/>
                        <a:t>     Добыча полезных ископаемых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753,3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828,6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870,0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874,2</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913,5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927,0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968,5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986,5</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3"/>
                  </a:ext>
                </a:extLst>
              </a:tr>
              <a:tr h="337125">
                <a:tc>
                  <a:txBody>
                    <a:bodyPr/>
                    <a:lstStyle/>
                    <a:p>
                      <a:pPr algn="ctr" fontAlgn="t"/>
                      <a:r>
                        <a:rPr lang="ru-RU" sz="1000" u="none" strike="noStrike" dirty="0"/>
                        <a:t>     Обрабатывающие производства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6 331,3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6 363,0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6 554,0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6 586,0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6 816,5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6 869,5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7 089,5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7 165,0</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4"/>
                  </a:ext>
                </a:extLst>
              </a:tr>
              <a:tr h="328831">
                <a:tc>
                  <a:txBody>
                    <a:bodyPr/>
                    <a:lstStyle/>
                    <a:p>
                      <a:pPr algn="ctr" fontAlgn="t"/>
                      <a:r>
                        <a:rPr lang="ru-RU" sz="1000" u="none" strike="noStrike" dirty="0"/>
                        <a:t>     Обеспечение электрической энергией, газом и паром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214,3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223,0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229,7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232,0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236,6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241,3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243,7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251,0</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5"/>
                  </a:ext>
                </a:extLst>
              </a:tr>
              <a:tr h="442759">
                <a:tc>
                  <a:txBody>
                    <a:bodyPr/>
                    <a:lstStyle/>
                    <a:p>
                      <a:pPr algn="ctr" fontAlgn="t"/>
                      <a:r>
                        <a:rPr lang="ru-RU" sz="1000" u="none" strike="noStrike" dirty="0"/>
                        <a:t>2. Инвестиции в основной капитал за счет всех источников финансирования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1 664,1</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1 730,7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1 800,0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1 803,5</a:t>
                      </a:r>
                      <a:endParaRPr lang="ru-RU" sz="100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1 872,0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1 881,0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1 950,7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1 969,5</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6"/>
                  </a:ext>
                </a:extLst>
              </a:tr>
              <a:tr h="337125">
                <a:tc>
                  <a:txBody>
                    <a:bodyPr/>
                    <a:lstStyle/>
                    <a:p>
                      <a:pPr algn="ctr" fontAlgn="t"/>
                      <a:r>
                        <a:rPr lang="ru-RU" sz="1000" u="none" strike="noStrike" dirty="0"/>
                        <a:t>3. Оборот розничной торговли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2 850,0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2 878,5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2 892,9</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2 907,3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2 907,4</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2 936,4</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2 921,9</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2 965,7</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7"/>
                  </a:ext>
                </a:extLst>
              </a:tr>
              <a:tr h="391305">
                <a:tc>
                  <a:txBody>
                    <a:bodyPr/>
                    <a:lstStyle/>
                    <a:p>
                      <a:pPr algn="ctr" fontAlgn="t"/>
                      <a:r>
                        <a:rPr lang="ru-RU" sz="1000" u="none" strike="noStrike" dirty="0"/>
                        <a:t>4. Оборот общественного питания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10,64</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10,73</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8"/>
                  </a:ext>
                </a:extLst>
              </a:tr>
              <a:tr h="325887">
                <a:tc>
                  <a:txBody>
                    <a:bodyPr/>
                    <a:lstStyle/>
                    <a:p>
                      <a:pPr algn="ctr" fontAlgn="t"/>
                      <a:r>
                        <a:rPr lang="ru-RU" sz="1000" u="none" strike="noStrike" dirty="0"/>
                        <a:t>5. Объем платных услуг населению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241,1</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248,3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253,3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260,0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260,0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270,0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270,0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280,0</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9"/>
                  </a:ext>
                </a:extLst>
              </a:tr>
              <a:tr h="449500">
                <a:tc>
                  <a:txBody>
                    <a:bodyPr/>
                    <a:lstStyle/>
                    <a:p>
                      <a:pPr algn="ctr" fontAlgn="t"/>
                      <a:r>
                        <a:rPr lang="ru-RU" sz="1000" u="none" strike="noStrike" dirty="0"/>
                        <a:t>6. Обеспеченность площадью торговых объектов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кв. м/на 1 000 жителей</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1 077,5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1 082,9</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1 085,0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1 088,3</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 1 088,0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1 093,7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1 090,5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1 099,2</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10"/>
                  </a:ext>
                </a:extLst>
              </a:tr>
              <a:tr h="337125">
                <a:tc>
                  <a:txBody>
                    <a:bodyPr/>
                    <a:lstStyle/>
                    <a:p>
                      <a:pPr algn="ctr" fontAlgn="t"/>
                      <a:r>
                        <a:rPr lang="ru-RU" sz="1000" u="none" strike="noStrike" dirty="0"/>
                        <a:t>7. Прибыль прибыльных организаций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601,6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571,0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582,5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588,0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600,6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608,6</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621,0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639,0</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11"/>
                  </a:ext>
                </a:extLst>
              </a:tr>
              <a:tr h="303413">
                <a:tc rowSpan="2">
                  <a:txBody>
                    <a:bodyPr/>
                    <a:lstStyle/>
                    <a:p>
                      <a:pPr algn="ctr" fontAlgn="t"/>
                      <a:r>
                        <a:rPr lang="ru-RU" sz="1000" u="none" strike="noStrike" dirty="0"/>
                        <a:t>8. Фонд начисленной заработной платы  работников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млн. руб.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3 252,1</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3 463,5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3 637,0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3 668,0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3 855,5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3 914,0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4 087,0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4 176,5</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12"/>
                  </a:ext>
                </a:extLst>
              </a:tr>
              <a:tr h="483214">
                <a:tc vMerge="1">
                  <a:txBody>
                    <a:bodyPr/>
                    <a:lstStyle/>
                    <a:p>
                      <a:endParaRPr lang="ru-RU"/>
                    </a:p>
                  </a:txBody>
                  <a:tcPr/>
                </a:tc>
                <a:tc>
                  <a:txBody>
                    <a:bodyPr/>
                    <a:lstStyle/>
                    <a:p>
                      <a:pPr algn="ctr" fontAlgn="b"/>
                      <a:r>
                        <a:rPr lang="ru-RU" sz="1000" u="none" strike="noStrike" dirty="0"/>
                        <a:t>процентов к предыдущему году </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103,4</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106,5</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105,0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105,9</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106,7</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106,0</a:t>
                      </a:r>
                      <a:endParaRPr lang="ru-RU" sz="1000" b="0"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106,7</a:t>
                      </a:r>
                      <a:endParaRPr lang="ru-RU" sz="1000" b="0"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47661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1360547"/>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показатели прогноза социально -экономического развития  </a:t>
            </a:r>
            <a:b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id="{2EF993C3-931B-4B85-B538-88032F25528D}"/>
              </a:ext>
            </a:extLst>
          </p:cNvPr>
          <p:cNvGraphicFramePr>
            <a:graphicFrameLocks noGrp="1"/>
          </p:cNvGraphicFramePr>
          <p:nvPr>
            <p:extLst>
              <p:ext uri="{D42A27DB-BD31-4B8C-83A1-F6EECF244321}">
                <p14:modId xmlns:p14="http://schemas.microsoft.com/office/powerpoint/2010/main" val="1187857558"/>
              </p:ext>
            </p:extLst>
          </p:nvPr>
        </p:nvGraphicFramePr>
        <p:xfrm>
          <a:off x="230188" y="1629897"/>
          <a:ext cx="10965897" cy="4731829"/>
        </p:xfrm>
        <a:graphic>
          <a:graphicData uri="http://schemas.openxmlformats.org/drawingml/2006/table">
            <a:tbl>
              <a:tblPr firstRow="1">
                <a:tableStyleId>{FABFCF23-3B69-468F-B69F-88F6DE6A72F2}</a:tableStyleId>
              </a:tblPr>
              <a:tblGrid>
                <a:gridCol w="2987237">
                  <a:extLst>
                    <a:ext uri="{9D8B030D-6E8A-4147-A177-3AD203B41FA5}">
                      <a16:colId xmlns:a16="http://schemas.microsoft.com/office/drawing/2014/main" val="20000"/>
                    </a:ext>
                  </a:extLst>
                </a:gridCol>
                <a:gridCol w="1042606">
                  <a:extLst>
                    <a:ext uri="{9D8B030D-6E8A-4147-A177-3AD203B41FA5}">
                      <a16:colId xmlns:a16="http://schemas.microsoft.com/office/drawing/2014/main" val="20001"/>
                    </a:ext>
                  </a:extLst>
                </a:gridCol>
                <a:gridCol w="937172">
                  <a:extLst>
                    <a:ext uri="{9D8B030D-6E8A-4147-A177-3AD203B41FA5}">
                      <a16:colId xmlns:a16="http://schemas.microsoft.com/office/drawing/2014/main" val="20002"/>
                    </a:ext>
                  </a:extLst>
                </a:gridCol>
                <a:gridCol w="831741">
                  <a:extLst>
                    <a:ext uri="{9D8B030D-6E8A-4147-A177-3AD203B41FA5}">
                      <a16:colId xmlns:a16="http://schemas.microsoft.com/office/drawing/2014/main" val="20003"/>
                    </a:ext>
                  </a:extLst>
                </a:gridCol>
                <a:gridCol w="1019175">
                  <a:extLst>
                    <a:ext uri="{9D8B030D-6E8A-4147-A177-3AD203B41FA5}">
                      <a16:colId xmlns:a16="http://schemas.microsoft.com/office/drawing/2014/main" val="20004"/>
                    </a:ext>
                  </a:extLst>
                </a:gridCol>
                <a:gridCol w="784883">
                  <a:extLst>
                    <a:ext uri="{9D8B030D-6E8A-4147-A177-3AD203B41FA5}">
                      <a16:colId xmlns:a16="http://schemas.microsoft.com/office/drawing/2014/main" val="20005"/>
                    </a:ext>
                  </a:extLst>
                </a:gridCol>
                <a:gridCol w="972316">
                  <a:extLst>
                    <a:ext uri="{9D8B030D-6E8A-4147-A177-3AD203B41FA5}">
                      <a16:colId xmlns:a16="http://schemas.microsoft.com/office/drawing/2014/main" val="20006"/>
                    </a:ext>
                  </a:extLst>
                </a:gridCol>
                <a:gridCol w="820026">
                  <a:extLst>
                    <a:ext uri="{9D8B030D-6E8A-4147-A177-3AD203B41FA5}">
                      <a16:colId xmlns:a16="http://schemas.microsoft.com/office/drawing/2014/main" val="20007"/>
                    </a:ext>
                  </a:extLst>
                </a:gridCol>
                <a:gridCol w="796597">
                  <a:extLst>
                    <a:ext uri="{9D8B030D-6E8A-4147-A177-3AD203B41FA5}">
                      <a16:colId xmlns:a16="http://schemas.microsoft.com/office/drawing/2014/main" val="20008"/>
                    </a:ext>
                  </a:extLst>
                </a:gridCol>
                <a:gridCol w="774144">
                  <a:extLst>
                    <a:ext uri="{9D8B030D-6E8A-4147-A177-3AD203B41FA5}">
                      <a16:colId xmlns:a16="http://schemas.microsoft.com/office/drawing/2014/main" val="20009"/>
                    </a:ext>
                  </a:extLst>
                </a:gridCol>
              </a:tblGrid>
              <a:tr h="320932">
                <a:tc rowSpan="2">
                  <a:txBody>
                    <a:bodyPr/>
                    <a:lstStyle/>
                    <a:p>
                      <a:pPr algn="ctr" fontAlgn="b"/>
                      <a:r>
                        <a:rPr lang="ru-RU" sz="1000" u="none" strike="noStrike" dirty="0"/>
                        <a:t>Наименование показателя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единица измерения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2020 год (отчет)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2021 год (оценка) </a:t>
                      </a:r>
                      <a:endParaRPr lang="ru-RU" sz="1000" b="1" i="0" u="none" strike="noStrike" dirty="0">
                        <a:latin typeface="Times New Roman" pitchFamily="18" charset="0"/>
                        <a:cs typeface="Times New Roman" pitchFamily="18" charset="0"/>
                      </a:endParaRPr>
                    </a:p>
                  </a:txBody>
                  <a:tcPr marL="4813" marR="4813" marT="4813" marB="0" anchor="ctr"/>
                </a:tc>
                <a:tc gridSpan="2">
                  <a:txBody>
                    <a:bodyPr/>
                    <a:lstStyle/>
                    <a:p>
                      <a:pPr algn="ctr" fontAlgn="b"/>
                      <a:r>
                        <a:rPr lang="ru-RU" sz="1000" u="none" strike="noStrike" dirty="0"/>
                        <a:t>2022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2023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2024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extLst>
                  <a:ext uri="{0D108BD9-81ED-4DB2-BD59-A6C34878D82A}">
                    <a16:rowId xmlns:a16="http://schemas.microsoft.com/office/drawing/2014/main" val="10000"/>
                  </a:ext>
                </a:extLst>
              </a:tr>
              <a:tr h="32093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1"/>
                  </a:ext>
                </a:extLst>
              </a:tr>
              <a:tr h="468324">
                <a:tc>
                  <a:txBody>
                    <a:bodyPr/>
                    <a:lstStyle/>
                    <a:p>
                      <a:pPr algn="ctr" fontAlgn="b"/>
                      <a:r>
                        <a:rPr lang="ru-RU" sz="1000" u="none" strike="noStrike" dirty="0"/>
                        <a:t>9. Число субъектов малого и среднего </a:t>
                      </a:r>
                      <a:r>
                        <a:rPr kumimoji="0" lang="ru-RU" sz="1000" u="none" strike="noStrike" kern="1200" dirty="0"/>
                        <a:t>предпринимательства</a:t>
                      </a:r>
                      <a:r>
                        <a:rPr lang="ru-RU" sz="1000" u="none" strike="noStrike" dirty="0"/>
                        <a:t>, всего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единиц </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883</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885</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886</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887</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888</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889</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890</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891</a:t>
                      </a:r>
                    </a:p>
                  </a:txBody>
                  <a:tcPr marL="4802" marR="4802" marT="4802" marB="0" anchor="ctr"/>
                </a:tc>
                <a:extLst>
                  <a:ext uri="{0D108BD9-81ED-4DB2-BD59-A6C34878D82A}">
                    <a16:rowId xmlns:a16="http://schemas.microsoft.com/office/drawing/2014/main" val="10002"/>
                  </a:ext>
                </a:extLst>
              </a:tr>
              <a:tr h="356590">
                <a:tc>
                  <a:txBody>
                    <a:bodyPr/>
                    <a:lstStyle/>
                    <a:p>
                      <a:pPr algn="ctr" fontAlgn="b"/>
                      <a:r>
                        <a:rPr lang="ru-RU" sz="1000" u="none" strike="noStrike" dirty="0"/>
                        <a:t>10. Численность постоянного населения муниципального образования (на начало года)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37 008</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36 500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36 106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36 126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35 696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35 736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35 301</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35 356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3"/>
                  </a:ext>
                </a:extLst>
              </a:tr>
              <a:tr h="248919">
                <a:tc>
                  <a:txBody>
                    <a:bodyPr/>
                    <a:lstStyle/>
                    <a:p>
                      <a:pPr algn="ctr" fontAlgn="b"/>
                      <a:r>
                        <a:rPr lang="ru-RU" sz="1000" u="none" strike="noStrike" dirty="0"/>
                        <a:t>в том числе: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 </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4"/>
                  </a:ext>
                </a:extLst>
              </a:tr>
              <a:tr h="262272">
                <a:tc>
                  <a:txBody>
                    <a:bodyPr/>
                    <a:lstStyle/>
                    <a:p>
                      <a:pPr algn="ctr" fontAlgn="b"/>
                      <a:r>
                        <a:rPr lang="ru-RU" sz="1000" u="none" strike="noStrike" dirty="0"/>
                        <a:t>     городское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27 241</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26 787</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26 502</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26 516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26 200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26 230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25 911</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25 950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5"/>
                  </a:ext>
                </a:extLst>
              </a:tr>
              <a:tr h="468324">
                <a:tc>
                  <a:txBody>
                    <a:bodyPr/>
                    <a:lstStyle/>
                    <a:p>
                      <a:pPr algn="ctr" fontAlgn="b"/>
                      <a:r>
                        <a:rPr lang="ru-RU" sz="1000" u="none" strike="noStrike" dirty="0"/>
                        <a:t>11. Среднегодовая численность постоянного населения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36 754</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36 303</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35 901</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35 931</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35 499</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35 546</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35 109</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35 169</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6"/>
                  </a:ext>
                </a:extLst>
              </a:tr>
              <a:tr h="356590">
                <a:tc>
                  <a:txBody>
                    <a:bodyPr/>
                    <a:lstStyle/>
                    <a:p>
                      <a:pPr algn="ctr" fontAlgn="b"/>
                      <a:r>
                        <a:rPr lang="ru-RU" sz="1000" u="none" strike="noStrike" dirty="0"/>
                        <a:t>12</a:t>
                      </a:r>
                      <a:r>
                        <a:rPr lang="ru-RU" sz="1000" u="none" strike="noStrike" dirty="0">
                          <a:solidFill>
                            <a:schemeClr val="tx1"/>
                          </a:solidFill>
                        </a:rPr>
                        <a:t>. Численность населения в трудоспособном возрасте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17 774</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17 518</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17 273</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17 307</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17 030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17 100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16 790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16 895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7"/>
                  </a:ext>
                </a:extLst>
              </a:tr>
              <a:tr h="519012">
                <a:tc>
                  <a:txBody>
                    <a:bodyPr/>
                    <a:lstStyle/>
                    <a:p>
                      <a:pPr algn="ctr" fontAlgn="b"/>
                      <a:r>
                        <a:rPr lang="ru-RU" sz="1000" u="none" strike="noStrike" dirty="0"/>
                        <a:t>13. Среднесписочная численность работников (без внешних совместителей) по полному кругу организаций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7 632</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7 510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8"/>
                  </a:ext>
                </a:extLst>
              </a:tr>
              <a:tr h="519012">
                <a:tc>
                  <a:txBody>
                    <a:bodyPr/>
                    <a:lstStyle/>
                    <a:p>
                      <a:pPr algn="ctr" fontAlgn="b"/>
                      <a:r>
                        <a:rPr lang="ru-RU" sz="1000" u="none" strike="noStrike" dirty="0"/>
                        <a:t>14. Уровень официально зарегистрированной безработицы (в % к экономически активному населению) на конец периода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процентов</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5,30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1,70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2,00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1,80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2,10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1,60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1,90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1,40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09"/>
                  </a:ext>
                </a:extLst>
              </a:tr>
              <a:tr h="355449">
                <a:tc>
                  <a:txBody>
                    <a:bodyPr/>
                    <a:lstStyle/>
                    <a:p>
                      <a:pPr algn="ctr" fontAlgn="b"/>
                      <a:r>
                        <a:rPr lang="ru-RU" sz="1000" u="none" strike="noStrike" dirty="0"/>
                        <a:t>15. Естественное движение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 </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10"/>
                  </a:ext>
                </a:extLst>
              </a:tr>
              <a:tr h="273201">
                <a:tc>
                  <a:txBody>
                    <a:bodyPr/>
                    <a:lstStyle/>
                    <a:p>
                      <a:pPr algn="ctr" fontAlgn="b"/>
                      <a:r>
                        <a:rPr lang="ru-RU" sz="1000" u="none" strike="noStrike" dirty="0"/>
                        <a:t>15.1. число родившихся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349</a:t>
                      </a: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350</a:t>
                      </a:r>
                    </a:p>
                  </a:txBody>
                  <a:tcPr marL="4802" marR="4802" marT="4802" marB="0" anchor="ctr"/>
                </a:tc>
                <a:tc>
                  <a:txBody>
                    <a:bodyPr/>
                    <a:lstStyle/>
                    <a:p>
                      <a:pPr algn="ctr" fontAlgn="b"/>
                      <a:r>
                        <a:rPr lang="ru-RU" sz="1000" u="none" strike="noStrike" dirty="0"/>
                        <a:t>340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350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360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370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11"/>
                  </a:ext>
                </a:extLst>
              </a:tr>
              <a:tr h="262272">
                <a:tc>
                  <a:txBody>
                    <a:bodyPr/>
                    <a:lstStyle/>
                    <a:p>
                      <a:pPr algn="ctr" fontAlgn="b"/>
                      <a:r>
                        <a:rPr lang="ru-RU" sz="1000" u="none" strike="noStrike" dirty="0"/>
                        <a:t>15.2. число умерших </a:t>
                      </a:r>
                      <a:endParaRPr lang="ru-RU" sz="1000" b="1"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человек</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b="0" i="0" u="none" strike="noStrike" dirty="0">
                          <a:solidFill>
                            <a:schemeClr val="tx1"/>
                          </a:solidFill>
                          <a:latin typeface="Times New Roman" pitchFamily="18" charset="0"/>
                          <a:cs typeface="Times New Roman" pitchFamily="18" charset="0"/>
                        </a:rPr>
                        <a:t>800</a:t>
                      </a:r>
                    </a:p>
                  </a:txBody>
                  <a:tcPr marL="4802" marR="4802" marT="4802" marB="0" anchor="ctr"/>
                </a:tc>
                <a:tc>
                  <a:txBody>
                    <a:bodyPr/>
                    <a:lstStyle/>
                    <a:p>
                      <a:pPr algn="ctr" fontAlgn="b"/>
                      <a:r>
                        <a:rPr lang="ru-RU" sz="1000" u="none" strike="noStrike" dirty="0"/>
                        <a:t>750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750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750</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745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745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745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tc>
                  <a:txBody>
                    <a:bodyPr/>
                    <a:lstStyle/>
                    <a:p>
                      <a:pPr algn="ctr" fontAlgn="b"/>
                      <a:r>
                        <a:rPr lang="ru-RU" sz="1000" u="none" strike="noStrike" dirty="0"/>
                        <a:t>745</a:t>
                      </a:r>
                      <a:endParaRPr lang="ru-RU" sz="1000" b="0" i="0" u="none" strike="noStrike" dirty="0">
                        <a:solidFill>
                          <a:schemeClr val="tx1"/>
                        </a:solidFill>
                        <a:latin typeface="Times New Roman" pitchFamily="18" charset="0"/>
                        <a:cs typeface="Times New Roman" pitchFamily="18" charset="0"/>
                      </a:endParaRPr>
                    </a:p>
                  </a:txBody>
                  <a:tcPr marL="4802" marR="4802" marT="4802"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5109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1360547"/>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показатели прогноза социально -экономического развития  </a:t>
            </a:r>
            <a:b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Таблица 7">
            <a:extLst>
              <a:ext uri="{FF2B5EF4-FFF2-40B4-BE49-F238E27FC236}">
                <a16:creationId xmlns:a16="http://schemas.microsoft.com/office/drawing/2014/main" id="{BA54D934-F575-4035-864C-A4A881311945}"/>
              </a:ext>
            </a:extLst>
          </p:cNvPr>
          <p:cNvGraphicFramePr>
            <a:graphicFrameLocks noGrp="1"/>
          </p:cNvGraphicFramePr>
          <p:nvPr>
            <p:extLst>
              <p:ext uri="{D42A27DB-BD31-4B8C-83A1-F6EECF244321}">
                <p14:modId xmlns:p14="http://schemas.microsoft.com/office/powerpoint/2010/main" val="2346702403"/>
              </p:ext>
            </p:extLst>
          </p:nvPr>
        </p:nvGraphicFramePr>
        <p:xfrm>
          <a:off x="169705" y="1651942"/>
          <a:ext cx="11015744" cy="4884632"/>
        </p:xfrm>
        <a:graphic>
          <a:graphicData uri="http://schemas.openxmlformats.org/drawingml/2006/table">
            <a:tbl>
              <a:tblPr firstRow="1">
                <a:tableStyleId>{5A111915-BE36-4E01-A7E5-04B1672EAD32}</a:tableStyleId>
              </a:tblPr>
              <a:tblGrid>
                <a:gridCol w="2993856">
                  <a:extLst>
                    <a:ext uri="{9D8B030D-6E8A-4147-A177-3AD203B41FA5}">
                      <a16:colId xmlns:a16="http://schemas.microsoft.com/office/drawing/2014/main" val="20000"/>
                    </a:ext>
                  </a:extLst>
                </a:gridCol>
                <a:gridCol w="1048382">
                  <a:extLst>
                    <a:ext uri="{9D8B030D-6E8A-4147-A177-3AD203B41FA5}">
                      <a16:colId xmlns:a16="http://schemas.microsoft.com/office/drawing/2014/main" val="20001"/>
                    </a:ext>
                  </a:extLst>
                </a:gridCol>
                <a:gridCol w="895247">
                  <a:extLst>
                    <a:ext uri="{9D8B030D-6E8A-4147-A177-3AD203B41FA5}">
                      <a16:colId xmlns:a16="http://schemas.microsoft.com/office/drawing/2014/main" val="20002"/>
                    </a:ext>
                  </a:extLst>
                </a:gridCol>
                <a:gridCol w="871689">
                  <a:extLst>
                    <a:ext uri="{9D8B030D-6E8A-4147-A177-3AD203B41FA5}">
                      <a16:colId xmlns:a16="http://schemas.microsoft.com/office/drawing/2014/main" val="20003"/>
                    </a:ext>
                  </a:extLst>
                </a:gridCol>
                <a:gridCol w="942365">
                  <a:extLst>
                    <a:ext uri="{9D8B030D-6E8A-4147-A177-3AD203B41FA5}">
                      <a16:colId xmlns:a16="http://schemas.microsoft.com/office/drawing/2014/main" val="20004"/>
                    </a:ext>
                  </a:extLst>
                </a:gridCol>
                <a:gridCol w="1001263">
                  <a:extLst>
                    <a:ext uri="{9D8B030D-6E8A-4147-A177-3AD203B41FA5}">
                      <a16:colId xmlns:a16="http://schemas.microsoft.com/office/drawing/2014/main" val="20005"/>
                    </a:ext>
                  </a:extLst>
                </a:gridCol>
                <a:gridCol w="836350">
                  <a:extLst>
                    <a:ext uri="{9D8B030D-6E8A-4147-A177-3AD203B41FA5}">
                      <a16:colId xmlns:a16="http://schemas.microsoft.com/office/drawing/2014/main" val="20006"/>
                    </a:ext>
                  </a:extLst>
                </a:gridCol>
                <a:gridCol w="895248">
                  <a:extLst>
                    <a:ext uri="{9D8B030D-6E8A-4147-A177-3AD203B41FA5}">
                      <a16:colId xmlns:a16="http://schemas.microsoft.com/office/drawing/2014/main" val="20007"/>
                    </a:ext>
                  </a:extLst>
                </a:gridCol>
                <a:gridCol w="753893">
                  <a:extLst>
                    <a:ext uri="{9D8B030D-6E8A-4147-A177-3AD203B41FA5}">
                      <a16:colId xmlns:a16="http://schemas.microsoft.com/office/drawing/2014/main" val="20008"/>
                    </a:ext>
                  </a:extLst>
                </a:gridCol>
                <a:gridCol w="777451">
                  <a:extLst>
                    <a:ext uri="{9D8B030D-6E8A-4147-A177-3AD203B41FA5}">
                      <a16:colId xmlns:a16="http://schemas.microsoft.com/office/drawing/2014/main" val="20009"/>
                    </a:ext>
                  </a:extLst>
                </a:gridCol>
              </a:tblGrid>
              <a:tr h="345556">
                <a:tc rowSpan="2">
                  <a:txBody>
                    <a:bodyPr/>
                    <a:lstStyle/>
                    <a:p>
                      <a:pPr algn="ctr" fontAlgn="b"/>
                      <a:r>
                        <a:rPr lang="ru-RU" sz="1000" u="none" strike="noStrike" dirty="0"/>
                        <a:t>Наименование показателя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единица измерения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2018 год (отчет)  </a:t>
                      </a:r>
                      <a:endParaRPr lang="ru-RU" sz="1000" b="1" i="0" u="none" strike="noStrike" dirty="0">
                        <a:latin typeface="Times New Roman" pitchFamily="18" charset="0"/>
                        <a:cs typeface="Times New Roman" pitchFamily="18" charset="0"/>
                      </a:endParaRPr>
                    </a:p>
                  </a:txBody>
                  <a:tcPr marL="4813" marR="4813" marT="4813" marB="0" anchor="ctr"/>
                </a:tc>
                <a:tc rowSpan="2">
                  <a:txBody>
                    <a:bodyPr/>
                    <a:lstStyle/>
                    <a:p>
                      <a:pPr algn="ctr" fontAlgn="b"/>
                      <a:r>
                        <a:rPr lang="ru-RU" sz="1000" u="none" strike="noStrike" dirty="0"/>
                        <a:t>2019 год (оценка) </a:t>
                      </a:r>
                      <a:endParaRPr lang="ru-RU" sz="1000" b="1" i="0" u="none" strike="noStrike" dirty="0">
                        <a:latin typeface="Times New Roman" pitchFamily="18" charset="0"/>
                        <a:cs typeface="Times New Roman" pitchFamily="18" charset="0"/>
                      </a:endParaRPr>
                    </a:p>
                  </a:txBody>
                  <a:tcPr marL="4813" marR="4813" marT="4813" marB="0" anchor="ctr"/>
                </a:tc>
                <a:tc gridSpan="2">
                  <a:txBody>
                    <a:bodyPr/>
                    <a:lstStyle/>
                    <a:p>
                      <a:pPr algn="ctr" fontAlgn="b"/>
                      <a:r>
                        <a:rPr lang="ru-RU" sz="1000" u="none" strike="noStrike" dirty="0"/>
                        <a:t>2020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2021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tc gridSpan="2">
                  <a:txBody>
                    <a:bodyPr/>
                    <a:lstStyle/>
                    <a:p>
                      <a:pPr algn="ctr" fontAlgn="b"/>
                      <a:r>
                        <a:rPr lang="ru-RU" sz="1000" u="none" strike="noStrike" dirty="0"/>
                        <a:t>2022 год (прогноз)  </a:t>
                      </a:r>
                      <a:endParaRPr lang="ru-RU" sz="1000" b="1" i="0" u="none" strike="noStrike" dirty="0">
                        <a:latin typeface="Times New Roman" pitchFamily="18" charset="0"/>
                        <a:cs typeface="Times New Roman" pitchFamily="18" charset="0"/>
                      </a:endParaRPr>
                    </a:p>
                  </a:txBody>
                  <a:tcPr marL="4813" marR="4813" marT="4813" marB="0" anchor="ctr"/>
                </a:tc>
                <a:tc hMerge="1">
                  <a:txBody>
                    <a:bodyPr/>
                    <a:lstStyle/>
                    <a:p>
                      <a:endParaRPr lang="ru-RU"/>
                    </a:p>
                  </a:txBody>
                  <a:tcPr/>
                </a:tc>
                <a:extLst>
                  <a:ext uri="{0D108BD9-81ED-4DB2-BD59-A6C34878D82A}">
                    <a16:rowId xmlns:a16="http://schemas.microsoft.com/office/drawing/2014/main" val="10000"/>
                  </a:ext>
                </a:extLst>
              </a:tr>
              <a:tr h="34555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1 вариант </a:t>
                      </a:r>
                      <a:endParaRPr lang="ru-RU" sz="1000" b="1" i="0" u="none" strike="noStrike" dirty="0">
                        <a:latin typeface="Times New Roman" pitchFamily="18" charset="0"/>
                        <a:cs typeface="Times New Roman" pitchFamily="18" charset="0"/>
                      </a:endParaRPr>
                    </a:p>
                  </a:txBody>
                  <a:tcPr marL="4813" marR="4813" marT="4813" marB="0" anchor="ctr"/>
                </a:tc>
                <a:tc>
                  <a:txBody>
                    <a:bodyPr/>
                    <a:lstStyle/>
                    <a:p>
                      <a:pPr algn="ctr" fontAlgn="b"/>
                      <a:r>
                        <a:rPr lang="ru-RU" sz="1000" u="none" strike="noStrike" dirty="0"/>
                        <a:t>2 вариант </a:t>
                      </a:r>
                      <a:endParaRPr lang="ru-RU" sz="1000" b="1" i="0" u="none" strike="noStrike" dirty="0">
                        <a:latin typeface="Times New Roman" pitchFamily="18" charset="0"/>
                        <a:cs typeface="Times New Roman" pitchFamily="18" charset="0"/>
                      </a:endParaRPr>
                    </a:p>
                  </a:txBody>
                  <a:tcPr marL="4813" marR="4813" marT="4813" marB="0" anchor="ctr"/>
                </a:tc>
                <a:extLst>
                  <a:ext uri="{0D108BD9-81ED-4DB2-BD59-A6C34878D82A}">
                    <a16:rowId xmlns:a16="http://schemas.microsoft.com/office/drawing/2014/main" val="10001"/>
                  </a:ext>
                </a:extLst>
              </a:tr>
              <a:tr h="450236">
                <a:tc>
                  <a:txBody>
                    <a:bodyPr/>
                    <a:lstStyle/>
                    <a:p>
                      <a:pPr algn="ctr" fontAlgn="b"/>
                      <a:r>
                        <a:rPr lang="ru-RU" sz="1000" u="none" strike="noStrike" dirty="0"/>
                        <a:t>16. Ввод в эксплуатацию жилых домов, всего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кв. метров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5 480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6 263</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5 218</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5 500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9 025</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6 255</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2"/>
                  </a:ext>
                </a:extLst>
              </a:tr>
              <a:tr h="223564">
                <a:tc>
                  <a:txBody>
                    <a:bodyPr/>
                    <a:lstStyle/>
                    <a:p>
                      <a:pPr algn="ctr" fontAlgn="b"/>
                      <a:r>
                        <a:rPr lang="ru-RU" sz="1000" u="none" strike="noStrike" dirty="0"/>
                        <a:t>в том числе: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 </a:t>
                      </a:r>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3"/>
                  </a:ext>
                </a:extLst>
              </a:tr>
              <a:tr h="400061">
                <a:tc>
                  <a:txBody>
                    <a:bodyPr/>
                    <a:lstStyle/>
                    <a:p>
                      <a:pPr algn="ctr" fontAlgn="b"/>
                      <a:r>
                        <a:rPr lang="ru-RU" sz="1000" u="none" strike="noStrike" dirty="0"/>
                        <a:t>     индивидуальные жилые дома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кв. метров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2 431</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4 599</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2 200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2 200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4 000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4"/>
                  </a:ext>
                </a:extLst>
              </a:tr>
              <a:tr h="282396">
                <a:tc rowSpan="2">
                  <a:txBody>
                    <a:bodyPr/>
                    <a:lstStyle/>
                    <a:p>
                      <a:pPr algn="ctr" fontAlgn="ctr"/>
                      <a:r>
                        <a:rPr lang="ru-RU" sz="1000" u="none" strike="noStrike" dirty="0"/>
                        <a:t>17. Денежные доходы населения, всего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млн. руб.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6 266,33</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6 638,50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6 979,00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7 010,00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7 364,00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7 422,50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7 767,5</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7 857,00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5"/>
                  </a:ext>
                </a:extLst>
              </a:tr>
              <a:tr h="564547">
                <a:tc vMerge="1">
                  <a:txBody>
                    <a:bodyPr/>
                    <a:lstStyle/>
                    <a:p>
                      <a:endParaRPr lang="ru-RU"/>
                    </a:p>
                  </a:txBody>
                  <a:tcPr/>
                </a:tc>
                <a:tc>
                  <a:txBody>
                    <a:bodyPr/>
                    <a:lstStyle/>
                    <a:p>
                      <a:pPr algn="ctr" fontAlgn="b"/>
                      <a:r>
                        <a:rPr lang="ru-RU" sz="1000" u="none" strike="noStrike" dirty="0"/>
                        <a:t>в процентах к предыдущему году</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103,80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105,9</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105,10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105,6</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105,5</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105,9</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105,5</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105,9</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6"/>
                  </a:ext>
                </a:extLst>
              </a:tr>
              <a:tr h="247341">
                <a:tc>
                  <a:txBody>
                    <a:bodyPr/>
                    <a:lstStyle/>
                    <a:p>
                      <a:pPr algn="ctr" fontAlgn="b"/>
                      <a:r>
                        <a:rPr lang="ru-RU" sz="1000" u="none" strike="noStrike" dirty="0"/>
                        <a:t>из них: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 </a:t>
                      </a:r>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tc>
                  <a:txBody>
                    <a:bodyPr/>
                    <a:lstStyle/>
                    <a:p>
                      <a:pPr algn="ctr" fontAlgn="b"/>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7"/>
                  </a:ext>
                </a:extLst>
              </a:tr>
              <a:tr h="317696">
                <a:tc>
                  <a:txBody>
                    <a:bodyPr/>
                    <a:lstStyle/>
                    <a:p>
                      <a:pPr algn="ctr" fontAlgn="b"/>
                      <a:r>
                        <a:rPr lang="ru-RU" sz="1000" u="none" strike="noStrike" dirty="0"/>
                        <a:t>      социальные выплаты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млн. руб.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2 870,23</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3 031,00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3 198,00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3 198,0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3 364,50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3 364,50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3 536,50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3 536,50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8"/>
                  </a:ext>
                </a:extLst>
              </a:tr>
              <a:tr h="380205">
                <a:tc>
                  <a:txBody>
                    <a:bodyPr/>
                    <a:lstStyle/>
                    <a:p>
                      <a:pPr algn="ctr" fontAlgn="b"/>
                      <a:r>
                        <a:rPr lang="ru-RU" sz="1000" u="none" strike="noStrike" dirty="0"/>
                        <a:t>      доходы от предпринимательской деятельности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млн. руб.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144,00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09"/>
                  </a:ext>
                </a:extLst>
              </a:tr>
              <a:tr h="382722">
                <a:tc>
                  <a:txBody>
                    <a:bodyPr/>
                    <a:lstStyle/>
                    <a:p>
                      <a:pPr algn="ctr" fontAlgn="b"/>
                      <a:r>
                        <a:rPr lang="ru-RU" sz="1000" u="none" strike="noStrike" dirty="0"/>
                        <a:t>18. Среднемесячная заработная плата одного работника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рублей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35 889,80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38 223,00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40 135,00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40 480,00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42 545,00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43 195,00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45 100,00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46 090,00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10"/>
                  </a:ext>
                </a:extLst>
              </a:tr>
              <a:tr h="380205">
                <a:tc>
                  <a:txBody>
                    <a:bodyPr/>
                    <a:lstStyle/>
                    <a:p>
                      <a:pPr algn="ctr" fontAlgn="b"/>
                      <a:r>
                        <a:rPr lang="ru-RU" sz="1000" u="none" strike="noStrike" dirty="0"/>
                        <a:t>19. Среднедушевые денежные доходы населения в месяц  </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руб./чел. </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14 208,00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15 239,00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16 200,0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16 258,00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17 287,00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17 401,00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18 437,00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18 617,00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11"/>
                  </a:ext>
                </a:extLst>
              </a:tr>
              <a:tr h="564547">
                <a:tc>
                  <a:txBody>
                    <a:bodyPr/>
                    <a:lstStyle/>
                    <a:p>
                      <a:pPr algn="ctr" fontAlgn="b"/>
                      <a:r>
                        <a:rPr lang="ru-RU" sz="1000" u="none" strike="noStrike" dirty="0"/>
                        <a:t>20. Удельный вес населения с денежными доходами ниже величины прожиточного минимума</a:t>
                      </a:r>
                      <a:endParaRPr lang="ru-RU" sz="1000" b="1" i="0" u="none" strike="noStrike" dirty="0">
                        <a:latin typeface="Times New Roman"/>
                      </a:endParaRPr>
                    </a:p>
                  </a:txBody>
                  <a:tcPr marL="9525" marR="9525" marT="9525" marB="0" anchor="ctr"/>
                </a:tc>
                <a:tc>
                  <a:txBody>
                    <a:bodyPr/>
                    <a:lstStyle/>
                    <a:p>
                      <a:pPr algn="ctr" fontAlgn="b"/>
                      <a:r>
                        <a:rPr lang="ru-RU" sz="1000" u="none" strike="noStrike" dirty="0"/>
                        <a:t>процентов</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9,00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8,60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8,40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8,10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8,20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8,00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7,90</a:t>
                      </a:r>
                      <a:endParaRPr lang="ru-RU" sz="1000" b="0" i="0" u="none" strike="noStrike" dirty="0">
                        <a:latin typeface="Times New Roman"/>
                      </a:endParaRPr>
                    </a:p>
                  </a:txBody>
                  <a:tcPr marL="9525" marR="9525" marT="9525" marB="0" anchor="ctr"/>
                </a:tc>
                <a:tc>
                  <a:txBody>
                    <a:bodyPr/>
                    <a:lstStyle/>
                    <a:p>
                      <a:pPr algn="ctr" fontAlgn="b"/>
                      <a:r>
                        <a:rPr lang="ru-RU" sz="1000" u="none" strike="noStrike" dirty="0"/>
                        <a:t>7,80</a:t>
                      </a:r>
                      <a:endParaRPr lang="ru-RU" sz="1000" b="0" i="0" u="none" strike="noStrike" dirty="0">
                        <a:latin typeface="Times New Roman"/>
                      </a:endParaRPr>
                    </a:p>
                  </a:txBody>
                  <a:tcPr marL="9525" marR="9525" marT="9525"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0992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912086"/>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параметры бюджета </a:t>
            </a:r>
            <a:b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Объект 3">
            <a:extLst>
              <a:ext uri="{FF2B5EF4-FFF2-40B4-BE49-F238E27FC236}">
                <a16:creationId xmlns:a16="http://schemas.microsoft.com/office/drawing/2014/main" id="{114EA6DB-DEC5-4E34-98EE-048FBB6BC3A7}"/>
              </a:ext>
            </a:extLst>
          </p:cNvPr>
          <p:cNvGraphicFramePr>
            <a:graphicFrameLocks/>
          </p:cNvGraphicFramePr>
          <p:nvPr>
            <p:extLst>
              <p:ext uri="{D42A27DB-BD31-4B8C-83A1-F6EECF244321}">
                <p14:modId xmlns:p14="http://schemas.microsoft.com/office/powerpoint/2010/main" val="2910765377"/>
              </p:ext>
            </p:extLst>
          </p:nvPr>
        </p:nvGraphicFramePr>
        <p:xfrm>
          <a:off x="169707" y="1382234"/>
          <a:ext cx="11103539" cy="5230898"/>
        </p:xfrm>
        <a:graphic>
          <a:graphicData uri="http://schemas.openxmlformats.org/drawingml/2006/table">
            <a:tbl>
              <a:tblPr firstRow="1" firstCol="1" bandRow="1"/>
              <a:tblGrid>
                <a:gridCol w="3512146">
                  <a:extLst>
                    <a:ext uri="{9D8B030D-6E8A-4147-A177-3AD203B41FA5}">
                      <a16:colId xmlns:a16="http://schemas.microsoft.com/office/drawing/2014/main" val="20000"/>
                    </a:ext>
                  </a:extLst>
                </a:gridCol>
                <a:gridCol w="1563552">
                  <a:extLst>
                    <a:ext uri="{9D8B030D-6E8A-4147-A177-3AD203B41FA5}">
                      <a16:colId xmlns:a16="http://schemas.microsoft.com/office/drawing/2014/main" val="3596099313"/>
                    </a:ext>
                  </a:extLst>
                </a:gridCol>
                <a:gridCol w="1563552">
                  <a:extLst>
                    <a:ext uri="{9D8B030D-6E8A-4147-A177-3AD203B41FA5}">
                      <a16:colId xmlns:a16="http://schemas.microsoft.com/office/drawing/2014/main" val="20001"/>
                    </a:ext>
                  </a:extLst>
                </a:gridCol>
                <a:gridCol w="1601320">
                  <a:extLst>
                    <a:ext uri="{9D8B030D-6E8A-4147-A177-3AD203B41FA5}">
                      <a16:colId xmlns:a16="http://schemas.microsoft.com/office/drawing/2014/main" val="20002"/>
                    </a:ext>
                  </a:extLst>
                </a:gridCol>
                <a:gridCol w="1475158">
                  <a:extLst>
                    <a:ext uri="{9D8B030D-6E8A-4147-A177-3AD203B41FA5}">
                      <a16:colId xmlns:a16="http://schemas.microsoft.com/office/drawing/2014/main" val="20003"/>
                    </a:ext>
                  </a:extLst>
                </a:gridCol>
                <a:gridCol w="1387811">
                  <a:extLst>
                    <a:ext uri="{9D8B030D-6E8A-4147-A177-3AD203B41FA5}">
                      <a16:colId xmlns:a16="http://schemas.microsoft.com/office/drawing/2014/main" val="20004"/>
                    </a:ext>
                  </a:extLst>
                </a:gridCol>
              </a:tblGrid>
              <a:tr h="820606">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2000" dirty="0">
                          <a:solidFill>
                            <a:schemeClr val="bg2">
                              <a:lumMod val="10000"/>
                            </a:schemeClr>
                          </a:solidFill>
                          <a:effectLst/>
                          <a:latin typeface="Times New Roman" panose="02020603050405020304" pitchFamily="18" charset="0"/>
                          <a:cs typeface="Times New Roman" panose="02020603050405020304" pitchFamily="18" charset="0"/>
                        </a:rPr>
                        <a:t>Основные параметры</a:t>
                      </a:r>
                      <a:endParaRPr lang="ru-RU" sz="2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rgbClr val="7F8FA9"/>
                      </a:solidFill>
                    </a:lnT>
                    <a:lnB w="12700" cmpd="sng">
                      <a:solidFill>
                        <a:srgbClr val="7F8FA9"/>
                      </a:solidFill>
                    </a:lnB>
                    <a:lnTlToBr w="12700" cmpd="sng">
                      <a:noFill/>
                      <a:prstDash val="solid"/>
                    </a:lnTlToBr>
                    <a:lnBlToTr w="12700" cmpd="sng">
                      <a:noFill/>
                      <a:prstDash val="solid"/>
                    </a:lnBlToTr>
                    <a:noFill/>
                  </a:tcPr>
                </a:tc>
                <a:tc>
                  <a:txBody>
                    <a:bodyPr/>
                    <a:lstStyle/>
                    <a:p>
                      <a:pPr marL="0" algn="ctr" defTabSz="914400" rtl="0" eaLnBrk="1" latinLnBrk="0" hangingPunct="1"/>
                      <a:r>
                        <a:rPr lang="ru-RU" sz="2000" b="1" kern="1200" dirty="0">
                          <a:solidFill>
                            <a:schemeClr val="bg2">
                              <a:lumMod val="10000"/>
                            </a:schemeClr>
                          </a:solidFill>
                          <a:latin typeface="Times New Roman" panose="02020603050405020304" pitchFamily="18" charset="0"/>
                          <a:ea typeface="+mn-ea"/>
                          <a:cs typeface="Times New Roman" panose="02020603050405020304" pitchFamily="18" charset="0"/>
                        </a:rPr>
                        <a:t>2020 год</a:t>
                      </a:r>
                    </a:p>
                  </a:txBody>
                  <a:tcPr marL="68580" marR="68580" marT="0" marB="0">
                    <a:lnL>
                      <a:noFill/>
                    </a:lnL>
                    <a:lnR>
                      <a:noFill/>
                    </a:lnR>
                    <a:lnT w="12700" cmpd="sng">
                      <a:solidFill>
                        <a:srgbClr val="7F8FA9"/>
                      </a:solidFill>
                    </a:lnT>
                    <a:lnB w="12700" cap="flat" cmpd="sng" algn="ctr">
                      <a:solidFill>
                        <a:srgbClr val="7F8FA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r>
                        <a:rPr lang="ru-RU" sz="2000" dirty="0">
                          <a:solidFill>
                            <a:schemeClr val="bg2">
                              <a:lumMod val="10000"/>
                            </a:schemeClr>
                          </a:solidFill>
                          <a:latin typeface="Times New Roman" panose="02020603050405020304" pitchFamily="18" charset="0"/>
                          <a:cs typeface="Times New Roman" panose="02020603050405020304" pitchFamily="18" charset="0"/>
                        </a:rPr>
                        <a:t>2021 год</a:t>
                      </a:r>
                    </a:p>
                    <a:p>
                      <a:pPr algn="ctr"/>
                      <a:r>
                        <a:rPr lang="ru-RU" sz="2000" dirty="0">
                          <a:solidFill>
                            <a:schemeClr val="bg2">
                              <a:lumMod val="10000"/>
                            </a:schemeClr>
                          </a:solidFill>
                          <a:latin typeface="Times New Roman" panose="02020603050405020304" pitchFamily="18" charset="0"/>
                          <a:cs typeface="Times New Roman" panose="02020603050405020304" pitchFamily="18" charset="0"/>
                        </a:rPr>
                        <a:t>(ожидаемое)</a:t>
                      </a:r>
                    </a:p>
                  </a:txBody>
                  <a:tcPr marL="68580" marR="68580" marT="0" marB="0">
                    <a:lnL>
                      <a:noFill/>
                    </a:lnL>
                    <a:lnR>
                      <a:noFill/>
                    </a:lnR>
                    <a:lnT w="12700" cmpd="sng">
                      <a:solidFill>
                        <a:srgbClr val="7F8FA9"/>
                      </a:solid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r>
                        <a:rPr lang="ru-RU" sz="2000" dirty="0">
                          <a:solidFill>
                            <a:schemeClr val="bg2">
                              <a:lumMod val="10000"/>
                            </a:schemeClr>
                          </a:solidFill>
                          <a:latin typeface="Times New Roman" panose="02020603050405020304" pitchFamily="18" charset="0"/>
                          <a:cs typeface="Times New Roman" panose="02020603050405020304" pitchFamily="18" charset="0"/>
                        </a:rPr>
                        <a:t>2022</a:t>
                      </a:r>
                    </a:p>
                    <a:p>
                      <a:pPr algn="ctr"/>
                      <a:endParaRPr lang="ru-RU" sz="20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w="12700" cmpd="sng">
                      <a:solidFill>
                        <a:srgbClr val="7F8FA9"/>
                      </a:solid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r>
                        <a:rPr lang="ru-RU" sz="2000" dirty="0">
                          <a:solidFill>
                            <a:schemeClr val="bg2">
                              <a:lumMod val="10000"/>
                            </a:schemeClr>
                          </a:solidFill>
                          <a:latin typeface="Times New Roman" panose="02020603050405020304" pitchFamily="18" charset="0"/>
                          <a:cs typeface="Times New Roman" panose="02020603050405020304" pitchFamily="18" charset="0"/>
                        </a:rPr>
                        <a:t>2023</a:t>
                      </a:r>
                    </a:p>
                  </a:txBody>
                  <a:tcPr>
                    <a:lnL>
                      <a:noFill/>
                    </a:lnL>
                    <a:lnR>
                      <a:noFill/>
                    </a:lnR>
                    <a:lnT w="12700" cmpd="sng">
                      <a:solidFill>
                        <a:srgbClr val="7F8FA9"/>
                      </a:solid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r>
                        <a:rPr lang="ru-RU" sz="2000" dirty="0">
                          <a:solidFill>
                            <a:schemeClr val="bg2">
                              <a:lumMod val="10000"/>
                            </a:schemeClr>
                          </a:solidFill>
                          <a:latin typeface="Times New Roman" panose="02020603050405020304" pitchFamily="18" charset="0"/>
                          <a:cs typeface="Times New Roman" panose="02020603050405020304" pitchFamily="18" charset="0"/>
                        </a:rPr>
                        <a:t>2024</a:t>
                      </a:r>
                    </a:p>
                  </a:txBody>
                  <a:tcPr>
                    <a:lnL>
                      <a:noFill/>
                    </a:lnL>
                    <a:lnR>
                      <a:noFill/>
                    </a:lnR>
                    <a:lnT w="12700" cmpd="sng">
                      <a:solidFill>
                        <a:srgbClr val="7F8FA9"/>
                      </a:solidFill>
                    </a:lnT>
                    <a:lnB w="12700" cmpd="sng">
                      <a:solidFill>
                        <a:srgbClr val="7F8FA9"/>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3006">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marL="0" indent="0"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Доходы </a:t>
                      </a:r>
                    </a:p>
                  </a:txBody>
                  <a:tcPr marL="68580" marR="68580" marT="0" marB="0">
                    <a:lnL>
                      <a:noFill/>
                    </a:lnL>
                    <a:lnR>
                      <a:noFill/>
                    </a:lnR>
                    <a:lnT w="12700" cmpd="sng">
                      <a:solidFill>
                        <a:srgbClr val="7F8FA9"/>
                      </a:solidFill>
                    </a:lnT>
                    <a:lnB>
                      <a:noFill/>
                    </a:lnB>
                    <a:lnTlToBr w="12700" cmpd="sng">
                      <a:noFill/>
                      <a:prstDash val="solid"/>
                    </a:lnTlToBr>
                    <a:lnBlToTr w="12700" cmpd="sng">
                      <a:noFill/>
                      <a:prstDash val="solid"/>
                    </a:lnBlToTr>
                    <a:solidFill>
                      <a:schemeClr val="accent5">
                        <a:lumMod val="40000"/>
                        <a:lumOff val="60000"/>
                        <a:alpha val="20000"/>
                      </a:schemeClr>
                    </a:solidFill>
                  </a:tcPr>
                </a:tc>
                <a:tc>
                  <a:txBody>
                    <a:body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1 732,1</a:t>
                      </a:r>
                    </a:p>
                  </a:txBody>
                  <a:tcPr marL="68580" marR="68580" marT="0" marB="0">
                    <a:lnL>
                      <a:noFill/>
                    </a:lnL>
                    <a:lnR>
                      <a:noFill/>
                    </a:lnR>
                    <a:lnT w="12700" cap="flat" cmpd="sng" algn="ctr">
                      <a:solidFill>
                        <a:srgbClr val="7F8FA9"/>
                      </a:solid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40000"/>
                        <a:lumOff val="6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 2 324,5</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rgbClr val="7F8FA9"/>
                      </a:solidFill>
                    </a:lnT>
                    <a:lnB>
                      <a:noFill/>
                    </a:lnB>
                    <a:lnTlToBr w="12700" cmpd="sng">
                      <a:noFill/>
                      <a:prstDash val="solid"/>
                    </a:lnTlToBr>
                    <a:lnBlToTr w="12700" cmpd="sng">
                      <a:noFill/>
                      <a:prstDash val="solid"/>
                    </a:lnBlToTr>
                    <a:solidFill>
                      <a:schemeClr val="accent5">
                        <a:lumMod val="40000"/>
                        <a:lumOff val="6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1 758,4</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rgbClr val="7F8FA9"/>
                      </a:solidFill>
                    </a:lnT>
                    <a:lnB>
                      <a:noFill/>
                    </a:lnB>
                    <a:lnTlToBr w="12700" cmpd="sng">
                      <a:noFill/>
                      <a:prstDash val="solid"/>
                    </a:lnTlToBr>
                    <a:lnBlToTr w="12700" cmpd="sng">
                      <a:noFill/>
                      <a:prstDash val="solid"/>
                    </a:lnBlToTr>
                    <a:solidFill>
                      <a:schemeClr val="accent5">
                        <a:lumMod val="40000"/>
                        <a:lumOff val="6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1 490,3</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rgbClr val="7F8FA9"/>
                      </a:solidFill>
                    </a:lnT>
                    <a:lnB>
                      <a:noFill/>
                    </a:lnB>
                    <a:lnTlToBr w="12700" cmpd="sng">
                      <a:noFill/>
                      <a:prstDash val="solid"/>
                    </a:lnTlToBr>
                    <a:lnBlToTr w="12700" cmpd="sng">
                      <a:noFill/>
                      <a:prstDash val="solid"/>
                    </a:lnBlToTr>
                    <a:solidFill>
                      <a:schemeClr val="accent5">
                        <a:lumMod val="40000"/>
                        <a:lumOff val="6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1 519,2</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rgbClr val="7F8FA9"/>
                      </a:solidFill>
                    </a:lnT>
                    <a:lnB>
                      <a:noFill/>
                    </a:lnB>
                    <a:lnTlToBr w="12700" cmpd="sng">
                      <a:noFill/>
                      <a:prstDash val="solid"/>
                    </a:lnTlToBr>
                    <a:lnBlToTr w="12700" cmpd="sng">
                      <a:noFill/>
                      <a:prstDash val="solid"/>
                    </a:lnBlToTr>
                    <a:solidFill>
                      <a:schemeClr val="accent5">
                        <a:lumMod val="40000"/>
                        <a:lumOff val="60000"/>
                        <a:alpha val="20000"/>
                      </a:schemeClr>
                    </a:solidFill>
                  </a:tcPr>
                </a:tc>
                <a:extLst>
                  <a:ext uri="{0D108BD9-81ED-4DB2-BD59-A6C34878D82A}">
                    <a16:rowId xmlns:a16="http://schemas.microsoft.com/office/drawing/2014/main" val="10001"/>
                  </a:ext>
                </a:extLst>
              </a:tr>
              <a:tr h="592265">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Налоговые и неналоговые доходы</a:t>
                      </a:r>
                      <a:endParaRPr lang="ru-RU" sz="16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444,6</a:t>
                      </a: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719,3</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704,9 </a:t>
                      </a:r>
                    </a:p>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611,5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674,8</a:t>
                      </a:r>
                    </a:p>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2265">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Безвозмездные поступления</a:t>
                      </a:r>
                      <a:endParaRPr lang="ru-RU" sz="16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1 287,5</a:t>
                      </a: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1 605,2</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1 053,5</a:t>
                      </a:r>
                    </a:p>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878,8</a:t>
                      </a:r>
                    </a:p>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844,4</a:t>
                      </a:r>
                    </a:p>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 </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167">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Расходы</a:t>
                      </a: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1 870,4</a:t>
                      </a: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2 356,8</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1 796,5</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1 517,2</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1 547,5</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518301">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Расходы за счет собственных средств</a:t>
                      </a:r>
                      <a:endParaRPr lang="ru-RU" sz="16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02835">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Расходы за счет целевых безвозмездных</a:t>
                      </a:r>
                    </a:p>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  поступлений</a:t>
                      </a: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9963">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Дефицит (-) / Профицит (+)</a:t>
                      </a: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tc>
                  <a:txBody>
                    <a:body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- 138,3 </a:t>
                      </a: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-32,3</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-38,1</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-26,9</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b="1" dirty="0">
                          <a:solidFill>
                            <a:schemeClr val="bg2">
                              <a:lumMod val="10000"/>
                            </a:schemeClr>
                          </a:solidFill>
                          <a:effectLst/>
                          <a:latin typeface="Times New Roman" panose="02020603050405020304" pitchFamily="18" charset="0"/>
                          <a:cs typeface="Times New Roman" panose="02020603050405020304" pitchFamily="18" charset="0"/>
                        </a:rPr>
                        <a:t>-28,2</a:t>
                      </a:r>
                      <a:endParaRPr lang="ru-RU" sz="18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accent5">
                        <a:lumMod val="60000"/>
                        <a:lumOff val="40000"/>
                        <a:alpha val="20000"/>
                      </a:schemeClr>
                    </a:solidFill>
                  </a:tcPr>
                </a:tc>
                <a:extLst>
                  <a:ext uri="{0D108BD9-81ED-4DB2-BD59-A6C34878D82A}">
                    <a16:rowId xmlns:a16="http://schemas.microsoft.com/office/drawing/2014/main" val="10007"/>
                  </a:ext>
                </a:extLst>
              </a:tr>
              <a:tr h="786490">
                <a:tc>
                  <a:txBody>
                    <a:bodyPr/>
                    <a:lstStyle>
                      <a:lvl1pPr marL="0" algn="l" defTabSz="914400" rtl="0" eaLnBrk="1" latinLnBrk="0" hangingPunct="1">
                        <a:defRPr sz="1800" b="1" kern="1200">
                          <a:solidFill>
                            <a:schemeClr val="tx1"/>
                          </a:solidFill>
                          <a:latin typeface="Century Schoolbook"/>
                        </a:defRPr>
                      </a:lvl1pPr>
                      <a:lvl2pPr marL="457200" algn="l" defTabSz="914400" rtl="0" eaLnBrk="1" latinLnBrk="0" hangingPunct="1">
                        <a:defRPr sz="1800" b="1" kern="1200">
                          <a:solidFill>
                            <a:schemeClr val="tx1"/>
                          </a:solidFill>
                          <a:latin typeface="Century Schoolbook"/>
                        </a:defRPr>
                      </a:lvl2pPr>
                      <a:lvl3pPr marL="914400" algn="l" defTabSz="914400" rtl="0" eaLnBrk="1" latinLnBrk="0" hangingPunct="1">
                        <a:defRPr sz="1800" b="1" kern="1200">
                          <a:solidFill>
                            <a:schemeClr val="tx1"/>
                          </a:solidFill>
                          <a:latin typeface="Century Schoolbook"/>
                        </a:defRPr>
                      </a:lvl3pPr>
                      <a:lvl4pPr marL="1371600" algn="l" defTabSz="914400" rtl="0" eaLnBrk="1" latinLnBrk="0" hangingPunct="1">
                        <a:defRPr sz="1800" b="1" kern="1200">
                          <a:solidFill>
                            <a:schemeClr val="tx1"/>
                          </a:solidFill>
                          <a:latin typeface="Century Schoolbook"/>
                        </a:defRPr>
                      </a:lvl4pPr>
                      <a:lvl5pPr marL="1828800" algn="l" defTabSz="914400" rtl="0" eaLnBrk="1" latinLnBrk="0" hangingPunct="1">
                        <a:defRPr sz="1800" b="1" kern="1200">
                          <a:solidFill>
                            <a:schemeClr val="tx1"/>
                          </a:solidFill>
                          <a:latin typeface="Century Schoolbook"/>
                        </a:defRPr>
                      </a:lvl5pPr>
                      <a:lvl6pPr marL="2286000" algn="l" defTabSz="914400" rtl="0" eaLnBrk="1" latinLnBrk="0" hangingPunct="1">
                        <a:defRPr sz="1800" b="1" kern="1200">
                          <a:solidFill>
                            <a:schemeClr val="tx1"/>
                          </a:solidFill>
                          <a:latin typeface="Century Schoolbook"/>
                        </a:defRPr>
                      </a:lvl6pPr>
                      <a:lvl7pPr marL="2743200" algn="l" defTabSz="914400" rtl="0" eaLnBrk="1" latinLnBrk="0" hangingPunct="1">
                        <a:defRPr sz="1800" b="1" kern="1200">
                          <a:solidFill>
                            <a:schemeClr val="tx1"/>
                          </a:solidFill>
                          <a:latin typeface="Century Schoolbook"/>
                        </a:defRPr>
                      </a:lvl7pPr>
                      <a:lvl8pPr marL="3200400" algn="l" defTabSz="914400" rtl="0" eaLnBrk="1" latinLnBrk="0" hangingPunct="1">
                        <a:defRPr sz="1800" b="1" kern="1200">
                          <a:solidFill>
                            <a:schemeClr val="tx1"/>
                          </a:solidFill>
                          <a:latin typeface="Century Schoolbook"/>
                        </a:defRPr>
                      </a:lvl8pPr>
                      <a:lvl9pPr marL="3657600" algn="l" defTabSz="914400" rtl="0" eaLnBrk="1" latinLnBrk="0" hangingPunct="1">
                        <a:defRPr sz="1800" b="1" kern="1200">
                          <a:solidFill>
                            <a:schemeClr val="tx1"/>
                          </a:solidFill>
                          <a:latin typeface="Century Schoolbook"/>
                        </a:defRPr>
                      </a:lvl9pPr>
                    </a:lstStyle>
                    <a:p>
                      <a:pPr algn="ctr">
                        <a:lnSpc>
                          <a:spcPct val="107000"/>
                        </a:lnSpc>
                        <a:spcAft>
                          <a:spcPts val="0"/>
                        </a:spcAft>
                      </a:pPr>
                      <a:r>
                        <a:rPr lang="ru-RU" sz="1600" dirty="0">
                          <a:solidFill>
                            <a:schemeClr val="bg2">
                              <a:lumMod val="10000"/>
                            </a:schemeClr>
                          </a:solidFill>
                          <a:effectLst/>
                          <a:latin typeface="Times New Roman" panose="02020603050405020304" pitchFamily="18" charset="0"/>
                          <a:cs typeface="Times New Roman" panose="02020603050405020304" pitchFamily="18" charset="0"/>
                        </a:rPr>
                        <a:t>Верхний предел муниципального долга Кушвинского городского округа</a:t>
                      </a:r>
                      <a:endParaRPr lang="ru-RU" sz="1600" b="0" dirty="0">
                        <a:solidFill>
                          <a:schemeClr val="bg2">
                            <a:lumMod val="10000"/>
                          </a:schemeClr>
                        </a:solidFill>
                        <a:effectLst/>
                        <a:latin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tc>
                  <a:txBody>
                    <a:body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- 239,2</a:t>
                      </a: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154,0</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132,2</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111,5</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lnSpc>
                          <a:spcPct val="107000"/>
                        </a:lnSpc>
                        <a:spcAft>
                          <a:spcPts val="0"/>
                        </a:spcAft>
                      </a:pPr>
                      <a:r>
                        <a:rPr lang="ru-RU" sz="1800" dirty="0">
                          <a:solidFill>
                            <a:schemeClr val="bg2">
                              <a:lumMod val="10000"/>
                            </a:schemeClr>
                          </a:solidFill>
                          <a:effectLst/>
                          <a:latin typeface="Times New Roman" panose="02020603050405020304" pitchFamily="18" charset="0"/>
                          <a:cs typeface="Times New Roman" panose="02020603050405020304" pitchFamily="18" charset="0"/>
                        </a:rPr>
                        <a:t>104,0</a:t>
                      </a:r>
                      <a:endPar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mpd="sng">
                      <a:solidFill>
                        <a:srgbClr val="7F8FA9"/>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2108A4F2-0D8F-43D2-B6F5-BCF75BEA6325}"/>
              </a:ext>
            </a:extLst>
          </p:cNvPr>
          <p:cNvSpPr txBox="1"/>
          <p:nvPr/>
        </p:nvSpPr>
        <p:spPr>
          <a:xfrm>
            <a:off x="9428954" y="1073150"/>
            <a:ext cx="1724298" cy="338554"/>
          </a:xfrm>
          <a:prstGeom prst="rect">
            <a:avLst/>
          </a:prstGeom>
          <a:noFill/>
        </p:spPr>
        <p:txBody>
          <a:bodyPr wrap="square" rtlCol="0">
            <a:spAutoFit/>
          </a:bodyPr>
          <a:lstStyle/>
          <a:p>
            <a:pPr algn="r"/>
            <a:r>
              <a:rPr lang="ru-RU" sz="1600"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177208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112713"/>
            <a:ext cx="10384220" cy="1137247"/>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параметры бюджета Кушвинского городского округа в сравнении с другими городскими округами</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9" name="Диаграмма 8">
            <a:extLst>
              <a:ext uri="{FF2B5EF4-FFF2-40B4-BE49-F238E27FC236}">
                <a16:creationId xmlns:a16="http://schemas.microsoft.com/office/drawing/2014/main" id="{BEAF11B7-3C3B-4260-81C1-4D4C2674344A}"/>
              </a:ext>
            </a:extLst>
          </p:cNvPr>
          <p:cNvGraphicFramePr/>
          <p:nvPr>
            <p:extLst>
              <p:ext uri="{D42A27DB-BD31-4B8C-83A1-F6EECF244321}">
                <p14:modId xmlns:p14="http://schemas.microsoft.com/office/powerpoint/2010/main" val="4102324916"/>
              </p:ext>
            </p:extLst>
          </p:nvPr>
        </p:nvGraphicFramePr>
        <p:xfrm>
          <a:off x="-150725" y="1728318"/>
          <a:ext cx="6541477" cy="32556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a:extLst>
              <a:ext uri="{FF2B5EF4-FFF2-40B4-BE49-F238E27FC236}">
                <a16:creationId xmlns:a16="http://schemas.microsoft.com/office/drawing/2014/main" id="{7592EF1E-E504-4034-AB52-676D3854EC2A}"/>
              </a:ext>
            </a:extLst>
          </p:cNvPr>
          <p:cNvGraphicFramePr/>
          <p:nvPr>
            <p:extLst>
              <p:ext uri="{D42A27DB-BD31-4B8C-83A1-F6EECF244321}">
                <p14:modId xmlns:p14="http://schemas.microsoft.com/office/powerpoint/2010/main" val="2978735573"/>
              </p:ext>
            </p:extLst>
          </p:nvPr>
        </p:nvGraphicFramePr>
        <p:xfrm>
          <a:off x="5436158" y="2612571"/>
          <a:ext cx="5898383" cy="42152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Таблица 13">
            <a:extLst>
              <a:ext uri="{FF2B5EF4-FFF2-40B4-BE49-F238E27FC236}">
                <a16:creationId xmlns:a16="http://schemas.microsoft.com/office/drawing/2014/main" id="{EA0CC36F-C03B-462F-8CA6-B7BFABCA61B9}"/>
              </a:ext>
            </a:extLst>
          </p:cNvPr>
          <p:cNvGraphicFramePr>
            <a:graphicFrameLocks noGrp="1"/>
          </p:cNvGraphicFramePr>
          <p:nvPr>
            <p:extLst>
              <p:ext uri="{D42A27DB-BD31-4B8C-83A1-F6EECF244321}">
                <p14:modId xmlns:p14="http://schemas.microsoft.com/office/powerpoint/2010/main" val="3226146692"/>
              </p:ext>
            </p:extLst>
          </p:nvPr>
        </p:nvGraphicFramePr>
        <p:xfrm>
          <a:off x="350576" y="5881189"/>
          <a:ext cx="4241520" cy="741680"/>
        </p:xfrm>
        <a:graphic>
          <a:graphicData uri="http://schemas.openxmlformats.org/drawingml/2006/table">
            <a:tbl>
              <a:tblPr bandRow="1">
                <a:tableStyleId>{7DF18680-E054-41AD-8BC1-D1AEF772440D}</a:tableStyleId>
              </a:tblPr>
              <a:tblGrid>
                <a:gridCol w="1413840">
                  <a:extLst>
                    <a:ext uri="{9D8B030D-6E8A-4147-A177-3AD203B41FA5}">
                      <a16:colId xmlns:a16="http://schemas.microsoft.com/office/drawing/2014/main" val="3457087209"/>
                    </a:ext>
                  </a:extLst>
                </a:gridCol>
                <a:gridCol w="1413840">
                  <a:extLst>
                    <a:ext uri="{9D8B030D-6E8A-4147-A177-3AD203B41FA5}">
                      <a16:colId xmlns:a16="http://schemas.microsoft.com/office/drawing/2014/main" val="2843015106"/>
                    </a:ext>
                  </a:extLst>
                </a:gridCol>
                <a:gridCol w="1413840">
                  <a:extLst>
                    <a:ext uri="{9D8B030D-6E8A-4147-A177-3AD203B41FA5}">
                      <a16:colId xmlns:a16="http://schemas.microsoft.com/office/drawing/2014/main" val="3589431868"/>
                    </a:ext>
                  </a:extLst>
                </a:gridCol>
              </a:tblGrid>
              <a:tr h="370840">
                <a:tc>
                  <a:txBody>
                    <a:bodyPr/>
                    <a:lstStyle/>
                    <a:p>
                      <a:pPr algn="ctr"/>
                      <a:r>
                        <a:rPr lang="ru-RU" sz="1200" dirty="0">
                          <a:latin typeface="Times New Roman" panose="02020603050405020304" pitchFamily="18" charset="0"/>
                          <a:cs typeface="Times New Roman" panose="02020603050405020304" pitchFamily="18" charset="0"/>
                        </a:rPr>
                        <a:t>Кушвинский</a:t>
                      </a:r>
                    </a:p>
                  </a:txBody>
                  <a:tcPr/>
                </a:tc>
                <a:tc>
                  <a:txBody>
                    <a:bodyPr/>
                    <a:lstStyle/>
                    <a:p>
                      <a:pPr algn="ctr"/>
                      <a:r>
                        <a:rPr lang="ru-RU" sz="1200" dirty="0">
                          <a:latin typeface="Times New Roman" panose="02020603050405020304" pitchFamily="18" charset="0"/>
                          <a:cs typeface="Times New Roman" panose="02020603050405020304" pitchFamily="18" charset="0"/>
                        </a:rPr>
                        <a:t>Красноуральск</a:t>
                      </a:r>
                    </a:p>
                  </a:txBody>
                  <a:tcPr/>
                </a:tc>
                <a:tc>
                  <a:txBody>
                    <a:bodyPr/>
                    <a:lstStyle/>
                    <a:p>
                      <a:pPr algn="ctr"/>
                      <a:r>
                        <a:rPr lang="ru-RU" sz="1200" dirty="0">
                          <a:latin typeface="Times New Roman" panose="02020603050405020304" pitchFamily="18" charset="0"/>
                          <a:cs typeface="Times New Roman" panose="02020603050405020304" pitchFamily="18" charset="0"/>
                        </a:rPr>
                        <a:t>Верхняя Тура</a:t>
                      </a:r>
                    </a:p>
                  </a:txBody>
                  <a:tcPr/>
                </a:tc>
                <a:extLst>
                  <a:ext uri="{0D108BD9-81ED-4DB2-BD59-A6C34878D82A}">
                    <a16:rowId xmlns:a16="http://schemas.microsoft.com/office/drawing/2014/main" val="3849674791"/>
                  </a:ext>
                </a:extLst>
              </a:tr>
              <a:tr h="370840">
                <a:tc>
                  <a:txBody>
                    <a:bodyPr/>
                    <a:lstStyle/>
                    <a:p>
                      <a:pPr algn="ctr"/>
                      <a:r>
                        <a:rPr lang="ru-RU" sz="1200" dirty="0">
                          <a:latin typeface="Times New Roman" panose="02020603050405020304" pitchFamily="18" charset="0"/>
                          <a:cs typeface="Times New Roman" panose="02020603050405020304" pitchFamily="18" charset="0"/>
                        </a:rPr>
                        <a:t>37 008 человек</a:t>
                      </a:r>
                    </a:p>
                  </a:txBody>
                  <a:tcPr/>
                </a:tc>
                <a:tc>
                  <a:txBody>
                    <a:bodyPr/>
                    <a:lstStyle/>
                    <a:p>
                      <a:pPr algn="ctr"/>
                      <a:r>
                        <a:rPr lang="ru-RU" sz="1200" dirty="0">
                          <a:latin typeface="Times New Roman" panose="02020603050405020304" pitchFamily="18" charset="0"/>
                          <a:cs typeface="Times New Roman" panose="02020603050405020304" pitchFamily="18" charset="0"/>
                        </a:rPr>
                        <a:t>22 972 человека</a:t>
                      </a:r>
                    </a:p>
                  </a:txBody>
                  <a:tcPr/>
                </a:tc>
                <a:tc>
                  <a:txBody>
                    <a:bodyPr/>
                    <a:lstStyle/>
                    <a:p>
                      <a:pPr algn="ctr"/>
                      <a:r>
                        <a:rPr lang="ru-RU" sz="1200" dirty="0">
                          <a:latin typeface="Times New Roman" panose="02020603050405020304" pitchFamily="18" charset="0"/>
                          <a:cs typeface="Times New Roman" panose="02020603050405020304" pitchFamily="18" charset="0"/>
                        </a:rPr>
                        <a:t>8 862 человека</a:t>
                      </a:r>
                    </a:p>
                  </a:txBody>
                  <a:tcPr/>
                </a:tc>
                <a:extLst>
                  <a:ext uri="{0D108BD9-81ED-4DB2-BD59-A6C34878D82A}">
                    <a16:rowId xmlns:a16="http://schemas.microsoft.com/office/drawing/2014/main" val="4219906202"/>
                  </a:ext>
                </a:extLst>
              </a:tr>
            </a:tbl>
          </a:graphicData>
        </a:graphic>
      </p:graphicFrame>
      <p:sp>
        <p:nvSpPr>
          <p:cNvPr id="15" name="TextBox 14">
            <a:extLst>
              <a:ext uri="{FF2B5EF4-FFF2-40B4-BE49-F238E27FC236}">
                <a16:creationId xmlns:a16="http://schemas.microsoft.com/office/drawing/2014/main" id="{217110B2-A4DA-4F39-8E25-3CCAD62F702E}"/>
              </a:ext>
            </a:extLst>
          </p:cNvPr>
          <p:cNvSpPr txBox="1"/>
          <p:nvPr/>
        </p:nvSpPr>
        <p:spPr>
          <a:xfrm>
            <a:off x="169706" y="5345723"/>
            <a:ext cx="4603261" cy="738664"/>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Численность постоянного населения  городского округа на 2020 год (отчет)</a:t>
            </a:r>
          </a:p>
          <a:p>
            <a:pPr algn="ct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89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736" y="112713"/>
            <a:ext cx="9546671"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Доходы бюджета 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Объект 5">
            <a:extLst>
              <a:ext uri="{FF2B5EF4-FFF2-40B4-BE49-F238E27FC236}">
                <a16:creationId xmlns:a16="http://schemas.microsoft.com/office/drawing/2014/main" id="{48D2DA3E-AF1A-46DC-A94C-FC2EC5617910}"/>
              </a:ext>
            </a:extLst>
          </p:cNvPr>
          <p:cNvGraphicFramePr>
            <a:graphicFrameLocks noGrp="1"/>
          </p:cNvGraphicFramePr>
          <p:nvPr>
            <p:ph idx="1"/>
            <p:extLst>
              <p:ext uri="{D42A27DB-BD31-4B8C-83A1-F6EECF244321}">
                <p14:modId xmlns:p14="http://schemas.microsoft.com/office/powerpoint/2010/main" val="3575133975"/>
              </p:ext>
            </p:extLst>
          </p:nvPr>
        </p:nvGraphicFramePr>
        <p:xfrm>
          <a:off x="50800" y="739775"/>
          <a:ext cx="11250613" cy="6067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6742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736" y="112713"/>
            <a:ext cx="9546671"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Налоговые доходы бюджета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29F45884-3DF2-4FE8-9DFC-0F098D8100F2}"/>
              </a:ext>
            </a:extLst>
          </p:cNvPr>
          <p:cNvGraphicFramePr/>
          <p:nvPr>
            <p:extLst>
              <p:ext uri="{D42A27DB-BD31-4B8C-83A1-F6EECF244321}">
                <p14:modId xmlns:p14="http://schemas.microsoft.com/office/powerpoint/2010/main" val="10629203"/>
              </p:ext>
            </p:extLst>
          </p:nvPr>
        </p:nvGraphicFramePr>
        <p:xfrm>
          <a:off x="0" y="688975"/>
          <a:ext cx="11861441" cy="61690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408045E-BE09-4E78-AC53-477C27959F19}"/>
              </a:ext>
            </a:extLst>
          </p:cNvPr>
          <p:cNvSpPr txBox="1"/>
          <p:nvPr/>
        </p:nvSpPr>
        <p:spPr>
          <a:xfrm>
            <a:off x="9856382" y="688975"/>
            <a:ext cx="1318437"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74584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736" y="112713"/>
            <a:ext cx="9546671"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 на доходы физических лиц</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Объект 6">
            <a:extLst>
              <a:ext uri="{FF2B5EF4-FFF2-40B4-BE49-F238E27FC236}">
                <a16:creationId xmlns:a16="http://schemas.microsoft.com/office/drawing/2014/main" id="{CFE8DB8F-043C-481D-AA3A-747BF4A6DF4B}"/>
              </a:ext>
            </a:extLst>
          </p:cNvPr>
          <p:cNvGraphicFramePr>
            <a:graphicFrameLocks/>
          </p:cNvGraphicFramePr>
          <p:nvPr>
            <p:extLst>
              <p:ext uri="{D42A27DB-BD31-4B8C-83A1-F6EECF244321}">
                <p14:modId xmlns:p14="http://schemas.microsoft.com/office/powerpoint/2010/main" val="2996738982"/>
              </p:ext>
            </p:extLst>
          </p:nvPr>
        </p:nvGraphicFramePr>
        <p:xfrm>
          <a:off x="230188" y="1002535"/>
          <a:ext cx="10977743" cy="49088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8862418-D6F8-4C0F-AD5B-5B144912F9E2}"/>
              </a:ext>
            </a:extLst>
          </p:cNvPr>
          <p:cNvSpPr txBox="1"/>
          <p:nvPr/>
        </p:nvSpPr>
        <p:spPr>
          <a:xfrm>
            <a:off x="9803220" y="818835"/>
            <a:ext cx="1318437"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1554096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Акцизы по подакцизным товарам (продукции)</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7">
            <a:extLst>
              <a:ext uri="{FF2B5EF4-FFF2-40B4-BE49-F238E27FC236}">
                <a16:creationId xmlns:a16="http://schemas.microsoft.com/office/drawing/2014/main" id="{20EEBDAC-B9E0-4D05-B70C-6A6F795228EF}"/>
              </a:ext>
            </a:extLst>
          </p:cNvPr>
          <p:cNvGraphicFramePr>
            <a:graphicFrameLocks/>
          </p:cNvGraphicFramePr>
          <p:nvPr>
            <p:extLst>
              <p:ext uri="{D42A27DB-BD31-4B8C-83A1-F6EECF244321}">
                <p14:modId xmlns:p14="http://schemas.microsoft.com/office/powerpoint/2010/main" val="174160767"/>
              </p:ext>
            </p:extLst>
          </p:nvPr>
        </p:nvGraphicFramePr>
        <p:xfrm>
          <a:off x="230188" y="1250950"/>
          <a:ext cx="11012895" cy="4503738"/>
        </p:xfrm>
        <a:graphic>
          <a:graphicData uri="http://schemas.openxmlformats.org/drawingml/2006/chart">
            <c:chart xmlns:c="http://schemas.openxmlformats.org/drawingml/2006/chart" xmlns:r="http://schemas.openxmlformats.org/officeDocument/2006/relationships" r:id="rId3"/>
          </a:graphicData>
        </a:graphic>
      </p:graphicFrame>
      <p:sp>
        <p:nvSpPr>
          <p:cNvPr id="7" name="Текст 2">
            <a:extLst>
              <a:ext uri="{FF2B5EF4-FFF2-40B4-BE49-F238E27FC236}">
                <a16:creationId xmlns:a16="http://schemas.microsoft.com/office/drawing/2014/main" id="{3FBD3E26-3321-4CF9-BC79-1CF14001C8E3}"/>
              </a:ext>
            </a:extLst>
          </p:cNvPr>
          <p:cNvSpPr txBox="1">
            <a:spLocks/>
          </p:cNvSpPr>
          <p:nvPr/>
        </p:nvSpPr>
        <p:spPr>
          <a:xfrm>
            <a:off x="69445" y="5932489"/>
            <a:ext cx="11012894" cy="690380"/>
          </a:xfrm>
          <a:prstGeom prst="rect">
            <a:avLst/>
          </a:prstGeom>
        </p:spPr>
        <p:txBody>
          <a:bodyPr vert="horz" lIns="91440" tIns="45720" rIns="91440" bIns="45720" rtlCol="0">
            <a:normAutofit fontScale="92500" lnSpcReduction="20000"/>
          </a:bodyPr>
          <a:lstStyle>
            <a:lvl1pPr marL="182563" indent="-182563" algn="l" rtl="0" fontAlgn="base">
              <a:lnSpc>
                <a:spcPct val="95000"/>
              </a:lnSpc>
              <a:spcBef>
                <a:spcPts val="1400"/>
              </a:spcBef>
              <a:spcAft>
                <a:spcPts val="200"/>
              </a:spcAft>
              <a:buClr>
                <a:schemeClr val="accent1"/>
              </a:buClr>
              <a:buSzPct val="80000"/>
              <a:buFont typeface="Arial" charset="0"/>
              <a:buChar char="•"/>
              <a:defRPr kern="1200" spc="10">
                <a:solidFill>
                  <a:schemeClr val="tx1"/>
                </a:solidFill>
                <a:latin typeface="+mn-lt"/>
                <a:ea typeface="+mn-ea"/>
                <a:cs typeface="+mn-cs"/>
              </a:defRPr>
            </a:lvl1pPr>
            <a:lvl2pPr marL="457200" indent="-182563" algn="l" rtl="0" fontAlgn="base">
              <a:lnSpc>
                <a:spcPct val="90000"/>
              </a:lnSpc>
              <a:spcBef>
                <a:spcPts val="300"/>
              </a:spcBef>
              <a:spcAft>
                <a:spcPts val="300"/>
              </a:spcAft>
              <a:buClr>
                <a:schemeClr val="accent1"/>
              </a:buClr>
              <a:buFont typeface="Wingdings 2" pitchFamily="18" charset="2"/>
              <a:buChar char=""/>
              <a:defRPr sz="1600" kern="1200">
                <a:solidFill>
                  <a:srgbClr val="262626"/>
                </a:solidFill>
                <a:latin typeface="+mn-lt"/>
                <a:ea typeface="+mn-ea"/>
                <a:cs typeface="+mn-cs"/>
              </a:defRPr>
            </a:lvl2pPr>
            <a:lvl3pPr marL="730250"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3pPr>
            <a:lvl4pPr marL="1004888"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4pPr>
            <a:lvl5pPr marL="1279525"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defTabSz="914400" fontAlgn="auto">
              <a:buFont typeface="Arial" pitchFamily="34" charset="0"/>
              <a:buNone/>
              <a:defRPr/>
            </a:pPr>
            <a:r>
              <a:rPr lang="ru-RU" dirty="0">
                <a:latin typeface="Times New Roman" panose="02020603050405020304" pitchFamily="18" charset="0"/>
                <a:cs typeface="Times New Roman" panose="02020603050405020304" pitchFamily="18" charset="0"/>
              </a:rPr>
              <a:t>Положительная динамика доходов от акцизов обусловлена ростом налоговых ставок на виды</a:t>
            </a:r>
          </a:p>
          <a:p>
            <a:pPr algn="ctr" defTabSz="914400" fontAlgn="auto">
              <a:buFont typeface="Arial" pitchFamily="34" charset="0"/>
              <a:buNone/>
              <a:defRPr/>
            </a:pPr>
            <a:r>
              <a:rPr lang="ru-RU" dirty="0">
                <a:latin typeface="Times New Roman" panose="02020603050405020304" pitchFamily="18" charset="0"/>
                <a:cs typeface="Times New Roman" panose="02020603050405020304" pitchFamily="18" charset="0"/>
              </a:rPr>
              <a:t> подакцизных товаров (продукции)</a:t>
            </a:r>
          </a:p>
        </p:txBody>
      </p:sp>
      <p:sp>
        <p:nvSpPr>
          <p:cNvPr id="8" name="TextBox 7">
            <a:extLst>
              <a:ext uri="{FF2B5EF4-FFF2-40B4-BE49-F238E27FC236}">
                <a16:creationId xmlns:a16="http://schemas.microsoft.com/office/drawing/2014/main" id="{BB0E74BA-E0E4-4544-AE9A-506E7F0131EB}"/>
              </a:ext>
            </a:extLst>
          </p:cNvPr>
          <p:cNvSpPr txBox="1"/>
          <p:nvPr/>
        </p:nvSpPr>
        <p:spPr>
          <a:xfrm>
            <a:off x="9777748" y="1374465"/>
            <a:ext cx="1318437"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31557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B15C3FCC-FA30-4A39-A093-463A03C3E489}"/>
              </a:ext>
            </a:extLst>
          </p:cNvPr>
          <p:cNvSpPr/>
          <p:nvPr/>
        </p:nvSpPr>
        <p:spPr>
          <a:xfrm>
            <a:off x="1184690" y="592931"/>
            <a:ext cx="9822619" cy="5478423"/>
          </a:xfrm>
          <a:prstGeom prst="rect">
            <a:avLst/>
          </a:prstGeom>
        </p:spPr>
        <p:txBody>
          <a:bodyPr wrap="square">
            <a:spAutoFit/>
          </a:bodyPr>
          <a:lstStyle/>
          <a:p>
            <a:pPr algn="ctr"/>
            <a:r>
              <a:rPr lang="ru-RU" sz="2800" dirty="0">
                <a:latin typeface="Times New Roman" panose="02020603050405020304" pitchFamily="18" charset="0"/>
                <a:cs typeface="Times New Roman" panose="02020603050405020304" pitchFamily="18" charset="0"/>
              </a:rPr>
              <a:t>Оглавление</a:t>
            </a:r>
          </a:p>
          <a:p>
            <a:pPr algn="ct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Вступительное слово																	       3</a:t>
            </a:r>
          </a:p>
          <a:p>
            <a:r>
              <a:rPr lang="ru-RU" sz="1400" dirty="0">
                <a:latin typeface="Times New Roman" panose="02020603050405020304" pitchFamily="18" charset="0"/>
                <a:cs typeface="Times New Roman" panose="02020603050405020304" pitchFamily="18" charset="0"/>
              </a:rPr>
              <a:t>Что такое бюджет?                                                                                                                                                                                    4</a:t>
            </a:r>
          </a:p>
          <a:p>
            <a:r>
              <a:rPr lang="ru-RU" sz="1400" dirty="0">
                <a:latin typeface="Times New Roman" panose="02020603050405020304" pitchFamily="18" charset="0"/>
                <a:cs typeface="Times New Roman" panose="02020603050405020304" pitchFamily="18" charset="0"/>
              </a:rPr>
              <a:t>Основные сведения о Кушвинском городском округе                                                                                                                          9</a:t>
            </a:r>
          </a:p>
          <a:p>
            <a:r>
              <a:rPr lang="ru-RU" sz="1400" dirty="0">
                <a:latin typeface="Times New Roman" panose="02020603050405020304" pitchFamily="18" charset="0"/>
                <a:cs typeface="Times New Roman" panose="02020603050405020304" pitchFamily="18" charset="0"/>
              </a:rPr>
              <a:t>Основные направления бюджетной и налоговой политики 											      10</a:t>
            </a:r>
          </a:p>
          <a:p>
            <a:r>
              <a:rPr lang="ru-RU" sz="1400" dirty="0">
                <a:latin typeface="Times New Roman" panose="02020603050405020304" pitchFamily="18" charset="0"/>
                <a:cs typeface="Times New Roman" panose="02020603050405020304" pitchFamily="18" charset="0"/>
              </a:rPr>
              <a:t>Основные показатели прогноза социально - экономического развития 									      11	</a:t>
            </a:r>
          </a:p>
          <a:p>
            <a:r>
              <a:rPr lang="ru-RU" sz="1400" dirty="0">
                <a:latin typeface="Times New Roman" panose="02020603050405020304" pitchFamily="18" charset="0"/>
                <a:cs typeface="Times New Roman" panose="02020603050405020304" pitchFamily="18" charset="0"/>
              </a:rPr>
              <a:t>Основные параметры бюджета															      14	</a:t>
            </a:r>
          </a:p>
          <a:p>
            <a:r>
              <a:rPr lang="ru-RU" sz="1400" dirty="0">
                <a:latin typeface="Times New Roman" panose="02020603050405020304" pitchFamily="18" charset="0"/>
                <a:cs typeface="Times New Roman" panose="02020603050405020304" pitchFamily="18" charset="0"/>
              </a:rPr>
              <a:t>Основные параметры бюджета Кушвинского городского округа в сравнении с другими городскими округами		      15</a:t>
            </a:r>
          </a:p>
          <a:p>
            <a:r>
              <a:rPr lang="ru-RU" sz="1400" dirty="0">
                <a:latin typeface="Times New Roman" panose="02020603050405020304" pitchFamily="18" charset="0"/>
                <a:cs typeface="Times New Roman" panose="02020603050405020304" pitchFamily="18" charset="0"/>
              </a:rPr>
              <a:t>Доходы бюджета   																	      16</a:t>
            </a:r>
          </a:p>
          <a:p>
            <a:r>
              <a:rPr lang="ru-RU" sz="1400" dirty="0">
                <a:latin typeface="Times New Roman" panose="02020603050405020304" pitchFamily="18" charset="0"/>
                <a:cs typeface="Times New Roman" panose="02020603050405020304" pitchFamily="18" charset="0"/>
              </a:rPr>
              <a:t>Налоговые доходы бюджета					              										      17</a:t>
            </a:r>
          </a:p>
          <a:p>
            <a:r>
              <a:rPr lang="ru-RU" sz="1400" dirty="0">
                <a:latin typeface="Times New Roman" panose="02020603050405020304" pitchFamily="18" charset="0"/>
                <a:cs typeface="Times New Roman" panose="02020603050405020304" pitchFamily="18" charset="0"/>
              </a:rPr>
              <a:t>Неналоговые доходы бюджета															      23</a:t>
            </a:r>
          </a:p>
          <a:p>
            <a:r>
              <a:rPr lang="ru-RU" sz="1400" dirty="0">
                <a:latin typeface="Times New Roman" panose="02020603050405020304" pitchFamily="18" charset="0"/>
                <a:cs typeface="Times New Roman" panose="02020603050405020304" pitchFamily="18" charset="0"/>
              </a:rPr>
              <a:t>Безвозмездные поступления  																      25</a:t>
            </a:r>
          </a:p>
          <a:p>
            <a:r>
              <a:rPr lang="ru-RU" sz="1400" dirty="0">
                <a:latin typeface="Times New Roman" panose="02020603050405020304" pitchFamily="18" charset="0"/>
                <a:cs typeface="Times New Roman" panose="02020603050405020304" pitchFamily="18" charset="0"/>
              </a:rPr>
              <a:t>Сведения о налоговых льготах															      28</a:t>
            </a:r>
          </a:p>
          <a:p>
            <a:r>
              <a:rPr lang="ru-RU" sz="1400" dirty="0">
                <a:latin typeface="Times New Roman" panose="02020603050405020304" pitchFamily="18" charset="0"/>
                <a:cs typeface="Times New Roman" panose="02020603050405020304" pitchFamily="18" charset="0"/>
              </a:rPr>
              <a:t>Распределение расходов бюджета															      29</a:t>
            </a:r>
          </a:p>
          <a:p>
            <a:r>
              <a:rPr lang="ru-RU" sz="1400" dirty="0">
                <a:latin typeface="Times New Roman" panose="02020603050405020304" pitchFamily="18" charset="0"/>
                <a:cs typeface="Times New Roman" panose="02020603050405020304" pitchFamily="18" charset="0"/>
              </a:rPr>
              <a:t>Национальные проекты		                                           									                           32 </a:t>
            </a:r>
          </a:p>
          <a:p>
            <a:r>
              <a:rPr lang="ru-RU" sz="1400" dirty="0">
                <a:latin typeface="Times New Roman" panose="02020603050405020304" pitchFamily="18" charset="0"/>
                <a:cs typeface="Times New Roman" panose="02020603050405020304" pitchFamily="18" charset="0"/>
              </a:rPr>
              <a:t>Программные и непрограммные направления расходов  											      35</a:t>
            </a:r>
          </a:p>
          <a:p>
            <a:r>
              <a:rPr lang="ru-RU" sz="1400" dirty="0">
                <a:latin typeface="Times New Roman" panose="02020603050405020304" pitchFamily="18" charset="0"/>
                <a:cs typeface="Times New Roman" panose="02020603050405020304" pitchFamily="18" charset="0"/>
              </a:rPr>
              <a:t>Перечень муниципальных программ, подлежащих реализации в 2022-2024 годах							      36</a:t>
            </a:r>
          </a:p>
          <a:p>
            <a:r>
              <a:rPr lang="ru-RU" sz="1400" dirty="0">
                <a:latin typeface="Times New Roman" panose="02020603050405020304" pitchFamily="18" charset="0"/>
                <a:cs typeface="Times New Roman" panose="02020603050405020304" pitchFamily="18" charset="0"/>
              </a:rPr>
              <a:t>Расходы бюджета с учетом целевых групп													      46</a:t>
            </a:r>
          </a:p>
          <a:p>
            <a:r>
              <a:rPr lang="ru-RU" sz="1400" dirty="0">
                <a:latin typeface="Times New Roman" panose="02020603050405020304" pitchFamily="18" charset="0"/>
                <a:cs typeface="Times New Roman" panose="02020603050405020304" pitchFamily="18" charset="0"/>
              </a:rPr>
              <a:t>Непрограммные направления расходов														      51</a:t>
            </a:r>
          </a:p>
          <a:p>
            <a:r>
              <a:rPr lang="ru-RU" sz="1400" dirty="0">
                <a:latin typeface="Times New Roman" panose="02020603050405020304" pitchFamily="18" charset="0"/>
                <a:cs typeface="Times New Roman" panose="02020603050405020304" pitchFamily="18" charset="0"/>
              </a:rPr>
              <a:t>Муниципальный долг 																	      52</a:t>
            </a:r>
          </a:p>
          <a:p>
            <a:r>
              <a:rPr lang="ru-RU" sz="1400" dirty="0">
                <a:latin typeface="Times New Roman" panose="02020603050405020304" pitchFamily="18" charset="0"/>
                <a:cs typeface="Times New Roman" panose="02020603050405020304" pitchFamily="18" charset="0"/>
              </a:rPr>
              <a:t>Дополнительная информация для граждан													      53</a:t>
            </a:r>
          </a:p>
          <a:p>
            <a:r>
              <a:rPr lang="ru-RU" sz="1400" dirty="0">
                <a:latin typeface="Times New Roman" panose="02020603050405020304" pitchFamily="18" charset="0"/>
                <a:cs typeface="Times New Roman" panose="02020603050405020304" pitchFamily="18" charset="0"/>
              </a:rPr>
              <a:t>Контактная информация для граждан														      54</a:t>
            </a:r>
          </a:p>
          <a:p>
            <a:r>
              <a:rPr lang="ru-RU" sz="1400" dirty="0">
                <a:latin typeface="Times New Roman" panose="02020603050405020304" pitchFamily="18" charset="0"/>
                <a:cs typeface="Times New Roman" panose="02020603050405020304" pitchFamily="18" charset="0"/>
              </a:rPr>
              <a:t>Глоссарий 																			      55</a:t>
            </a:r>
          </a:p>
        </p:txBody>
      </p:sp>
      <p:sp>
        <p:nvSpPr>
          <p:cNvPr id="4" name="Нижний колонтитул 3">
            <a:extLst>
              <a:ext uri="{FF2B5EF4-FFF2-40B4-BE49-F238E27FC236}">
                <a16:creationId xmlns:a16="http://schemas.microsoft.com/office/drawing/2014/main" id="{7782DC30-03D9-4886-BA92-1D9D1EB0C1C0}"/>
              </a:ext>
            </a:extLst>
          </p:cNvPr>
          <p:cNvSpPr>
            <a:spLocks noGrp="1"/>
          </p:cNvSpPr>
          <p:nvPr>
            <p:ph type="ftr" sz="quarter" idx="11"/>
          </p:nvPr>
        </p:nvSpPr>
        <p:spPr/>
        <p:txBody>
          <a:bodyPr/>
          <a:lstStyle/>
          <a:p>
            <a:pPr>
              <a:defRPr/>
            </a:pPr>
            <a:r>
              <a:rPr lang="en-US"/>
              <a:t>2</a:t>
            </a:r>
          </a:p>
        </p:txBody>
      </p:sp>
    </p:spTree>
    <p:extLst>
      <p:ext uri="{BB962C8B-B14F-4D97-AF65-F5344CB8AC3E}">
        <p14:creationId xmlns:p14="http://schemas.microsoft.com/office/powerpoint/2010/main" val="106490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6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Налоги на совокупный доход</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8C162269-869C-4070-B73E-121497AB4D93}"/>
              </a:ext>
            </a:extLst>
          </p:cNvPr>
          <p:cNvGraphicFramePr>
            <a:graphicFrameLocks/>
          </p:cNvGraphicFramePr>
          <p:nvPr>
            <p:extLst>
              <p:ext uri="{D42A27DB-BD31-4B8C-83A1-F6EECF244321}">
                <p14:modId xmlns:p14="http://schemas.microsoft.com/office/powerpoint/2010/main" val="3482143839"/>
              </p:ext>
            </p:extLst>
          </p:nvPr>
        </p:nvGraphicFramePr>
        <p:xfrm>
          <a:off x="365760" y="817562"/>
          <a:ext cx="10907486" cy="564855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D8E91F5-38AB-4D38-B250-A8AEAB3539F6}"/>
              </a:ext>
            </a:extLst>
          </p:cNvPr>
          <p:cNvSpPr txBox="1"/>
          <p:nvPr/>
        </p:nvSpPr>
        <p:spPr>
          <a:xfrm>
            <a:off x="9845750" y="817562"/>
            <a:ext cx="1318437"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17534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Налоги на имущество</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EF57E906-3AA6-4A41-A780-D04D3D54F254}"/>
              </a:ext>
            </a:extLst>
          </p:cNvPr>
          <p:cNvGraphicFramePr/>
          <p:nvPr>
            <p:extLst>
              <p:ext uri="{D42A27DB-BD31-4B8C-83A1-F6EECF244321}">
                <p14:modId xmlns:p14="http://schemas.microsoft.com/office/powerpoint/2010/main" val="1344774715"/>
              </p:ext>
            </p:extLst>
          </p:nvPr>
        </p:nvGraphicFramePr>
        <p:xfrm>
          <a:off x="4048159" y="834056"/>
          <a:ext cx="3612544" cy="3878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a:extLst>
              <a:ext uri="{FF2B5EF4-FFF2-40B4-BE49-F238E27FC236}">
                <a16:creationId xmlns:a16="http://schemas.microsoft.com/office/drawing/2014/main" id="{BACAD002-FD4B-46E3-819C-EFF21B8153C0}"/>
              </a:ext>
            </a:extLst>
          </p:cNvPr>
          <p:cNvGraphicFramePr/>
          <p:nvPr>
            <p:extLst>
              <p:ext uri="{D42A27DB-BD31-4B8C-83A1-F6EECF244321}">
                <p14:modId xmlns:p14="http://schemas.microsoft.com/office/powerpoint/2010/main" val="3244345120"/>
              </p:ext>
            </p:extLst>
          </p:nvPr>
        </p:nvGraphicFramePr>
        <p:xfrm>
          <a:off x="7680039" y="788737"/>
          <a:ext cx="3593207" cy="38347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a:extLst>
              <a:ext uri="{FF2B5EF4-FFF2-40B4-BE49-F238E27FC236}">
                <a16:creationId xmlns:a16="http://schemas.microsoft.com/office/drawing/2014/main" id="{D7D6AD30-5C89-4359-9BAE-1ED22803B48C}"/>
              </a:ext>
            </a:extLst>
          </p:cNvPr>
          <p:cNvGraphicFramePr/>
          <p:nvPr>
            <p:extLst>
              <p:ext uri="{D42A27DB-BD31-4B8C-83A1-F6EECF244321}">
                <p14:modId xmlns:p14="http://schemas.microsoft.com/office/powerpoint/2010/main" val="3902245478"/>
              </p:ext>
            </p:extLst>
          </p:nvPr>
        </p:nvGraphicFramePr>
        <p:xfrm>
          <a:off x="65820" y="1102077"/>
          <a:ext cx="4064753" cy="35574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Таблица 2">
            <a:extLst>
              <a:ext uri="{FF2B5EF4-FFF2-40B4-BE49-F238E27FC236}">
                <a16:creationId xmlns:a16="http://schemas.microsoft.com/office/drawing/2014/main" id="{7A69904E-57EA-41EA-A5E8-527512EF5A97}"/>
              </a:ext>
            </a:extLst>
          </p:cNvPr>
          <p:cNvGraphicFramePr>
            <a:graphicFrameLocks noGrp="1"/>
          </p:cNvGraphicFramePr>
          <p:nvPr>
            <p:extLst>
              <p:ext uri="{D42A27DB-BD31-4B8C-83A1-F6EECF244321}">
                <p14:modId xmlns:p14="http://schemas.microsoft.com/office/powerpoint/2010/main" val="1341778747"/>
              </p:ext>
            </p:extLst>
          </p:nvPr>
        </p:nvGraphicFramePr>
        <p:xfrm>
          <a:off x="169706" y="4759239"/>
          <a:ext cx="10931884" cy="1986046"/>
        </p:xfrm>
        <a:graphic>
          <a:graphicData uri="http://schemas.openxmlformats.org/drawingml/2006/table">
            <a:tbl>
              <a:tblPr>
                <a:tableStyleId>{9D7B26C5-4107-4FEC-AEDC-1716B250A1EF}</a:tableStyleId>
              </a:tblPr>
              <a:tblGrid>
                <a:gridCol w="4817542">
                  <a:extLst>
                    <a:ext uri="{9D8B030D-6E8A-4147-A177-3AD203B41FA5}">
                      <a16:colId xmlns:a16="http://schemas.microsoft.com/office/drawing/2014/main" val="1285908364"/>
                    </a:ext>
                  </a:extLst>
                </a:gridCol>
                <a:gridCol w="1243141">
                  <a:extLst>
                    <a:ext uri="{9D8B030D-6E8A-4147-A177-3AD203B41FA5}">
                      <a16:colId xmlns:a16="http://schemas.microsoft.com/office/drawing/2014/main" val="2571221176"/>
                    </a:ext>
                  </a:extLst>
                </a:gridCol>
                <a:gridCol w="1243141">
                  <a:extLst>
                    <a:ext uri="{9D8B030D-6E8A-4147-A177-3AD203B41FA5}">
                      <a16:colId xmlns:a16="http://schemas.microsoft.com/office/drawing/2014/main" val="2417007750"/>
                    </a:ext>
                  </a:extLst>
                </a:gridCol>
                <a:gridCol w="1243141">
                  <a:extLst>
                    <a:ext uri="{9D8B030D-6E8A-4147-A177-3AD203B41FA5}">
                      <a16:colId xmlns:a16="http://schemas.microsoft.com/office/drawing/2014/main" val="701718398"/>
                    </a:ext>
                  </a:extLst>
                </a:gridCol>
                <a:gridCol w="1204385">
                  <a:extLst>
                    <a:ext uri="{9D8B030D-6E8A-4147-A177-3AD203B41FA5}">
                      <a16:colId xmlns:a16="http://schemas.microsoft.com/office/drawing/2014/main" val="3070307435"/>
                    </a:ext>
                  </a:extLst>
                </a:gridCol>
                <a:gridCol w="1180534">
                  <a:extLst>
                    <a:ext uri="{9D8B030D-6E8A-4147-A177-3AD203B41FA5}">
                      <a16:colId xmlns:a16="http://schemas.microsoft.com/office/drawing/2014/main" val="736291829"/>
                    </a:ext>
                  </a:extLst>
                </a:gridCol>
              </a:tblGrid>
              <a:tr h="244897">
                <a:tc>
                  <a:txBody>
                    <a:bodyPr/>
                    <a:lstStyle/>
                    <a:p>
                      <a:pPr algn="just" fontAlgn="t"/>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o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2020 год</a:t>
                      </a:r>
                    </a:p>
                  </a:txBody>
                  <a:tcPr marL="7138" marR="7138" marT="7138" marB="0" anchor="b">
                    <a:no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2021 (ожидаемое)</a:t>
                      </a:r>
                    </a:p>
                  </a:txBody>
                  <a:tcPr marL="7138" marR="7138" marT="7138" marB="0" anchor="b">
                    <a:no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2022</a:t>
                      </a:r>
                    </a:p>
                  </a:txBody>
                  <a:tcPr marL="7138" marR="7138" marT="7138" marB="0" anchor="b">
                    <a:no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2023</a:t>
                      </a:r>
                    </a:p>
                  </a:txBody>
                  <a:tcPr marL="7138" marR="7138" marT="7138" marB="0" anchor="b">
                    <a:noFill/>
                  </a:tcPr>
                </a:tc>
                <a:tc>
                  <a:txBody>
                    <a:bodyPr/>
                    <a:lstStyle/>
                    <a:p>
                      <a:pPr algn="ctr" fontAlgn="b"/>
                      <a:r>
                        <a:rPr lang="ru-RU" sz="1200" b="1" i="0" u="none" strike="noStrike">
                          <a:effectLst/>
                          <a:latin typeface="Times New Roman" panose="02020603050405020304" pitchFamily="18" charset="0"/>
                          <a:cs typeface="Times New Roman" panose="02020603050405020304" pitchFamily="18" charset="0"/>
                        </a:rPr>
                        <a:t>2024</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noFill/>
                  </a:tcPr>
                </a:tc>
                <a:extLst>
                  <a:ext uri="{0D108BD9-81ED-4DB2-BD59-A6C34878D82A}">
                    <a16:rowId xmlns:a16="http://schemas.microsoft.com/office/drawing/2014/main" val="2303170464"/>
                  </a:ext>
                </a:extLst>
              </a:tr>
              <a:tr h="244897">
                <a:tc>
                  <a:txBody>
                    <a:bodyPr/>
                    <a:lstStyle/>
                    <a:p>
                      <a:pPr algn="just" fontAlgn="t"/>
                      <a:r>
                        <a:rPr lang="ru-RU" sz="1200" b="1" u="sng" strike="noStrike" dirty="0">
                          <a:effectLst/>
                          <a:latin typeface="Times New Roman" panose="02020603050405020304" pitchFamily="18" charset="0"/>
                          <a:cs typeface="Times New Roman" panose="02020603050405020304" pitchFamily="18" charset="0"/>
                        </a:rPr>
                        <a:t>Налоги на имущество:</a:t>
                      </a:r>
                      <a:endParaRPr lang="ru-RU" sz="1200" b="1" i="0" u="sng" strike="noStrike" dirty="0">
                        <a:effectLst/>
                        <a:latin typeface="Times New Roman" panose="02020603050405020304" pitchFamily="18" charset="0"/>
                        <a:cs typeface="Times New Roman" panose="02020603050405020304" pitchFamily="18" charset="0"/>
                      </a:endParaRPr>
                    </a:p>
                  </a:txBody>
                  <a:tcPr marL="7138" marR="7138" marT="7138" marB="0">
                    <a:noFill/>
                  </a:tcPr>
                </a:tc>
                <a:tc>
                  <a:txBody>
                    <a:bodyPr/>
                    <a:lstStyle/>
                    <a:p>
                      <a:pPr algn="ctr" fontAlgn="b"/>
                      <a:r>
                        <a:rPr lang="ru-RU" sz="1100" b="1" i="0" u="sng" strike="noStrike" dirty="0">
                          <a:effectLst/>
                          <a:latin typeface="Times New Roman" panose="02020603050405020304" pitchFamily="18" charset="0"/>
                        </a:rPr>
                        <a:t>26 362 443,16</a:t>
                      </a:r>
                    </a:p>
                  </a:txBody>
                  <a:tcPr marL="9525" marR="9525" marT="9525" marB="0" anchor="b">
                    <a:noFill/>
                  </a:tcPr>
                </a:tc>
                <a:tc>
                  <a:txBody>
                    <a:bodyPr/>
                    <a:lstStyle/>
                    <a:p>
                      <a:pPr algn="ctr" fontAlgn="b"/>
                      <a:r>
                        <a:rPr lang="ru-RU" sz="1200" b="1" i="0" u="sng" strike="noStrike" dirty="0">
                          <a:effectLst/>
                          <a:latin typeface="Times New Roman" panose="02020603050405020304" pitchFamily="18" charset="0"/>
                          <a:cs typeface="Times New Roman" panose="02020603050405020304" pitchFamily="18" charset="0"/>
                        </a:rPr>
                        <a:t>21 900 000,00</a:t>
                      </a:r>
                    </a:p>
                  </a:txBody>
                  <a:tcPr marL="7138" marR="7138" marT="7138" marB="0" anchor="b">
                    <a:noFill/>
                  </a:tcPr>
                </a:tc>
                <a:tc>
                  <a:txBody>
                    <a:bodyPr/>
                    <a:lstStyle/>
                    <a:p>
                      <a:pPr algn="ctr" fontAlgn="b"/>
                      <a:r>
                        <a:rPr lang="ru-RU" sz="1200" b="1" u="sng" strike="noStrike" dirty="0">
                          <a:effectLst/>
                          <a:latin typeface="Times New Roman" panose="02020603050405020304" pitchFamily="18" charset="0"/>
                          <a:cs typeface="Times New Roman" panose="02020603050405020304" pitchFamily="18" charset="0"/>
                        </a:rPr>
                        <a:t>23 300 000,00</a:t>
                      </a:r>
                      <a:endParaRPr lang="ru-RU" sz="1200" b="1" i="0" u="sng" strike="noStrike" dirty="0">
                        <a:effectLst/>
                        <a:latin typeface="Times New Roman" panose="02020603050405020304" pitchFamily="18" charset="0"/>
                        <a:cs typeface="Times New Roman" panose="02020603050405020304" pitchFamily="18" charset="0"/>
                      </a:endParaRPr>
                    </a:p>
                  </a:txBody>
                  <a:tcPr marL="7138" marR="7138" marT="7138" marB="0" anchor="b">
                    <a:noFill/>
                  </a:tcPr>
                </a:tc>
                <a:tc>
                  <a:txBody>
                    <a:bodyPr/>
                    <a:lstStyle/>
                    <a:p>
                      <a:pPr algn="ctr" fontAlgn="b"/>
                      <a:r>
                        <a:rPr lang="ru-RU" sz="1200" b="1" u="sng" strike="noStrike" dirty="0">
                          <a:effectLst/>
                          <a:latin typeface="Times New Roman" panose="02020603050405020304" pitchFamily="18" charset="0"/>
                          <a:cs typeface="Times New Roman" panose="02020603050405020304" pitchFamily="18" charset="0"/>
                        </a:rPr>
                        <a:t>23 300 000,00</a:t>
                      </a:r>
                      <a:endParaRPr lang="ru-RU" sz="1200" b="1" i="0" u="sng" strike="noStrike" dirty="0">
                        <a:effectLst/>
                        <a:latin typeface="Times New Roman" panose="02020603050405020304" pitchFamily="18" charset="0"/>
                        <a:cs typeface="Times New Roman" panose="02020603050405020304" pitchFamily="18" charset="0"/>
                      </a:endParaRPr>
                    </a:p>
                  </a:txBody>
                  <a:tcPr marL="7138" marR="7138" marT="7138" marB="0" anchor="b">
                    <a:noFill/>
                  </a:tcPr>
                </a:tc>
                <a:tc>
                  <a:txBody>
                    <a:bodyPr/>
                    <a:lstStyle/>
                    <a:p>
                      <a:pPr algn="ctr" fontAlgn="b"/>
                      <a:r>
                        <a:rPr lang="ru-RU" sz="1200" b="1" u="sng" strike="noStrike" dirty="0">
                          <a:effectLst/>
                          <a:latin typeface="Times New Roman" panose="02020603050405020304" pitchFamily="18" charset="0"/>
                          <a:cs typeface="Times New Roman" panose="02020603050405020304" pitchFamily="18" charset="0"/>
                        </a:rPr>
                        <a:t>23 300 000,00</a:t>
                      </a:r>
                      <a:endParaRPr lang="ru-RU" sz="1200" b="1" i="0" u="sng" strike="noStrike" dirty="0">
                        <a:effectLst/>
                        <a:latin typeface="Times New Roman" panose="02020603050405020304" pitchFamily="18" charset="0"/>
                        <a:cs typeface="Times New Roman" panose="02020603050405020304" pitchFamily="18" charset="0"/>
                      </a:endParaRPr>
                    </a:p>
                  </a:txBody>
                  <a:tcPr marL="7138" marR="7138" marT="7138" marB="0" anchor="b">
                    <a:noFill/>
                  </a:tcPr>
                </a:tc>
                <a:extLst>
                  <a:ext uri="{0D108BD9-81ED-4DB2-BD59-A6C34878D82A}">
                    <a16:rowId xmlns:a16="http://schemas.microsoft.com/office/drawing/2014/main" val="1719649498"/>
                  </a:ext>
                </a:extLst>
              </a:tr>
              <a:tr h="244897">
                <a:tc>
                  <a:txBody>
                    <a:bodyPr/>
                    <a:lstStyle/>
                    <a:p>
                      <a:pPr algn="just" fontAlgn="t"/>
                      <a:r>
                        <a:rPr lang="ru-RU" sz="1200" b="1" u="none" strike="noStrike" dirty="0">
                          <a:effectLst/>
                          <a:latin typeface="Times New Roman" panose="02020603050405020304" pitchFamily="18" charset="0"/>
                          <a:cs typeface="Times New Roman" panose="02020603050405020304" pitchFamily="18" charset="0"/>
                        </a:rPr>
                        <a:t>Налог на имущество физических лиц</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solidFill>
                      <a:srgbClr val="66FF66"/>
                    </a:solidFill>
                  </a:tcPr>
                </a:tc>
                <a:tc>
                  <a:txBody>
                    <a:bodyPr/>
                    <a:lstStyle/>
                    <a:p>
                      <a:pPr algn="ctr" fontAlgn="b"/>
                      <a:r>
                        <a:rPr lang="ru-RU" sz="1100" b="1" i="0" u="none" strike="noStrike" dirty="0">
                          <a:effectLst/>
                          <a:latin typeface="Times New Roman" panose="02020603050405020304" pitchFamily="18" charset="0"/>
                        </a:rPr>
                        <a:t>10 890 553,55</a:t>
                      </a:r>
                    </a:p>
                  </a:txBody>
                  <a:tcPr marL="9525" marR="9525" marT="9525" marB="0" anchor="b">
                    <a:solidFill>
                      <a:srgbClr val="66FF66"/>
                    </a:solid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7 900 000,00</a:t>
                      </a:r>
                    </a:p>
                  </a:txBody>
                  <a:tcPr marL="7138" marR="7138" marT="7138" marB="0" anchor="b">
                    <a:solidFill>
                      <a:srgbClr val="66FF66"/>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7 900 000,00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rgbClr val="66FF66"/>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7 900 000,00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rgbClr val="66FF66"/>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7 900 000,00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rgbClr val="66FF66"/>
                    </a:solidFill>
                  </a:tcPr>
                </a:tc>
                <a:extLst>
                  <a:ext uri="{0D108BD9-81ED-4DB2-BD59-A6C34878D82A}">
                    <a16:rowId xmlns:a16="http://schemas.microsoft.com/office/drawing/2014/main" val="714119718"/>
                  </a:ext>
                </a:extLst>
              </a:tr>
              <a:tr h="244897">
                <a:tc>
                  <a:txBody>
                    <a:bodyPr/>
                    <a:lstStyle/>
                    <a:p>
                      <a:pPr algn="just" fontAlgn="t"/>
                      <a:r>
                        <a:rPr lang="ru-RU" sz="1200" b="1" u="none" strike="noStrike" dirty="0">
                          <a:effectLst/>
                          <a:latin typeface="Times New Roman" panose="02020603050405020304" pitchFamily="18" charset="0"/>
                          <a:cs typeface="Times New Roman" panose="02020603050405020304" pitchFamily="18" charset="0"/>
                        </a:rPr>
                        <a:t>Земельный налог, в том числе:</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solidFill>
                      <a:schemeClr val="accent5">
                        <a:lumMod val="60000"/>
                        <a:lumOff val="40000"/>
                      </a:schemeClr>
                    </a:solidFill>
                  </a:tcPr>
                </a:tc>
                <a:tc>
                  <a:txBody>
                    <a:bodyPr/>
                    <a:lstStyle/>
                    <a:p>
                      <a:pPr algn="ctr" fontAlgn="b"/>
                      <a:r>
                        <a:rPr lang="ru-RU" sz="1100" b="1" i="0" u="none" strike="noStrike" dirty="0">
                          <a:effectLst/>
                          <a:latin typeface="Times New Roman" panose="02020603050405020304" pitchFamily="18" charset="0"/>
                        </a:rPr>
                        <a:t>15 471 889,61</a:t>
                      </a:r>
                    </a:p>
                  </a:txBody>
                  <a:tcPr marL="9525" marR="9525" marT="9525" marB="0" anchor="b">
                    <a:solidFill>
                      <a:schemeClr val="accent5">
                        <a:lumMod val="60000"/>
                        <a:lumOff val="40000"/>
                      </a:schemeClr>
                    </a:solidFill>
                  </a:tcPr>
                </a:tc>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14 000 000,00</a:t>
                      </a:r>
                    </a:p>
                  </a:txBody>
                  <a:tcPr marL="7138" marR="7138" marT="7138" marB="0" anchor="b">
                    <a:solidFill>
                      <a:schemeClr val="accent5">
                        <a:lumMod val="60000"/>
                        <a:lumOff val="40000"/>
                      </a:schemeClr>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15 400 000,00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chemeClr val="accent5">
                        <a:lumMod val="60000"/>
                        <a:lumOff val="40000"/>
                      </a:schemeClr>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15 400 000,00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chemeClr val="accent5">
                        <a:lumMod val="60000"/>
                        <a:lumOff val="40000"/>
                      </a:schemeClr>
                    </a:solidFill>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15 400 000,00</a:t>
                      </a:r>
                      <a:endParaRPr lang="ru-RU" sz="1200" b="1" i="0" u="none" strike="noStrike" dirty="0">
                        <a:effectLst/>
                        <a:latin typeface="Times New Roman" panose="02020603050405020304" pitchFamily="18" charset="0"/>
                        <a:cs typeface="Times New Roman" panose="02020603050405020304" pitchFamily="18" charset="0"/>
                      </a:endParaRPr>
                    </a:p>
                  </a:txBody>
                  <a:tcPr marL="7138" marR="7138" marT="7138" marB="0" anchor="b">
                    <a:solidFill>
                      <a:schemeClr val="accent5">
                        <a:lumMod val="60000"/>
                        <a:lumOff val="40000"/>
                      </a:schemeClr>
                    </a:solidFill>
                  </a:tcPr>
                </a:tc>
                <a:extLst>
                  <a:ext uri="{0D108BD9-81ED-4DB2-BD59-A6C34878D82A}">
                    <a16:rowId xmlns:a16="http://schemas.microsoft.com/office/drawing/2014/main" val="3854830236"/>
                  </a:ext>
                </a:extLst>
              </a:tr>
              <a:tr h="503229">
                <a:tc>
                  <a:txBody>
                    <a:bodyPr/>
                    <a:lstStyle/>
                    <a:p>
                      <a:pPr algn="just" fontAlgn="t"/>
                      <a:r>
                        <a:rPr lang="ru-RU" sz="1200" u="none" strike="noStrike">
                          <a:effectLst/>
                          <a:latin typeface="Times New Roman" panose="02020603050405020304" pitchFamily="18" charset="0"/>
                          <a:cs typeface="Times New Roman" panose="02020603050405020304" pitchFamily="18" charset="0"/>
                        </a:rPr>
                        <a:t>Земельный налог с организаций, обладающих земельным участком, расположенным в границах городских округов</a:t>
                      </a:r>
                      <a:endParaRPr lang="ru-RU" sz="1200" b="0" i="0" u="none" strike="noStrike">
                        <a:effectLst/>
                        <a:latin typeface="Times New Roman" panose="02020603050405020304" pitchFamily="18" charset="0"/>
                        <a:cs typeface="Times New Roman" panose="02020603050405020304" pitchFamily="18" charset="0"/>
                      </a:endParaRPr>
                    </a:p>
                  </a:txBody>
                  <a:tcPr marL="7138" marR="7138" marT="7138" marB="0"/>
                </a:tc>
                <a:tc>
                  <a:txBody>
                    <a:bodyPr/>
                    <a:lstStyle/>
                    <a:p>
                      <a:pPr algn="ctr" fontAlgn="b"/>
                      <a:r>
                        <a:rPr lang="ru-RU" sz="1100" b="0" i="0" u="none" strike="noStrike" dirty="0">
                          <a:effectLst/>
                          <a:latin typeface="Times New Roman" panose="02020603050405020304" pitchFamily="18" charset="0"/>
                        </a:rPr>
                        <a:t>10 012 117,24</a:t>
                      </a:r>
                    </a:p>
                  </a:txBody>
                  <a:tcPr marL="9525" marR="9525" marT="9525" marB="0" anchor="b"/>
                </a:tc>
                <a:tc>
                  <a:txBody>
                    <a:bodyPr/>
                    <a:lstStyle/>
                    <a:p>
                      <a:pPr algn="ctr" fontAlgn="b"/>
                      <a:r>
                        <a:rPr lang="ru-RU" sz="1200" b="0" i="0" u="none" strike="noStrike" dirty="0">
                          <a:effectLst/>
                          <a:latin typeface="Times New Roman" panose="02020603050405020304" pitchFamily="18" charset="0"/>
                          <a:cs typeface="Times New Roman" panose="02020603050405020304" pitchFamily="18" charset="0"/>
                        </a:rPr>
                        <a:t>9 000 000,00</a:t>
                      </a: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10 000 000,00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10 000 000,00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10 000 000,00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extLst>
                  <a:ext uri="{0D108BD9-81ED-4DB2-BD59-A6C34878D82A}">
                    <a16:rowId xmlns:a16="http://schemas.microsoft.com/office/drawing/2014/main" val="590666113"/>
                  </a:ext>
                </a:extLst>
              </a:tr>
              <a:tr h="503229">
                <a:tc>
                  <a:txBody>
                    <a:bodyPr/>
                    <a:lstStyle/>
                    <a:p>
                      <a:pPr algn="just" fontAlgn="t"/>
                      <a:r>
                        <a:rPr lang="ru-RU" sz="1200" u="none" strike="noStrike" dirty="0">
                          <a:effectLst/>
                          <a:latin typeface="Times New Roman" panose="02020603050405020304" pitchFamily="18" charset="0"/>
                          <a:cs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tc>
                <a:tc>
                  <a:txBody>
                    <a:bodyPr/>
                    <a:lstStyle/>
                    <a:p>
                      <a:pPr algn="ctr" fontAlgn="b"/>
                      <a:r>
                        <a:rPr lang="ru-RU" sz="1100" b="0" i="0" u="none" strike="noStrike" dirty="0">
                          <a:effectLst/>
                          <a:latin typeface="Times New Roman" panose="02020603050405020304" pitchFamily="18" charset="0"/>
                        </a:rPr>
                        <a:t>5 459 772,37</a:t>
                      </a:r>
                    </a:p>
                  </a:txBody>
                  <a:tcPr marL="9525" marR="9525" marT="9525" marB="0" anchor="b"/>
                </a:tc>
                <a:tc>
                  <a:txBody>
                    <a:bodyPr/>
                    <a:lstStyle/>
                    <a:p>
                      <a:pPr algn="ctr" fontAlgn="b"/>
                      <a:r>
                        <a:rPr lang="ru-RU" sz="1200" b="0" i="0" u="none" strike="noStrike" dirty="0">
                          <a:effectLst/>
                          <a:latin typeface="Times New Roman" panose="02020603050405020304" pitchFamily="18" charset="0"/>
                          <a:cs typeface="Times New Roman" panose="02020603050405020304" pitchFamily="18" charset="0"/>
                        </a:rPr>
                        <a:t>5 000 000,00</a:t>
                      </a: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5 400 000,00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5 400 000,00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tc>
                  <a:txBody>
                    <a:bodyPr/>
                    <a:lstStyle/>
                    <a:p>
                      <a:pPr algn="ctr" fontAlgn="b"/>
                      <a:r>
                        <a:rPr lang="ru-RU" sz="1200" u="none" strike="noStrike" dirty="0">
                          <a:effectLst/>
                          <a:latin typeface="Times New Roman" panose="02020603050405020304" pitchFamily="18" charset="0"/>
                          <a:cs typeface="Times New Roman" panose="02020603050405020304" pitchFamily="18" charset="0"/>
                        </a:rPr>
                        <a:t>5 400 000,00</a:t>
                      </a:r>
                      <a:endParaRPr lang="ru-RU" sz="1200" b="0" i="0" u="none" strike="noStrike" dirty="0">
                        <a:effectLst/>
                        <a:latin typeface="Times New Roman" panose="02020603050405020304" pitchFamily="18" charset="0"/>
                        <a:cs typeface="Times New Roman" panose="02020603050405020304" pitchFamily="18" charset="0"/>
                      </a:endParaRPr>
                    </a:p>
                  </a:txBody>
                  <a:tcPr marL="7138" marR="7138" marT="7138" marB="0" anchor="b"/>
                </a:tc>
                <a:extLst>
                  <a:ext uri="{0D108BD9-81ED-4DB2-BD59-A6C34878D82A}">
                    <a16:rowId xmlns:a16="http://schemas.microsoft.com/office/drawing/2014/main" val="898698225"/>
                  </a:ext>
                </a:extLst>
              </a:tr>
            </a:tbl>
          </a:graphicData>
        </a:graphic>
      </p:graphicFrame>
    </p:spTree>
    <p:extLst>
      <p:ext uri="{BB962C8B-B14F-4D97-AF65-F5344CB8AC3E}">
        <p14:creationId xmlns:p14="http://schemas.microsoft.com/office/powerpoint/2010/main" val="283906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Государственная пошлина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6">
            <a:extLst>
              <a:ext uri="{FF2B5EF4-FFF2-40B4-BE49-F238E27FC236}">
                <a16:creationId xmlns:a16="http://schemas.microsoft.com/office/drawing/2014/main" id="{A0DD9418-0BF8-43CE-830B-2F8D5DDE3DF1}"/>
              </a:ext>
            </a:extLst>
          </p:cNvPr>
          <p:cNvGraphicFramePr/>
          <p:nvPr>
            <p:extLst>
              <p:ext uri="{D42A27DB-BD31-4B8C-83A1-F6EECF244321}">
                <p14:modId xmlns:p14="http://schemas.microsoft.com/office/powerpoint/2010/main" val="1158467743"/>
              </p:ext>
            </p:extLst>
          </p:nvPr>
        </p:nvGraphicFramePr>
        <p:xfrm>
          <a:off x="2743200" y="773117"/>
          <a:ext cx="8530046" cy="5672138"/>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a:extLst>
              <a:ext uri="{FF2B5EF4-FFF2-40B4-BE49-F238E27FC236}">
                <a16:creationId xmlns:a16="http://schemas.microsoft.com/office/drawing/2014/main" id="{85202B5A-D1E6-4E0E-85BE-BBB02155FB80}"/>
              </a:ext>
            </a:extLst>
          </p:cNvPr>
          <p:cNvSpPr/>
          <p:nvPr/>
        </p:nvSpPr>
        <p:spPr>
          <a:xfrm>
            <a:off x="169706" y="1228397"/>
            <a:ext cx="2689404" cy="5016758"/>
          </a:xfrm>
          <a:prstGeom prst="rect">
            <a:avLst/>
          </a:prstGeom>
        </p:spPr>
        <p:txBody>
          <a:bodyPr wrap="square">
            <a:spAutoFit/>
          </a:bodyPr>
          <a:lstStyle/>
          <a:p>
            <a:pPr algn="ctr" fontAlgn="auto">
              <a:buFont typeface="Arial" pitchFamily="34" charset="0"/>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Положительная динамика прогноза обусловлена увеличением количества уплаченных государственных пошлин по делам, рассматриваемым в судах общей юрисдикции, мировыми судьями </a:t>
            </a:r>
          </a:p>
          <a:p>
            <a:pPr algn="ctr" fontAlgn="auto">
              <a:buFont typeface="Arial" pitchFamily="34" charset="0"/>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(за исключением Верховного Суда Российской Федерации)</a:t>
            </a:r>
          </a:p>
        </p:txBody>
      </p:sp>
      <p:sp>
        <p:nvSpPr>
          <p:cNvPr id="10" name="TextBox 1">
            <a:extLst>
              <a:ext uri="{FF2B5EF4-FFF2-40B4-BE49-F238E27FC236}">
                <a16:creationId xmlns:a16="http://schemas.microsoft.com/office/drawing/2014/main" id="{D19596A6-D0DD-4BE0-B657-8DD9CADD3C1D}"/>
              </a:ext>
            </a:extLst>
          </p:cNvPr>
          <p:cNvSpPr txBox="1"/>
          <p:nvPr/>
        </p:nvSpPr>
        <p:spPr>
          <a:xfrm>
            <a:off x="10090298" y="412745"/>
            <a:ext cx="1182948" cy="8156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392294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Неналоговые доходы бюджета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FE8D79D8-040A-41CA-9907-0D5E70318BBD}"/>
              </a:ext>
            </a:extLst>
          </p:cNvPr>
          <p:cNvGraphicFramePr/>
          <p:nvPr>
            <p:extLst>
              <p:ext uri="{D42A27DB-BD31-4B8C-83A1-F6EECF244321}">
                <p14:modId xmlns:p14="http://schemas.microsoft.com/office/powerpoint/2010/main" val="756282095"/>
              </p:ext>
            </p:extLst>
          </p:nvPr>
        </p:nvGraphicFramePr>
        <p:xfrm>
          <a:off x="0" y="719666"/>
          <a:ext cx="11273246" cy="60256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D19596A6-D0DD-4BE0-B657-8DD9CADD3C1D}"/>
              </a:ext>
            </a:extLst>
          </p:cNvPr>
          <p:cNvSpPr txBox="1"/>
          <p:nvPr/>
        </p:nvSpPr>
        <p:spPr>
          <a:xfrm>
            <a:off x="9657229" y="929616"/>
            <a:ext cx="1616017" cy="28706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1623685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неналоговых доходов бюджета на 2022 год</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12" name="Диаграмма 11">
            <a:extLst>
              <a:ext uri="{FF2B5EF4-FFF2-40B4-BE49-F238E27FC236}">
                <a16:creationId xmlns:a16="http://schemas.microsoft.com/office/drawing/2014/main" id="{69D10E9F-4EA2-471C-8152-76FB1347A44E}"/>
              </a:ext>
            </a:extLst>
          </p:cNvPr>
          <p:cNvGraphicFramePr/>
          <p:nvPr>
            <p:extLst>
              <p:ext uri="{D42A27DB-BD31-4B8C-83A1-F6EECF244321}">
                <p14:modId xmlns:p14="http://schemas.microsoft.com/office/powerpoint/2010/main" val="2894035042"/>
              </p:ext>
            </p:extLst>
          </p:nvPr>
        </p:nvGraphicFramePr>
        <p:xfrm>
          <a:off x="1738648" y="688975"/>
          <a:ext cx="9195515" cy="47667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Таблица 12">
            <a:extLst>
              <a:ext uri="{FF2B5EF4-FFF2-40B4-BE49-F238E27FC236}">
                <a16:creationId xmlns:a16="http://schemas.microsoft.com/office/drawing/2014/main" id="{D3E77447-910E-4C32-BF46-774371F29CA5}"/>
              </a:ext>
            </a:extLst>
          </p:cNvPr>
          <p:cNvGraphicFramePr>
            <a:graphicFrameLocks noGrp="1"/>
          </p:cNvGraphicFramePr>
          <p:nvPr>
            <p:extLst>
              <p:ext uri="{D42A27DB-BD31-4B8C-83A1-F6EECF244321}">
                <p14:modId xmlns:p14="http://schemas.microsoft.com/office/powerpoint/2010/main" val="889608441"/>
              </p:ext>
            </p:extLst>
          </p:nvPr>
        </p:nvGraphicFramePr>
        <p:xfrm>
          <a:off x="0" y="5294655"/>
          <a:ext cx="11273245" cy="1474632"/>
        </p:xfrm>
        <a:graphic>
          <a:graphicData uri="http://schemas.openxmlformats.org/drawingml/2006/table">
            <a:tbl>
              <a:tblPr>
                <a:tableStyleId>{7DF18680-E054-41AD-8BC1-D1AEF772440D}</a:tableStyleId>
              </a:tblPr>
              <a:tblGrid>
                <a:gridCol w="9085112">
                  <a:extLst>
                    <a:ext uri="{9D8B030D-6E8A-4147-A177-3AD203B41FA5}">
                      <a16:colId xmlns:a16="http://schemas.microsoft.com/office/drawing/2014/main" val="1031380837"/>
                    </a:ext>
                  </a:extLst>
                </a:gridCol>
                <a:gridCol w="2188133">
                  <a:extLst>
                    <a:ext uri="{9D8B030D-6E8A-4147-A177-3AD203B41FA5}">
                      <a16:colId xmlns:a16="http://schemas.microsoft.com/office/drawing/2014/main" val="3267984345"/>
                    </a:ext>
                  </a:extLst>
                </a:gridCol>
              </a:tblGrid>
              <a:tr h="312685">
                <a:tc>
                  <a:txBody>
                    <a:bodyPr/>
                    <a:lstStyle/>
                    <a:p>
                      <a:pPr algn="ctr" fontAlgn="b"/>
                      <a:r>
                        <a:rPr lang="ru-RU" sz="1400" u="none" strike="noStrike" dirty="0">
                          <a:solidFill>
                            <a:schemeClr val="bg1"/>
                          </a:solidFill>
                          <a:effectLst/>
                          <a:latin typeface="Times New Roman" panose="02020603050405020304" pitchFamily="18" charset="0"/>
                          <a:cs typeface="Times New Roman" panose="02020603050405020304" pitchFamily="18" charset="0"/>
                        </a:rPr>
                        <a:t>Доходы </a:t>
                      </a:r>
                      <a:r>
                        <a:rPr lang="ru-RU" sz="1600" u="none" strike="noStrike" dirty="0">
                          <a:solidFill>
                            <a:schemeClr val="bg1"/>
                          </a:solidFill>
                          <a:effectLst/>
                          <a:latin typeface="Times New Roman" panose="02020603050405020304" pitchFamily="18" charset="0"/>
                          <a:cs typeface="Times New Roman" panose="02020603050405020304" pitchFamily="18" charset="0"/>
                        </a:rPr>
                        <a:t>от</a:t>
                      </a:r>
                      <a:r>
                        <a:rPr lang="ru-RU" sz="1400" u="none" strike="noStrike" dirty="0">
                          <a:solidFill>
                            <a:schemeClr val="bg1"/>
                          </a:solidFill>
                          <a:effectLst/>
                          <a:latin typeface="Times New Roman" panose="02020603050405020304" pitchFamily="18" charset="0"/>
                          <a:cs typeface="Times New Roman" panose="02020603050405020304" pitchFamily="18" charset="0"/>
                        </a:rPr>
                        <a:t> использования имущества, находящегося в государственной и муниципальной собственности</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solidFill>
                  </a:tcPr>
                </a:tc>
                <a:tc>
                  <a:txBody>
                    <a:bodyPr/>
                    <a:lstStyle/>
                    <a:p>
                      <a:pPr algn="ctr" fontAlgn="b"/>
                      <a:r>
                        <a:rPr lang="ru-RU" sz="1400" u="none" strike="noStrike" dirty="0">
                          <a:solidFill>
                            <a:schemeClr val="bg1"/>
                          </a:solidFill>
                          <a:effectLst/>
                          <a:latin typeface="Times New Roman" panose="02020603050405020304" pitchFamily="18" charset="0"/>
                          <a:cs typeface="Times New Roman" panose="02020603050405020304" pitchFamily="18" charset="0"/>
                        </a:rPr>
                        <a:t>23,7 млн. рублей</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solidFill>
                  </a:tcPr>
                </a:tc>
                <a:extLst>
                  <a:ext uri="{0D108BD9-81ED-4DB2-BD59-A6C34878D82A}">
                    <a16:rowId xmlns:a16="http://schemas.microsoft.com/office/drawing/2014/main" val="3803109254"/>
                  </a:ext>
                </a:extLst>
              </a:tr>
              <a:tr h="295873">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Платежи при пользовании природными ресурсами</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4"/>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137,4 млн. рублей</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4"/>
                    </a:solidFill>
                  </a:tcPr>
                </a:tc>
                <a:extLst>
                  <a:ext uri="{0D108BD9-81ED-4DB2-BD59-A6C34878D82A}">
                    <a16:rowId xmlns:a16="http://schemas.microsoft.com/office/drawing/2014/main" val="210426054"/>
                  </a:ext>
                </a:extLst>
              </a:tr>
              <a:tr h="315398">
                <a:tc>
                  <a:txBody>
                    <a:bodyPr/>
                    <a:lstStyle/>
                    <a:p>
                      <a:pPr algn="ctr" fontAlgn="b"/>
                      <a:r>
                        <a:rPr lang="ru-RU" sz="1400" u="none" strike="noStrike" dirty="0">
                          <a:solidFill>
                            <a:schemeClr val="bg1"/>
                          </a:solidFill>
                          <a:effectLst/>
                          <a:latin typeface="Times New Roman" panose="02020603050405020304" pitchFamily="18" charset="0"/>
                          <a:cs typeface="Times New Roman" panose="02020603050405020304" pitchFamily="18" charset="0"/>
                        </a:rPr>
                        <a:t>Доходы от оказания платных услуг и компенсации затрат государства</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solidFill>
                  </a:tcPr>
                </a:tc>
                <a:tc>
                  <a:txBody>
                    <a:bodyPr/>
                    <a:lstStyle/>
                    <a:p>
                      <a:pPr algn="ctr" fontAlgn="b"/>
                      <a:r>
                        <a:rPr lang="ru-RU" sz="1400" u="none" strike="noStrike" dirty="0">
                          <a:solidFill>
                            <a:schemeClr val="bg1"/>
                          </a:solidFill>
                          <a:effectLst/>
                          <a:latin typeface="Times New Roman" panose="02020603050405020304" pitchFamily="18" charset="0"/>
                          <a:cs typeface="Times New Roman" panose="02020603050405020304" pitchFamily="18" charset="0"/>
                        </a:rPr>
                        <a:t>1,0 млн. рублей</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solidFill>
                  </a:tcPr>
                </a:tc>
                <a:extLst>
                  <a:ext uri="{0D108BD9-81ED-4DB2-BD59-A6C34878D82A}">
                    <a16:rowId xmlns:a16="http://schemas.microsoft.com/office/drawing/2014/main" val="4285761616"/>
                  </a:ext>
                </a:extLst>
              </a:tr>
              <a:tr h="315398">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Доходы от продажи материальных и нематериальных активов</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4,0 млн. рублей</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3"/>
                    </a:solidFill>
                  </a:tcPr>
                </a:tc>
                <a:extLst>
                  <a:ext uri="{0D108BD9-81ED-4DB2-BD59-A6C34878D82A}">
                    <a16:rowId xmlns:a16="http://schemas.microsoft.com/office/drawing/2014/main" val="1657516052"/>
                  </a:ext>
                </a:extLst>
              </a:tr>
              <a:tr h="235278">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Штрафы, санкции, возмещение ущерба</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5"/>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1,0 млн. рублей</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solidFill>
                      <a:schemeClr val="accent5"/>
                    </a:solidFill>
                  </a:tcPr>
                </a:tc>
                <a:extLst>
                  <a:ext uri="{0D108BD9-81ED-4DB2-BD59-A6C34878D82A}">
                    <a16:rowId xmlns:a16="http://schemas.microsoft.com/office/drawing/2014/main" val="1739209370"/>
                  </a:ext>
                </a:extLst>
              </a:tr>
            </a:tbl>
          </a:graphicData>
        </a:graphic>
      </p:graphicFrame>
    </p:spTree>
    <p:extLst>
      <p:ext uri="{BB962C8B-B14F-4D97-AF65-F5344CB8AC3E}">
        <p14:creationId xmlns:p14="http://schemas.microsoft.com/office/powerpoint/2010/main" val="9619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Безвозмездные поступления</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26B6E851-8EEB-4783-B532-73618F1241B1}"/>
              </a:ext>
            </a:extLst>
          </p:cNvPr>
          <p:cNvGraphicFramePr/>
          <p:nvPr>
            <p:extLst>
              <p:ext uri="{D42A27DB-BD31-4B8C-83A1-F6EECF244321}">
                <p14:modId xmlns:p14="http://schemas.microsoft.com/office/powerpoint/2010/main" val="2754677878"/>
              </p:ext>
            </p:extLst>
          </p:nvPr>
        </p:nvGraphicFramePr>
        <p:xfrm>
          <a:off x="169706" y="979714"/>
          <a:ext cx="11103539" cy="57655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D19596A6-D0DD-4BE0-B657-8DD9CADD3C1D}"/>
              </a:ext>
            </a:extLst>
          </p:cNvPr>
          <p:cNvSpPr txBox="1"/>
          <p:nvPr/>
        </p:nvSpPr>
        <p:spPr>
          <a:xfrm>
            <a:off x="9973340" y="979714"/>
            <a:ext cx="1169581" cy="3493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1816035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безвозмездных поступлений</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2E3B9597-3442-4267-B1EE-1A87FA7204FD}"/>
              </a:ext>
            </a:extLst>
          </p:cNvPr>
          <p:cNvGraphicFramePr/>
          <p:nvPr>
            <p:extLst>
              <p:ext uri="{D42A27DB-BD31-4B8C-83A1-F6EECF244321}">
                <p14:modId xmlns:p14="http://schemas.microsoft.com/office/powerpoint/2010/main" val="360555629"/>
              </p:ext>
            </p:extLst>
          </p:nvPr>
        </p:nvGraphicFramePr>
        <p:xfrm>
          <a:off x="230188" y="1541416"/>
          <a:ext cx="6465366" cy="39966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id="{75511DD1-A525-491F-BFE0-7CE37A2AA20F}"/>
              </a:ext>
            </a:extLst>
          </p:cNvPr>
          <p:cNvGraphicFramePr/>
          <p:nvPr>
            <p:extLst>
              <p:ext uri="{D42A27DB-BD31-4B8C-83A1-F6EECF244321}">
                <p14:modId xmlns:p14="http://schemas.microsoft.com/office/powerpoint/2010/main" val="472640029"/>
              </p:ext>
            </p:extLst>
          </p:nvPr>
        </p:nvGraphicFramePr>
        <p:xfrm>
          <a:off x="6695553" y="1319954"/>
          <a:ext cx="4551679" cy="41919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344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Дотации бюджету Кушвинского городского округа</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Схема 2">
            <a:extLst>
              <a:ext uri="{FF2B5EF4-FFF2-40B4-BE49-F238E27FC236}">
                <a16:creationId xmlns:a16="http://schemas.microsoft.com/office/drawing/2014/main" id="{335DB9FB-EA49-4057-B226-317F31DF7426}"/>
              </a:ext>
            </a:extLst>
          </p:cNvPr>
          <p:cNvGraphicFramePr/>
          <p:nvPr>
            <p:extLst>
              <p:ext uri="{D42A27DB-BD31-4B8C-83A1-F6EECF244321}">
                <p14:modId xmlns:p14="http://schemas.microsoft.com/office/powerpoint/2010/main" val="3303303792"/>
              </p:ext>
            </p:extLst>
          </p:nvPr>
        </p:nvGraphicFramePr>
        <p:xfrm>
          <a:off x="1" y="888274"/>
          <a:ext cx="10998926" cy="5857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40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2009" y="112713"/>
            <a:ext cx="10433458" cy="576262"/>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о налоговых льготах</a:t>
            </a: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9EBD31-A564-41A7-982C-B5C1C70C39DB}"/>
              </a:ext>
            </a:extLst>
          </p:cNvPr>
          <p:cNvSpPr txBox="1"/>
          <p:nvPr/>
        </p:nvSpPr>
        <p:spPr>
          <a:xfrm>
            <a:off x="637565" y="1299653"/>
            <a:ext cx="10251344" cy="1015663"/>
          </a:xfrm>
          <a:prstGeom prst="rect">
            <a:avLst/>
          </a:prstGeom>
          <a:noFill/>
        </p:spPr>
        <p:txBody>
          <a:bodyPr wrap="square" rtlCol="0">
            <a:spAutoFit/>
          </a:bodyPr>
          <a:lstStyle/>
          <a:p>
            <a:pPr algn="ctr"/>
            <a:r>
              <a:rPr lang="ru-RU" sz="2000" dirty="0">
                <a:latin typeface="Times New Roman" panose="02020603050405020304" pitchFamily="18" charset="0"/>
                <a:cs typeface="Times New Roman" panose="02020603050405020304" pitchFamily="18" charset="0"/>
              </a:rPr>
              <a:t>Оценка выпадающих доходов бюджета Кушвинского городского округа на 2022 год и плановый период 2023 и 2024 годов  </a:t>
            </a:r>
          </a:p>
          <a:p>
            <a:pPr algn="ctr"/>
            <a:r>
              <a:rPr lang="ru-RU" sz="2000" dirty="0">
                <a:latin typeface="Times New Roman" panose="02020603050405020304" pitchFamily="18" charset="0"/>
                <a:cs typeface="Times New Roman" panose="02020603050405020304" pitchFamily="18" charset="0"/>
              </a:rPr>
              <a:t>в связи с предоставлением налоговых льгот </a:t>
            </a:r>
          </a:p>
        </p:txBody>
      </p:sp>
      <p:graphicFrame>
        <p:nvGraphicFramePr>
          <p:cNvPr id="6" name="Таблица 6">
            <a:extLst>
              <a:ext uri="{FF2B5EF4-FFF2-40B4-BE49-F238E27FC236}">
                <a16:creationId xmlns:a16="http://schemas.microsoft.com/office/drawing/2014/main" id="{A71E5A70-F12A-4D3C-97C9-311C1A3D65D8}"/>
              </a:ext>
            </a:extLst>
          </p:cNvPr>
          <p:cNvGraphicFramePr>
            <a:graphicFrameLocks noGrp="1"/>
          </p:cNvGraphicFramePr>
          <p:nvPr>
            <p:extLst>
              <p:ext uri="{D42A27DB-BD31-4B8C-83A1-F6EECF244321}">
                <p14:modId xmlns:p14="http://schemas.microsoft.com/office/powerpoint/2010/main" val="3121685161"/>
              </p:ext>
            </p:extLst>
          </p:nvPr>
        </p:nvGraphicFramePr>
        <p:xfrm>
          <a:off x="297300" y="2458710"/>
          <a:ext cx="10591609" cy="4129322"/>
        </p:xfrm>
        <a:graphic>
          <a:graphicData uri="http://schemas.openxmlformats.org/drawingml/2006/table">
            <a:tbl>
              <a:tblPr firstRow="1" bandRow="1">
                <a:tableStyleId>{7DF18680-E054-41AD-8BC1-D1AEF772440D}</a:tableStyleId>
              </a:tblPr>
              <a:tblGrid>
                <a:gridCol w="8178977">
                  <a:extLst>
                    <a:ext uri="{9D8B030D-6E8A-4147-A177-3AD203B41FA5}">
                      <a16:colId xmlns:a16="http://schemas.microsoft.com/office/drawing/2014/main" val="2636496559"/>
                    </a:ext>
                  </a:extLst>
                </a:gridCol>
                <a:gridCol w="2412632">
                  <a:extLst>
                    <a:ext uri="{9D8B030D-6E8A-4147-A177-3AD203B41FA5}">
                      <a16:colId xmlns:a16="http://schemas.microsoft.com/office/drawing/2014/main" val="2151681570"/>
                    </a:ext>
                  </a:extLst>
                </a:gridCol>
              </a:tblGrid>
              <a:tr h="367833">
                <a:tc>
                  <a:txBody>
                    <a:bodyPr/>
                    <a:lstStyle/>
                    <a:p>
                      <a:pPr algn="ctr"/>
                      <a:r>
                        <a:rPr lang="ru-RU" sz="1800" dirty="0">
                          <a:latin typeface="Times New Roman" panose="02020603050405020304" pitchFamily="18" charset="0"/>
                          <a:cs typeface="Times New Roman" panose="02020603050405020304" pitchFamily="18" charset="0"/>
                        </a:rPr>
                        <a:t>Земельный налог</a:t>
                      </a:r>
                    </a:p>
                  </a:txBody>
                  <a:tcPr/>
                </a:tc>
                <a:tc>
                  <a:txBody>
                    <a:bodyPr/>
                    <a:lstStyle/>
                    <a:p>
                      <a:endParaRPr lang="ru-RU"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5885306"/>
                  </a:ext>
                </a:extLst>
              </a:tr>
              <a:tr h="634890">
                <a:tc>
                  <a:txBody>
                    <a:bodyPr/>
                    <a:lstStyle/>
                    <a:p>
                      <a:pPr algn="ctr"/>
                      <a:r>
                        <a:rPr lang="ru-RU" sz="1800" b="1" dirty="0">
                          <a:latin typeface="Times New Roman" panose="02020603050405020304" pitchFamily="18" charset="0"/>
                          <a:cs typeface="Times New Roman" panose="02020603050405020304" pitchFamily="18" charset="0"/>
                        </a:rPr>
                        <a:t>Категории налогоплательщиков, которым предоставлены</a:t>
                      </a:r>
                    </a:p>
                    <a:p>
                      <a:pPr algn="ctr"/>
                      <a:r>
                        <a:rPr lang="ru-RU" sz="1800" b="1" dirty="0">
                          <a:latin typeface="Times New Roman" panose="02020603050405020304" pitchFamily="18" charset="0"/>
                          <a:cs typeface="Times New Roman" panose="02020603050405020304" pitchFamily="18" charset="0"/>
                        </a:rPr>
                        <a:t> местные льготы </a:t>
                      </a:r>
                    </a:p>
                  </a:txBody>
                  <a:tcPr/>
                </a:tc>
                <a:tc>
                  <a:txBody>
                    <a:bodyPr/>
                    <a:lstStyle/>
                    <a:p>
                      <a:pPr algn="ctr"/>
                      <a:r>
                        <a:rPr lang="ru-RU" sz="1800" b="1" dirty="0">
                          <a:latin typeface="Times New Roman" panose="02020603050405020304" pitchFamily="18" charset="0"/>
                          <a:cs typeface="Times New Roman" panose="02020603050405020304" pitchFamily="18" charset="0"/>
                        </a:rPr>
                        <a:t>Сумма льгот, </a:t>
                      </a:r>
                    </a:p>
                    <a:p>
                      <a:pPr algn="ctr"/>
                      <a:r>
                        <a:rPr lang="ru-RU" sz="1800" b="1" dirty="0">
                          <a:latin typeface="Times New Roman" panose="02020603050405020304" pitchFamily="18" charset="0"/>
                          <a:cs typeface="Times New Roman" panose="02020603050405020304" pitchFamily="18" charset="0"/>
                        </a:rPr>
                        <a:t>тыс. рублей (прогноз)</a:t>
                      </a:r>
                    </a:p>
                  </a:txBody>
                  <a:tcPr/>
                </a:tc>
                <a:extLst>
                  <a:ext uri="{0D108BD9-81ED-4DB2-BD59-A6C34878D82A}">
                    <a16:rowId xmlns:a16="http://schemas.microsoft.com/office/drawing/2014/main" val="349559589"/>
                  </a:ext>
                </a:extLst>
              </a:tr>
              <a:tr h="367833">
                <a:tc>
                  <a:txBody>
                    <a:bodyPr/>
                    <a:lstStyle/>
                    <a:p>
                      <a:pPr algn="just"/>
                      <a:r>
                        <a:rPr lang="ru-RU" sz="1800" dirty="0">
                          <a:latin typeface="Times New Roman" panose="02020603050405020304" pitchFamily="18" charset="0"/>
                          <a:cs typeface="Times New Roman" panose="02020603050405020304" pitchFamily="18" charset="0"/>
                        </a:rPr>
                        <a:t>Почетный гражданин Кушвинского городского округа</a:t>
                      </a:r>
                    </a:p>
                  </a:txBody>
                  <a:tcPr/>
                </a:tc>
                <a:tc>
                  <a:txBody>
                    <a:bodyPr/>
                    <a:lstStyle/>
                    <a:p>
                      <a:pPr algn="ctr"/>
                      <a:r>
                        <a:rPr lang="ru-RU" sz="1800" dirty="0">
                          <a:latin typeface="Times New Roman" panose="02020603050405020304" pitchFamily="18" charset="0"/>
                          <a:cs typeface="Times New Roman" panose="02020603050405020304" pitchFamily="18" charset="0"/>
                        </a:rPr>
                        <a:t>5,8</a:t>
                      </a:r>
                    </a:p>
                  </a:txBody>
                  <a:tcPr/>
                </a:tc>
                <a:extLst>
                  <a:ext uri="{0D108BD9-81ED-4DB2-BD59-A6C34878D82A}">
                    <a16:rowId xmlns:a16="http://schemas.microsoft.com/office/drawing/2014/main" val="4169071259"/>
                  </a:ext>
                </a:extLst>
              </a:tr>
              <a:tr h="367833">
                <a:tc>
                  <a:txBody>
                    <a:bodyPr/>
                    <a:lstStyle/>
                    <a:p>
                      <a:pPr algn="just"/>
                      <a:r>
                        <a:rPr lang="ru-RU" sz="1800" dirty="0">
                          <a:latin typeface="Times New Roman" panose="02020603050405020304" pitchFamily="18" charset="0"/>
                          <a:cs typeface="Times New Roman" panose="02020603050405020304" pitchFamily="18" charset="0"/>
                        </a:rPr>
                        <a:t>Муниципальные учреждения Кушвинского городского округа</a:t>
                      </a:r>
                    </a:p>
                  </a:txBody>
                  <a:tcPr/>
                </a:tc>
                <a:tc>
                  <a:txBody>
                    <a:bodyPr/>
                    <a:lstStyle/>
                    <a:p>
                      <a:pPr algn="ctr"/>
                      <a:r>
                        <a:rPr lang="ru-RU" sz="1800" dirty="0">
                          <a:latin typeface="Times New Roman" panose="02020603050405020304" pitchFamily="18" charset="0"/>
                          <a:cs typeface="Times New Roman" panose="02020603050405020304" pitchFamily="18" charset="0"/>
                        </a:rPr>
                        <a:t>15 197,0</a:t>
                      </a:r>
                    </a:p>
                  </a:txBody>
                  <a:tcPr/>
                </a:tc>
                <a:extLst>
                  <a:ext uri="{0D108BD9-81ED-4DB2-BD59-A6C34878D82A}">
                    <a16:rowId xmlns:a16="http://schemas.microsoft.com/office/drawing/2014/main" val="3836863718"/>
                  </a:ext>
                </a:extLst>
              </a:tr>
              <a:tr h="388152">
                <a:tc>
                  <a:txBody>
                    <a:bodyPr/>
                    <a:lstStyle/>
                    <a:p>
                      <a:pPr algn="just"/>
                      <a:r>
                        <a:rPr lang="ru-RU" sz="1800" dirty="0">
                          <a:latin typeface="Times New Roman" panose="02020603050405020304" pitchFamily="18" charset="0"/>
                          <a:cs typeface="Times New Roman" panose="02020603050405020304" pitchFamily="18" charset="0"/>
                        </a:rPr>
                        <a:t>Участники, инвалиды и ветераны Великой Отечественной Войны</a:t>
                      </a:r>
                    </a:p>
                  </a:txBody>
                  <a:tcPr/>
                </a:tc>
                <a:tc>
                  <a:txBody>
                    <a:bodyPr/>
                    <a:lstStyle/>
                    <a:p>
                      <a:pPr algn="ctr"/>
                      <a:r>
                        <a:rPr lang="ru-RU" sz="1800" dirty="0">
                          <a:latin typeface="Times New Roman" panose="02020603050405020304" pitchFamily="18" charset="0"/>
                          <a:cs typeface="Times New Roman" panose="02020603050405020304" pitchFamily="18" charset="0"/>
                        </a:rPr>
                        <a:t>65,34</a:t>
                      </a:r>
                    </a:p>
                  </a:txBody>
                  <a:tcPr/>
                </a:tc>
                <a:extLst>
                  <a:ext uri="{0D108BD9-81ED-4DB2-BD59-A6C34878D82A}">
                    <a16:rowId xmlns:a16="http://schemas.microsoft.com/office/drawing/2014/main" val="3749371482"/>
                  </a:ext>
                </a:extLst>
              </a:tr>
              <a:tr h="1723271">
                <a:tc>
                  <a:txBody>
                    <a:bodyPr/>
                    <a:lstStyle/>
                    <a:p>
                      <a:pPr algn="just"/>
                      <a:r>
                        <a:rPr lang="ru-RU" sz="1800" dirty="0">
                          <a:latin typeface="Times New Roman" panose="02020603050405020304" pitchFamily="18" charset="0"/>
                          <a:cs typeface="Times New Roman" panose="02020603050405020304" pitchFamily="18" charset="0"/>
                        </a:rPr>
                        <a:t>Лица, являющиеся получателями страховой пенсии по старости, по инвалидности, по случаю потери кормильца или пенсии по государственному пенсионному обеспечению;  лица, соответствующие условиям, необходимым для назначения пенсии в соответствии с законодательством Российской Федерации, действовавшим на 31 декабря 2018 года. </a:t>
                      </a:r>
                    </a:p>
                  </a:txBody>
                  <a:tcPr/>
                </a:tc>
                <a:tc>
                  <a:txBody>
                    <a:bodyPr/>
                    <a:lstStyle/>
                    <a:p>
                      <a:pPr algn="ctr"/>
                      <a:r>
                        <a:rPr lang="ru-RU" sz="1800" dirty="0">
                          <a:latin typeface="Times New Roman" panose="02020603050405020304" pitchFamily="18" charset="0"/>
                          <a:cs typeface="Times New Roman" panose="02020603050405020304" pitchFamily="18" charset="0"/>
                        </a:rPr>
                        <a:t>411,1</a:t>
                      </a:r>
                    </a:p>
                  </a:txBody>
                  <a:tcPr/>
                </a:tc>
                <a:extLst>
                  <a:ext uri="{0D108BD9-81ED-4DB2-BD59-A6C34878D82A}">
                    <a16:rowId xmlns:a16="http://schemas.microsoft.com/office/drawing/2014/main" val="375682765"/>
                  </a:ext>
                </a:extLst>
              </a:tr>
            </a:tbl>
          </a:graphicData>
        </a:graphic>
      </p:graphicFrame>
    </p:spTree>
    <p:extLst>
      <p:ext uri="{BB962C8B-B14F-4D97-AF65-F5344CB8AC3E}">
        <p14:creationId xmlns:p14="http://schemas.microsoft.com/office/powerpoint/2010/main" val="263912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1065848"/>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Распределение расходов бюджета </a:t>
            </a:r>
            <a:b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Кушвинского городского округа</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F73696A8-E3B2-4F78-91C2-C61698CBBF0C}"/>
              </a:ext>
            </a:extLst>
          </p:cNvPr>
          <p:cNvGraphicFramePr>
            <a:graphicFrameLocks noGrp="1"/>
          </p:cNvGraphicFramePr>
          <p:nvPr>
            <p:extLst>
              <p:ext uri="{D42A27DB-BD31-4B8C-83A1-F6EECF244321}">
                <p14:modId xmlns:p14="http://schemas.microsoft.com/office/powerpoint/2010/main" val="879039704"/>
              </p:ext>
            </p:extLst>
          </p:nvPr>
        </p:nvGraphicFramePr>
        <p:xfrm>
          <a:off x="25166" y="1451572"/>
          <a:ext cx="11248080" cy="5293715"/>
        </p:xfrm>
        <a:graphic>
          <a:graphicData uri="http://schemas.openxmlformats.org/drawingml/2006/table">
            <a:tbl>
              <a:tblPr firstRow="1">
                <a:tableStyleId>{7DF18680-E054-41AD-8BC1-D1AEF772440D}</a:tableStyleId>
              </a:tblPr>
              <a:tblGrid>
                <a:gridCol w="5276675">
                  <a:extLst>
                    <a:ext uri="{9D8B030D-6E8A-4147-A177-3AD203B41FA5}">
                      <a16:colId xmlns:a16="http://schemas.microsoft.com/office/drawing/2014/main" val="2088368524"/>
                    </a:ext>
                  </a:extLst>
                </a:gridCol>
                <a:gridCol w="1551242">
                  <a:extLst>
                    <a:ext uri="{9D8B030D-6E8A-4147-A177-3AD203B41FA5}">
                      <a16:colId xmlns:a16="http://schemas.microsoft.com/office/drawing/2014/main" val="2737298442"/>
                    </a:ext>
                  </a:extLst>
                </a:gridCol>
                <a:gridCol w="1411561">
                  <a:extLst>
                    <a:ext uri="{9D8B030D-6E8A-4147-A177-3AD203B41FA5}">
                      <a16:colId xmlns:a16="http://schemas.microsoft.com/office/drawing/2014/main" val="2935138743"/>
                    </a:ext>
                  </a:extLst>
                </a:gridCol>
                <a:gridCol w="1453594">
                  <a:extLst>
                    <a:ext uri="{9D8B030D-6E8A-4147-A177-3AD203B41FA5}">
                      <a16:colId xmlns:a16="http://schemas.microsoft.com/office/drawing/2014/main" val="4208417209"/>
                    </a:ext>
                  </a:extLst>
                </a:gridCol>
                <a:gridCol w="1555008">
                  <a:extLst>
                    <a:ext uri="{9D8B030D-6E8A-4147-A177-3AD203B41FA5}">
                      <a16:colId xmlns:a16="http://schemas.microsoft.com/office/drawing/2014/main" val="61229245"/>
                    </a:ext>
                  </a:extLst>
                </a:gridCol>
              </a:tblGrid>
              <a:tr h="302644">
                <a:tc rowSpan="2">
                  <a:txBody>
                    <a:bodyPr/>
                    <a:lstStyle/>
                    <a:p>
                      <a:pPr algn="ctr" fontAlgn="t"/>
                      <a:r>
                        <a:rPr lang="ru-RU" sz="1400" u="none" strike="noStrike" dirty="0">
                          <a:effectLst/>
                          <a:latin typeface="Times New Roman" panose="02020603050405020304" pitchFamily="18" charset="0"/>
                          <a:cs typeface="Times New Roman" panose="02020603050405020304" pitchFamily="18" charset="0"/>
                        </a:rPr>
                        <a:t>Наименование раздела, подраздела, целевой статьи и вида расходов</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tc>
                <a:tc gridSpan="4">
                  <a:txBody>
                    <a:bodyPr/>
                    <a:lstStyle/>
                    <a:p>
                      <a:pPr algn="ctr" fontAlgn="t"/>
                      <a:r>
                        <a:rPr lang="ru-RU" sz="1400" u="none" strike="noStrike" dirty="0">
                          <a:effectLst/>
                          <a:latin typeface="Times New Roman" panose="02020603050405020304" pitchFamily="18" charset="0"/>
                          <a:cs typeface="Times New Roman" panose="02020603050405020304" pitchFamily="18" charset="0"/>
                        </a:rPr>
                        <a:t>Сумма,   рублей</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44691235"/>
                  </a:ext>
                </a:extLst>
              </a:tr>
              <a:tr h="243281">
                <a:tc vMerge="1">
                  <a:txBody>
                    <a:bodyPr/>
                    <a:lstStyle/>
                    <a:p>
                      <a:endParaRPr lang="ru-RU"/>
                    </a:p>
                  </a:txBody>
                  <a:tcPr/>
                </a:tc>
                <a:tc>
                  <a:txBody>
                    <a:bodyPr/>
                    <a:lstStyle/>
                    <a:p>
                      <a:pPr algn="ctr"/>
                      <a:r>
                        <a:rPr lang="ru-RU" sz="1400" dirty="0">
                          <a:latin typeface="Times New Roman" panose="02020603050405020304" pitchFamily="18" charset="0"/>
                          <a:cs typeface="Times New Roman" panose="02020603050405020304" pitchFamily="18" charset="0"/>
                        </a:rPr>
                        <a:t> </a:t>
                      </a: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на 2021 год (ожидаемое исполнение)</a:t>
                      </a:r>
                    </a:p>
                  </a:txBody>
                  <a:tcPr marL="9525" marR="9525" marT="9525" marB="0"/>
                </a:tc>
                <a:tc>
                  <a:txBody>
                    <a:bodyPr/>
                    <a:lstStyle/>
                    <a:p>
                      <a:pPr algn="ctr" fontAlgn="t"/>
                      <a:r>
                        <a:rPr lang="ru-RU" sz="1400" u="none" strike="noStrike" dirty="0">
                          <a:effectLst/>
                          <a:latin typeface="Times New Roman" panose="02020603050405020304" pitchFamily="18" charset="0"/>
                          <a:cs typeface="Times New Roman" panose="02020603050405020304" pitchFamily="18" charset="0"/>
                        </a:rPr>
                        <a:t>на 2022 год</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400" u="none" strike="noStrike" dirty="0">
                          <a:effectLst/>
                          <a:latin typeface="Times New Roman" panose="02020603050405020304" pitchFamily="18" charset="0"/>
                          <a:cs typeface="Times New Roman" panose="02020603050405020304" pitchFamily="18" charset="0"/>
                        </a:rPr>
                        <a:t>на 2023 год</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400" u="none" strike="noStrike" dirty="0">
                          <a:effectLst/>
                          <a:latin typeface="Times New Roman" panose="02020603050405020304" pitchFamily="18" charset="0"/>
                          <a:cs typeface="Times New Roman" panose="02020603050405020304" pitchFamily="18" charset="0"/>
                        </a:rPr>
                        <a:t>на 2024 год</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tc>
                <a:extLst>
                  <a:ext uri="{0D108BD9-81ED-4DB2-BD59-A6C34878D82A}">
                    <a16:rowId xmlns:a16="http://schemas.microsoft.com/office/drawing/2014/main" val="1696754067"/>
                  </a:ext>
                </a:extLst>
              </a:tr>
              <a:tr h="343949">
                <a:tc>
                  <a:txBody>
                    <a:bodyPr/>
                    <a:lstStyle/>
                    <a:p>
                      <a:pPr algn="just" fontAlgn="b"/>
                      <a:r>
                        <a:rPr lang="ru-RU" sz="1400"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96 294 095,23</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139 759 298,38</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133 748 774,25</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136 034 682,83</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190067175"/>
                  </a:ext>
                </a:extLst>
              </a:tr>
              <a:tr h="293333">
                <a:tc>
                  <a:txBody>
                    <a:bodyPr/>
                    <a:lstStyle/>
                    <a:p>
                      <a:pPr algn="just" fontAlgn="b"/>
                      <a:r>
                        <a:rPr lang="ru-RU" sz="1400" u="none" strike="noStrike" dirty="0">
                          <a:effectLst/>
                          <a:latin typeface="Times New Roman" panose="02020603050405020304" pitchFamily="18" charset="0"/>
                          <a:cs typeface="Times New Roman" panose="02020603050405020304" pitchFamily="18" charset="0"/>
                        </a:rPr>
                        <a:t>НАЦИОНАЛЬНАЯ ОБОРОНА</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2 750 400,00</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2 725 200,00</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2 818 400,00</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2 915 400,00</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226537943"/>
                  </a:ext>
                </a:extLst>
              </a:tr>
              <a:tr h="452908">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7 985 613,31</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11 130 922,46</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9 917 302,95</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9 920 710,22</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236314762"/>
                  </a:ext>
                </a:extLst>
              </a:tr>
              <a:tr h="315508">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НАЦИОНАЛЬНАЯ ЭКОНОМИКА</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173 311 523,29</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116 175 547,93</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69 995 727,19</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61 659 173,63</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697215353"/>
                  </a:ext>
                </a:extLst>
              </a:tr>
              <a:tr h="327171">
                <a:tc>
                  <a:txBody>
                    <a:bodyPr/>
                    <a:lstStyle/>
                    <a:p>
                      <a:pPr algn="just" fontAlgn="b"/>
                      <a:r>
                        <a:rPr lang="ru-RU" sz="1400"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879 921 717,26</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352 976 542,27</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70 518 345,26</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58 006 650,08</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347131366"/>
                  </a:ext>
                </a:extLst>
              </a:tr>
              <a:tr h="260059">
                <a:tc>
                  <a:txBody>
                    <a:bodyPr/>
                    <a:lstStyle/>
                    <a:p>
                      <a:pPr algn="just" fontAlgn="b"/>
                      <a:r>
                        <a:rPr lang="ru-RU" sz="1400" u="none" strike="noStrike" dirty="0">
                          <a:effectLst/>
                          <a:latin typeface="Times New Roman" panose="02020603050405020304" pitchFamily="18" charset="0"/>
                          <a:cs typeface="Times New Roman" panose="02020603050405020304" pitchFamily="18" charset="0"/>
                        </a:rPr>
                        <a:t>ОХРАНА ОКРУЖАЮЩЕЙ СРЕДЫ</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37 490,00</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233 389,08</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59 456,28</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59 456,28</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088504793"/>
                  </a:ext>
                </a:extLst>
              </a:tr>
              <a:tr h="293614">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ОБРАЗОВАНИЕ</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857 936 428,26</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918 438 786,16</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893 076 921,62</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905 081 884,22</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48283093"/>
                  </a:ext>
                </a:extLst>
              </a:tr>
              <a:tr h="327171">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КУЛЬТУРА, КИНЕМАТОГРАФИЯ</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114 705 890,55</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116 475 951,64</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93 781 675,89</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93 768 349,38</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739659410"/>
                  </a:ext>
                </a:extLst>
              </a:tr>
              <a:tr h="293333">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ЗДРАВООХРАНЕНИЕ</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42 370,00 </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198 465,00</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260 705,00</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81 825,00</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99163794"/>
                  </a:ext>
                </a:extLst>
              </a:tr>
              <a:tr h="352619">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СОЦИАЛЬНАЯ ПОЛИТИКА</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116 452 510,84 </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122 242 189,05</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124 003 369,14</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126 401 790,29</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247102477"/>
                  </a:ext>
                </a:extLst>
              </a:tr>
              <a:tr h="335560">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102 849 742,98</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92 158 316,97</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80 750 990,36</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80 750 990,36</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98674983"/>
                  </a:ext>
                </a:extLst>
              </a:tr>
              <a:tr h="293333">
                <a:tc>
                  <a:txBody>
                    <a:bodyPr/>
                    <a:lstStyle/>
                    <a:p>
                      <a:pPr algn="just" fontAlgn="b"/>
                      <a:r>
                        <a:rPr lang="ru-RU" sz="1400" u="none" strike="noStrike">
                          <a:effectLst/>
                          <a:latin typeface="Times New Roman" panose="02020603050405020304" pitchFamily="18" charset="0"/>
                          <a:cs typeface="Times New Roman" panose="02020603050405020304" pitchFamily="18" charset="0"/>
                        </a:rPr>
                        <a:t>СРЕДСТВА МАССОВОЙ ИНФОРМАЦИИ</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3 556 424,46</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6 457 421,79</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4 096 262,49</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4 096 262,49</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320410576"/>
                  </a:ext>
                </a:extLst>
              </a:tr>
              <a:tr h="452908">
                <a:tc>
                  <a:txBody>
                    <a:bodyPr/>
                    <a:lstStyle/>
                    <a:p>
                      <a:pPr algn="just" fontAlgn="b"/>
                      <a:r>
                        <a:rPr lang="ru-RU" sz="1400" u="none" strike="noStrike" dirty="0">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a:r>
                        <a:rPr lang="ru-RU" sz="1400" u="none" strike="noStrike" kern="1200" dirty="0">
                          <a:solidFill>
                            <a:schemeClr val="dk1"/>
                          </a:solidFill>
                          <a:effectLst/>
                          <a:latin typeface="Times New Roman" panose="02020603050405020304" pitchFamily="18" charset="0"/>
                          <a:ea typeface="+mn-ea"/>
                          <a:cs typeface="Times New Roman" panose="02020603050405020304" pitchFamily="18" charset="0"/>
                        </a:rPr>
                        <a:t>992 475,38</a:t>
                      </a: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9 400 452,05</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a:effectLst/>
                          <a:latin typeface="Times New Roman" panose="02020603050405020304" pitchFamily="18" charset="0"/>
                          <a:cs typeface="Times New Roman" panose="02020603050405020304" pitchFamily="18" charset="0"/>
                        </a:rPr>
                        <a:t>9 811 520,54</a:t>
                      </a:r>
                      <a:endParaRPr lang="ru-RU" sz="1400" b="1" i="0" u="none" strike="noStrike">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ru-RU" sz="1400" u="none" strike="noStrike" dirty="0">
                          <a:effectLst/>
                          <a:latin typeface="Times New Roman" panose="02020603050405020304" pitchFamily="18" charset="0"/>
                          <a:cs typeface="Times New Roman" panose="02020603050405020304" pitchFamily="18" charset="0"/>
                        </a:rPr>
                        <a:t>8 965 109,28</a:t>
                      </a:r>
                      <a:endParaRPr lang="ru-RU" sz="1400" b="1" i="0" u="none" strike="noStrike" dirty="0">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185281835"/>
                  </a:ext>
                </a:extLst>
              </a:tr>
            </a:tbl>
          </a:graphicData>
        </a:graphic>
      </p:graphicFrame>
    </p:spTree>
    <p:extLst>
      <p:ext uri="{BB962C8B-B14F-4D97-AF65-F5344CB8AC3E}">
        <p14:creationId xmlns:p14="http://schemas.microsoft.com/office/powerpoint/2010/main" val="244737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B15C3FCC-FA30-4A39-A093-463A03C3E489}"/>
              </a:ext>
            </a:extLst>
          </p:cNvPr>
          <p:cNvSpPr/>
          <p:nvPr/>
        </p:nvSpPr>
        <p:spPr>
          <a:xfrm>
            <a:off x="648586" y="512130"/>
            <a:ext cx="7231389" cy="4985980"/>
          </a:xfrm>
          <a:prstGeom prst="rect">
            <a:avLst/>
          </a:prstGeom>
        </p:spPr>
        <p:txBody>
          <a:bodyPr wrap="square">
            <a:spAutoFit/>
          </a:bodyPr>
          <a:lstStyle/>
          <a:p>
            <a:pPr algn="ctr"/>
            <a:r>
              <a:rPr lang="ru-RU" sz="2800" b="1" u="sng" dirty="0">
                <a:latin typeface="Monotype Corsiva" pitchFamily="66" charset="0"/>
              </a:rPr>
              <a:t>Уважаемые жители Кушвинского </a:t>
            </a:r>
          </a:p>
          <a:p>
            <a:pPr algn="ctr"/>
            <a:r>
              <a:rPr lang="ru-RU" sz="2800" b="1" u="sng" dirty="0">
                <a:latin typeface="Monotype Corsiva" pitchFamily="66" charset="0"/>
              </a:rPr>
              <a:t>городского округа!</a:t>
            </a:r>
          </a:p>
          <a:p>
            <a:pPr algn="just"/>
            <a:r>
              <a:rPr lang="ru-RU" sz="2800" dirty="0">
                <a:latin typeface="Times New Roman" pitchFamily="18" charset="0"/>
                <a:cs typeface="Times New Roman" pitchFamily="18" charset="0"/>
              </a:rPr>
              <a:t> </a:t>
            </a:r>
            <a:r>
              <a:rPr lang="ru-RU" i="1" dirty="0">
                <a:latin typeface="Times New Roman" pitchFamily="18" charset="0"/>
                <a:cs typeface="Times New Roman" pitchFamily="18" charset="0"/>
              </a:rPr>
              <a:t>            В целях предоставления гражданам нашего городского округа актуальной информации о бюджете и бюджетном процессе в доступной для граждан форме, специалистами Финансового управления в Кушвинском городском округе разработан  «Бюджет для граждан» Кушвинского городского округа, который содержит сведения об основных параметрах бюджета Кушвинского городского округа на 2022 год и плановый период 2023</a:t>
            </a:r>
            <a:r>
              <a:rPr lang="en-US" i="1" dirty="0">
                <a:latin typeface="Times New Roman" pitchFamily="18" charset="0"/>
                <a:cs typeface="Times New Roman" pitchFamily="18" charset="0"/>
              </a:rPr>
              <a:t> </a:t>
            </a:r>
            <a:r>
              <a:rPr lang="ru-RU" i="1" dirty="0">
                <a:latin typeface="Times New Roman" pitchFamily="18" charset="0"/>
                <a:cs typeface="Times New Roman" pitchFamily="18" charset="0"/>
              </a:rPr>
              <a:t>и</a:t>
            </a:r>
            <a:r>
              <a:rPr lang="en-US" i="1" dirty="0">
                <a:latin typeface="Times New Roman" pitchFamily="18" charset="0"/>
                <a:cs typeface="Times New Roman" pitchFamily="18" charset="0"/>
              </a:rPr>
              <a:t> 202</a:t>
            </a:r>
            <a:r>
              <a:rPr lang="ru-RU" i="1" dirty="0">
                <a:latin typeface="Times New Roman" pitchFamily="18" charset="0"/>
                <a:cs typeface="Times New Roman" pitchFamily="18" charset="0"/>
              </a:rPr>
              <a:t>4 годов. </a:t>
            </a:r>
          </a:p>
          <a:p>
            <a:pPr algn="just"/>
            <a:r>
              <a:rPr lang="ru-RU" i="1" dirty="0">
                <a:latin typeface="Times New Roman" pitchFamily="18" charset="0"/>
                <a:cs typeface="Times New Roman" pitchFamily="18" charset="0"/>
              </a:rPr>
              <a:t>             Брошюра «Бюджет для граждан» подготовлена в соответствии с Бюджетным посланием Президента Российской Федерации от 13 июня 2013 года «О бюджетной политике в 2014 — 2016 годах» о повышении прозрачности бюджетов и бюджетного процесса и необходимости осуществлять регулярную публикацию брошюры «Бюджет для граждан» на всех уровнях бюджетной системы Российской Федерации. </a:t>
            </a:r>
          </a:p>
        </p:txBody>
      </p:sp>
      <p:sp>
        <p:nvSpPr>
          <p:cNvPr id="10" name="Прямоугольник 9">
            <a:extLst>
              <a:ext uri="{FF2B5EF4-FFF2-40B4-BE49-F238E27FC236}">
                <a16:creationId xmlns:a16="http://schemas.microsoft.com/office/drawing/2014/main" id="{23D187E1-02AF-4A9D-97FD-A12765E6035A}"/>
              </a:ext>
            </a:extLst>
          </p:cNvPr>
          <p:cNvSpPr/>
          <p:nvPr/>
        </p:nvSpPr>
        <p:spPr>
          <a:xfrm>
            <a:off x="1120812" y="5699539"/>
            <a:ext cx="8289002" cy="923330"/>
          </a:xfrm>
          <a:prstGeom prst="rect">
            <a:avLst/>
          </a:prstGeom>
        </p:spPr>
        <p:txBody>
          <a:bodyPr wrap="square">
            <a:spAutoFit/>
          </a:bodyPr>
          <a:lstStyle/>
          <a:p>
            <a:pPr algn="just"/>
            <a:r>
              <a:rPr lang="ru-RU" b="1" dirty="0">
                <a:latin typeface="Monotype Corsiva" pitchFamily="66" charset="0"/>
                <a:ea typeface="Arial Unicode MS"/>
                <a:cs typeface="Times New Roman" pitchFamily="18" charset="0"/>
              </a:rPr>
              <a:t>С уважением, Заместитель главы администрации Кушвинского городского округа –</a:t>
            </a:r>
          </a:p>
          <a:p>
            <a:pPr algn="just"/>
            <a:r>
              <a:rPr lang="ru-RU" b="1" dirty="0">
                <a:latin typeface="Monotype Corsiva" pitchFamily="66" charset="0"/>
                <a:ea typeface="Arial Unicode MS"/>
                <a:cs typeface="Times New Roman" pitchFamily="18" charset="0"/>
              </a:rPr>
              <a:t>Начальник Финансового управления в Кушвинском городском округе    </a:t>
            </a:r>
          </a:p>
          <a:p>
            <a:pPr algn="just"/>
            <a:r>
              <a:rPr lang="ru-RU" b="1" dirty="0">
                <a:latin typeface="Monotype Corsiva" pitchFamily="66" charset="0"/>
                <a:ea typeface="Arial Unicode MS"/>
                <a:cs typeface="Times New Roman" pitchFamily="18" charset="0"/>
              </a:rPr>
              <a:t>Оксана Валентиновна Маскаева</a:t>
            </a:r>
            <a:endParaRPr lang="ru-RU" dirty="0">
              <a:latin typeface="Times New Roman" pitchFamily="18" charset="0"/>
              <a:cs typeface="Times New Roman" pitchFamily="18" charset="0"/>
            </a:endParaRPr>
          </a:p>
        </p:txBody>
      </p:sp>
      <p:pic>
        <p:nvPicPr>
          <p:cNvPr id="7" name="Рисунок 6">
            <a:extLst>
              <a:ext uri="{FF2B5EF4-FFF2-40B4-BE49-F238E27FC236}">
                <a16:creationId xmlns:a16="http://schemas.microsoft.com/office/drawing/2014/main" id="{319F6519-D6F7-4818-91CE-CB1E7EAC4097}"/>
              </a:ext>
            </a:extLst>
          </p:cNvPr>
          <p:cNvPicPr>
            <a:picLocks noChangeAspect="1"/>
          </p:cNvPicPr>
          <p:nvPr/>
        </p:nvPicPr>
        <p:blipFill rotWithShape="1">
          <a:blip r:embed="rId3"/>
          <a:srcRect t="12606" b="7460"/>
          <a:stretch/>
        </p:blipFill>
        <p:spPr>
          <a:xfrm>
            <a:off x="8201097" y="797444"/>
            <a:ext cx="2965803" cy="341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601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
            <a:ext cx="10433458" cy="1073150"/>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расходов бюджета на 2022 год и плановый период 2023 и 2024 годов</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9D4F603C-0519-4127-B627-188780867093}"/>
              </a:ext>
            </a:extLst>
          </p:cNvPr>
          <p:cNvGraphicFramePr>
            <a:graphicFrameLocks/>
          </p:cNvGraphicFramePr>
          <p:nvPr>
            <p:extLst>
              <p:ext uri="{D42A27DB-BD31-4B8C-83A1-F6EECF244321}">
                <p14:modId xmlns:p14="http://schemas.microsoft.com/office/powerpoint/2010/main" val="1836510346"/>
              </p:ext>
            </p:extLst>
          </p:nvPr>
        </p:nvGraphicFramePr>
        <p:xfrm>
          <a:off x="230188" y="1073149"/>
          <a:ext cx="10890792" cy="525948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D19596A6-D0DD-4BE0-B657-8DD9CADD3C1D}"/>
              </a:ext>
            </a:extLst>
          </p:cNvPr>
          <p:cNvSpPr txBox="1"/>
          <p:nvPr/>
        </p:nvSpPr>
        <p:spPr>
          <a:xfrm>
            <a:off x="1669312" y="4901609"/>
            <a:ext cx="5234696" cy="318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290054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расходов бюджета на 2022 год</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Диаграмма 9">
            <a:extLst>
              <a:ext uri="{FF2B5EF4-FFF2-40B4-BE49-F238E27FC236}">
                <a16:creationId xmlns:a16="http://schemas.microsoft.com/office/drawing/2014/main" id="{DAD2014D-F726-4F50-BCF5-F6C884A3B25C}"/>
              </a:ext>
            </a:extLst>
          </p:cNvPr>
          <p:cNvGraphicFramePr/>
          <p:nvPr>
            <p:extLst>
              <p:ext uri="{D42A27DB-BD31-4B8C-83A1-F6EECF244321}">
                <p14:modId xmlns:p14="http://schemas.microsoft.com/office/powerpoint/2010/main" val="2645705946"/>
              </p:ext>
            </p:extLst>
          </p:nvPr>
        </p:nvGraphicFramePr>
        <p:xfrm>
          <a:off x="0" y="719666"/>
          <a:ext cx="11560629" cy="6138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9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Национальные проекты</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9">
            <a:extLst>
              <a:ext uri="{FF2B5EF4-FFF2-40B4-BE49-F238E27FC236}">
                <a16:creationId xmlns:a16="http://schemas.microsoft.com/office/drawing/2014/main" id="{9F089FEA-EEE8-44C4-ABB1-982C87356504}"/>
              </a:ext>
            </a:extLst>
          </p:cNvPr>
          <p:cNvGraphicFramePr>
            <a:graphicFrameLocks/>
          </p:cNvGraphicFramePr>
          <p:nvPr>
            <p:extLst>
              <p:ext uri="{D42A27DB-BD31-4B8C-83A1-F6EECF244321}">
                <p14:modId xmlns:p14="http://schemas.microsoft.com/office/powerpoint/2010/main" val="3776117452"/>
              </p:ext>
            </p:extLst>
          </p:nvPr>
        </p:nvGraphicFramePr>
        <p:xfrm>
          <a:off x="5878382" y="1161236"/>
          <a:ext cx="5175913" cy="54616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Таблица 8">
            <a:extLst>
              <a:ext uri="{FF2B5EF4-FFF2-40B4-BE49-F238E27FC236}">
                <a16:creationId xmlns:a16="http://schemas.microsoft.com/office/drawing/2014/main" id="{EA2EB565-AFA6-44D7-9931-A8E924AABF62}"/>
              </a:ext>
            </a:extLst>
          </p:cNvPr>
          <p:cNvGraphicFramePr>
            <a:graphicFrameLocks noGrp="1"/>
          </p:cNvGraphicFramePr>
          <p:nvPr>
            <p:extLst>
              <p:ext uri="{D42A27DB-BD31-4B8C-83A1-F6EECF244321}">
                <p14:modId xmlns:p14="http://schemas.microsoft.com/office/powerpoint/2010/main" val="118400769"/>
              </p:ext>
            </p:extLst>
          </p:nvPr>
        </p:nvGraphicFramePr>
        <p:xfrm>
          <a:off x="372139" y="1921482"/>
          <a:ext cx="10433459" cy="3646186"/>
        </p:xfrm>
        <a:graphic>
          <a:graphicData uri="http://schemas.openxmlformats.org/drawingml/2006/table">
            <a:tbl>
              <a:tblPr firstRow="1" bandRow="1">
                <a:tableStyleId>{BDBED569-4797-4DF1-A0F4-6AAB3CD982D8}</a:tableStyleId>
              </a:tblPr>
              <a:tblGrid>
                <a:gridCol w="4539553">
                  <a:extLst>
                    <a:ext uri="{9D8B030D-6E8A-4147-A177-3AD203B41FA5}">
                      <a16:colId xmlns:a16="http://schemas.microsoft.com/office/drawing/2014/main" val="4081340982"/>
                    </a:ext>
                  </a:extLst>
                </a:gridCol>
                <a:gridCol w="3057464">
                  <a:extLst>
                    <a:ext uri="{9D8B030D-6E8A-4147-A177-3AD203B41FA5}">
                      <a16:colId xmlns:a16="http://schemas.microsoft.com/office/drawing/2014/main" val="93009386"/>
                    </a:ext>
                  </a:extLst>
                </a:gridCol>
                <a:gridCol w="2836442">
                  <a:extLst>
                    <a:ext uri="{9D8B030D-6E8A-4147-A177-3AD203B41FA5}">
                      <a16:colId xmlns:a16="http://schemas.microsoft.com/office/drawing/2014/main" val="2537555703"/>
                    </a:ext>
                  </a:extLst>
                </a:gridCol>
              </a:tblGrid>
              <a:tr h="750237">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Национальный проект</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2021 год </a:t>
                      </a:r>
                      <a:r>
                        <a:rPr lang="ru-RU" sz="1600" b="0" dirty="0">
                          <a:ln>
                            <a:noFill/>
                          </a:ln>
                          <a:solidFill>
                            <a:schemeClr val="tx1"/>
                          </a:solidFill>
                          <a:latin typeface="Times New Roman" panose="02020603050405020304" pitchFamily="18" charset="0"/>
                          <a:cs typeface="Times New Roman" panose="02020603050405020304" pitchFamily="18" charset="0"/>
                        </a:rPr>
                        <a:t>(ожидаемое)</a:t>
                      </a:r>
                    </a:p>
                    <a:p>
                      <a:pPr algn="ctr"/>
                      <a:r>
                        <a:rPr lang="ru-RU" sz="1600" b="0" dirty="0">
                          <a:ln>
                            <a:noFill/>
                          </a:ln>
                          <a:solidFill>
                            <a:schemeClr val="tx1"/>
                          </a:solidFill>
                          <a:latin typeface="Times New Roman" panose="02020603050405020304" pitchFamily="18" charset="0"/>
                          <a:cs typeface="Times New Roman" panose="02020603050405020304" pitchFamily="18" charset="0"/>
                        </a:rPr>
                        <a:t>млн. рублей</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2022 год </a:t>
                      </a:r>
                    </a:p>
                    <a:p>
                      <a:pPr algn="ctr"/>
                      <a:r>
                        <a:rPr lang="ru-RU" sz="1600" b="0" dirty="0">
                          <a:ln>
                            <a:noFill/>
                          </a:ln>
                          <a:solidFill>
                            <a:schemeClr val="tx1"/>
                          </a:solidFill>
                          <a:latin typeface="Times New Roman" panose="02020603050405020304" pitchFamily="18" charset="0"/>
                          <a:cs typeface="Times New Roman" panose="02020603050405020304" pitchFamily="18" charset="0"/>
                        </a:rPr>
                        <a:t>млн. рублей</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4907630"/>
                  </a:ext>
                </a:extLst>
              </a:tr>
              <a:tr h="556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dirty="0">
                          <a:ln>
                            <a:noFill/>
                          </a:ln>
                          <a:solidFill>
                            <a:schemeClr val="tx1"/>
                          </a:solidFill>
                          <a:latin typeface="Times New Roman" panose="02020603050405020304" pitchFamily="18" charset="0"/>
                          <a:cs typeface="Times New Roman" panose="02020603050405020304" pitchFamily="18" charset="0"/>
                        </a:rPr>
                        <a:t>Жилье и городская среда</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0" dirty="0">
                          <a:ln>
                            <a:noFill/>
                          </a:ln>
                          <a:solidFill>
                            <a:schemeClr val="tx1"/>
                          </a:solidFill>
                          <a:latin typeface="Times New Roman" panose="02020603050405020304" pitchFamily="18" charset="0"/>
                          <a:cs typeface="Times New Roman" panose="02020603050405020304" pitchFamily="18" charset="0"/>
                        </a:rPr>
                        <a:t>739,6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66"/>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225,6</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4204161624"/>
                  </a:ext>
                </a:extLst>
              </a:tr>
              <a:tr h="595466">
                <a:tc>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Образование</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13,2</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18300615"/>
                  </a:ext>
                </a:extLst>
              </a:tr>
              <a:tr h="595466">
                <a:tc>
                  <a:txBody>
                    <a:bodyPr/>
                    <a:lstStyle/>
                    <a:p>
                      <a:pPr algn="ctr"/>
                      <a:r>
                        <a:rPr lang="ru-RU" sz="1800" b="1" kern="1200" dirty="0">
                          <a:ln>
                            <a:noFill/>
                          </a:ln>
                          <a:solidFill>
                            <a:schemeClr val="tx1"/>
                          </a:solidFill>
                          <a:latin typeface="Times New Roman" panose="02020603050405020304" pitchFamily="18" charset="0"/>
                          <a:ea typeface="+mn-ea"/>
                          <a:cs typeface="Times New Roman" panose="02020603050405020304" pitchFamily="18" charset="0"/>
                        </a:rPr>
                        <a:t>Экология</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ru-RU" sz="1800" b="1" kern="1200" dirty="0">
                          <a:ln>
                            <a:noFill/>
                          </a:ln>
                          <a:solidFill>
                            <a:schemeClr val="tx1"/>
                          </a:solidFill>
                          <a:latin typeface="Times New Roman" panose="02020603050405020304" pitchFamily="18" charset="0"/>
                          <a:ea typeface="+mn-ea"/>
                          <a:cs typeface="Times New Roman" panose="02020603050405020304" pitchFamily="18" charset="0"/>
                        </a:rPr>
                        <a:t>0,9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ru-RU" sz="1800" b="1" kern="1200" dirty="0">
                          <a:ln>
                            <a:noFill/>
                          </a:ln>
                          <a:solidFill>
                            <a:schemeClr val="tx1"/>
                          </a:solidFill>
                          <a:latin typeface="Times New Roman" panose="02020603050405020304" pitchFamily="18" charset="0"/>
                          <a:ea typeface="+mn-ea"/>
                          <a:cs typeface="Times New Roman" panose="02020603050405020304" pitchFamily="18" charset="0"/>
                        </a:rPr>
                        <a:t>-</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70217716"/>
                  </a:ext>
                </a:extLst>
              </a:tr>
              <a:tr h="595466">
                <a:tc>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Демография</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FF"/>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FFFF"/>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0,5</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FFFF"/>
                    </a:solidFill>
                  </a:tcPr>
                </a:tc>
                <a:extLst>
                  <a:ext uri="{0D108BD9-81ED-4DB2-BD59-A6C34878D82A}">
                    <a16:rowId xmlns:a16="http://schemas.microsoft.com/office/drawing/2014/main" val="1718955386"/>
                  </a:ext>
                </a:extLst>
              </a:tr>
              <a:tr h="553245">
                <a:tc>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Культура</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365EB"/>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65EB"/>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3,3</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65EB"/>
                    </a:solidFill>
                  </a:tcPr>
                </a:tc>
                <a:extLst>
                  <a:ext uri="{0D108BD9-81ED-4DB2-BD59-A6C34878D82A}">
                    <a16:rowId xmlns:a16="http://schemas.microsoft.com/office/drawing/2014/main" val="174110712"/>
                  </a:ext>
                </a:extLst>
              </a:tr>
            </a:tbl>
          </a:graphicData>
        </a:graphic>
      </p:graphicFrame>
      <p:pic>
        <p:nvPicPr>
          <p:cNvPr id="1030" name="Picture 6">
            <a:extLst>
              <a:ext uri="{FF2B5EF4-FFF2-40B4-BE49-F238E27FC236}">
                <a16:creationId xmlns:a16="http://schemas.microsoft.com/office/drawing/2014/main" id="{E6CCDA44-2F57-4A2A-8B69-B766700A0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58" y="17758"/>
            <a:ext cx="2926688" cy="180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47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960436"/>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Мероприятия по реализации национальных </a:t>
            </a:r>
            <a:b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проектов в 2022 году</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4">
            <a:extLst>
              <a:ext uri="{FF2B5EF4-FFF2-40B4-BE49-F238E27FC236}">
                <a16:creationId xmlns:a16="http://schemas.microsoft.com/office/drawing/2014/main" id="{3CE6A11B-FE81-4BDF-9587-D84BD30E2187}"/>
              </a:ext>
            </a:extLst>
          </p:cNvPr>
          <p:cNvGraphicFramePr>
            <a:graphicFrameLocks noGrp="1"/>
          </p:cNvGraphicFramePr>
          <p:nvPr>
            <p:extLst>
              <p:ext uri="{D42A27DB-BD31-4B8C-83A1-F6EECF244321}">
                <p14:modId xmlns:p14="http://schemas.microsoft.com/office/powerpoint/2010/main" val="2600609454"/>
              </p:ext>
            </p:extLst>
          </p:nvPr>
        </p:nvGraphicFramePr>
        <p:xfrm>
          <a:off x="38637" y="1158241"/>
          <a:ext cx="11234610" cy="5699760"/>
        </p:xfrm>
        <a:graphic>
          <a:graphicData uri="http://schemas.openxmlformats.org/drawingml/2006/table">
            <a:tbl>
              <a:tblPr firstRow="1" bandRow="1">
                <a:tableStyleId>{BDBED569-4797-4DF1-A0F4-6AAB3CD982D8}</a:tableStyleId>
              </a:tblPr>
              <a:tblGrid>
                <a:gridCol w="2142818">
                  <a:extLst>
                    <a:ext uri="{9D8B030D-6E8A-4147-A177-3AD203B41FA5}">
                      <a16:colId xmlns:a16="http://schemas.microsoft.com/office/drawing/2014/main" val="20000"/>
                    </a:ext>
                  </a:extLst>
                </a:gridCol>
                <a:gridCol w="6315673">
                  <a:extLst>
                    <a:ext uri="{9D8B030D-6E8A-4147-A177-3AD203B41FA5}">
                      <a16:colId xmlns:a16="http://schemas.microsoft.com/office/drawing/2014/main" val="2187037017"/>
                    </a:ext>
                  </a:extLst>
                </a:gridCol>
                <a:gridCol w="1440112">
                  <a:extLst>
                    <a:ext uri="{9D8B030D-6E8A-4147-A177-3AD203B41FA5}">
                      <a16:colId xmlns:a16="http://schemas.microsoft.com/office/drawing/2014/main" val="20001"/>
                    </a:ext>
                  </a:extLst>
                </a:gridCol>
                <a:gridCol w="1336007">
                  <a:extLst>
                    <a:ext uri="{9D8B030D-6E8A-4147-A177-3AD203B41FA5}">
                      <a16:colId xmlns:a16="http://schemas.microsoft.com/office/drawing/2014/main" val="20002"/>
                    </a:ext>
                  </a:extLst>
                </a:gridCol>
              </a:tblGrid>
              <a:tr h="822836">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Национальный проект</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ln>
                            <a:noFill/>
                          </a:ln>
                          <a:solidFill>
                            <a:schemeClr val="tx1"/>
                          </a:solidFill>
                          <a:latin typeface="Times New Roman" panose="02020603050405020304" pitchFamily="18" charset="0"/>
                          <a:cs typeface="Times New Roman" panose="02020603050405020304" pitchFamily="18" charset="0"/>
                        </a:rPr>
                        <a:t>Мероприятие муниципальной программы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dirty="0">
                          <a:ln>
                            <a:noFill/>
                          </a:ln>
                          <a:solidFill>
                            <a:schemeClr val="tx1"/>
                          </a:solidFill>
                          <a:latin typeface="Times New Roman" panose="02020603050405020304" pitchFamily="18" charset="0"/>
                          <a:cs typeface="Times New Roman" panose="02020603050405020304" pitchFamily="18" charset="0"/>
                        </a:rPr>
                        <a:t>Кушвинского городского округа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2021 год </a:t>
                      </a:r>
                      <a:r>
                        <a:rPr lang="ru-RU" sz="1600" b="0" dirty="0">
                          <a:ln>
                            <a:noFill/>
                          </a:ln>
                          <a:solidFill>
                            <a:schemeClr val="tx1"/>
                          </a:solidFill>
                          <a:latin typeface="Times New Roman" panose="02020603050405020304" pitchFamily="18" charset="0"/>
                          <a:cs typeface="Times New Roman" panose="02020603050405020304" pitchFamily="18" charset="0"/>
                        </a:rPr>
                        <a:t>(ожидаемое)</a:t>
                      </a:r>
                    </a:p>
                    <a:p>
                      <a:pPr algn="ctr"/>
                      <a:r>
                        <a:rPr lang="ru-RU" sz="1600" b="0" dirty="0">
                          <a:ln>
                            <a:noFill/>
                          </a:ln>
                          <a:solidFill>
                            <a:schemeClr val="tx1"/>
                          </a:solidFill>
                          <a:latin typeface="Times New Roman" panose="02020603050405020304" pitchFamily="18" charset="0"/>
                          <a:cs typeface="Times New Roman" panose="02020603050405020304" pitchFamily="18" charset="0"/>
                        </a:rPr>
                        <a:t>млн. рублей</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600" b="1" dirty="0">
                          <a:ln>
                            <a:noFill/>
                          </a:ln>
                          <a:solidFill>
                            <a:schemeClr val="tx1"/>
                          </a:solidFill>
                          <a:latin typeface="Times New Roman" panose="02020603050405020304" pitchFamily="18" charset="0"/>
                          <a:cs typeface="Times New Roman" panose="02020603050405020304" pitchFamily="18" charset="0"/>
                        </a:rPr>
                        <a:t>2022 год </a:t>
                      </a:r>
                    </a:p>
                    <a:p>
                      <a:pPr algn="ctr"/>
                      <a:endParaRPr lang="ru-RU" sz="1600" b="1" dirty="0">
                        <a:ln>
                          <a:noFill/>
                        </a:ln>
                        <a:solidFill>
                          <a:schemeClr val="tx1"/>
                        </a:solidFill>
                        <a:latin typeface="Times New Roman" panose="02020603050405020304" pitchFamily="18" charset="0"/>
                        <a:cs typeface="Times New Roman" panose="02020603050405020304" pitchFamily="18" charset="0"/>
                      </a:endParaRPr>
                    </a:p>
                    <a:p>
                      <a:pPr algn="ctr"/>
                      <a:r>
                        <a:rPr lang="ru-RU" sz="1600" b="0" dirty="0">
                          <a:ln>
                            <a:noFill/>
                          </a:ln>
                          <a:solidFill>
                            <a:schemeClr val="tx1"/>
                          </a:solidFill>
                          <a:latin typeface="Times New Roman" panose="02020603050405020304" pitchFamily="18" charset="0"/>
                          <a:cs typeface="Times New Roman" panose="02020603050405020304" pitchFamily="18" charset="0"/>
                        </a:rPr>
                        <a:t>млн. рублей</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760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dirty="0">
                          <a:ln>
                            <a:noFill/>
                          </a:ln>
                          <a:solidFill>
                            <a:schemeClr val="tx1"/>
                          </a:solidFill>
                          <a:latin typeface="Times New Roman" panose="02020603050405020304" pitchFamily="18" charset="0"/>
                          <a:cs typeface="Times New Roman" panose="02020603050405020304" pitchFamily="18" charset="0"/>
                        </a:rPr>
                        <a:t>Жилье и городская среда</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dirty="0">
                          <a:ln>
                            <a:noFill/>
                          </a:ln>
                          <a:solidFill>
                            <a:schemeClr val="tx1"/>
                          </a:solidFill>
                          <a:latin typeface="Times New Roman" panose="02020603050405020304" pitchFamily="18" charset="0"/>
                          <a:cs typeface="Times New Roman" panose="02020603050405020304" pitchFamily="18" charset="0"/>
                        </a:rPr>
                        <a:t>Строительство объекта "Система водоснабжения г. Кушва от Половинкинского участка подземных вод"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0" dirty="0">
                          <a:ln>
                            <a:noFill/>
                          </a:ln>
                          <a:solidFill>
                            <a:schemeClr val="tx1"/>
                          </a:solidFill>
                          <a:latin typeface="Times New Roman" panose="02020603050405020304" pitchFamily="18" charset="0"/>
                          <a:cs typeface="Times New Roman" panose="02020603050405020304" pitchFamily="18" charset="0"/>
                        </a:rPr>
                        <a:t>460,7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176,7</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r h="33523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7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dirty="0">
                          <a:ln>
                            <a:noFill/>
                          </a:ln>
                          <a:solidFill>
                            <a:schemeClr val="tx1"/>
                          </a:solidFill>
                          <a:latin typeface="Times New Roman" panose="02020603050405020304" pitchFamily="18" charset="0"/>
                          <a:cs typeface="Times New Roman" panose="02020603050405020304" pitchFamily="18" charset="0"/>
                        </a:rPr>
                        <a:t>Переселение граждан из аварийного жилищного фонда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0" dirty="0">
                          <a:ln>
                            <a:noFill/>
                          </a:ln>
                          <a:solidFill>
                            <a:schemeClr val="tx1"/>
                          </a:solidFill>
                          <a:latin typeface="Times New Roman" panose="02020603050405020304" pitchFamily="18" charset="0"/>
                          <a:cs typeface="Times New Roman" panose="02020603050405020304" pitchFamily="18" charset="0"/>
                        </a:rPr>
                        <a:t>278,9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48,9</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487607">
                <a:tc rowSpan="2">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Образование</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kern="1200" dirty="0">
                          <a:ln>
                            <a:noFill/>
                          </a:ln>
                          <a:solidFill>
                            <a:schemeClr val="tx1"/>
                          </a:solidFill>
                          <a:effectLst/>
                          <a:latin typeface="Times New Roman" panose="02020603050405020304" pitchFamily="18" charset="0"/>
                          <a:ea typeface="+mn-ea"/>
                          <a:cs typeface="Times New Roman" panose="02020603050405020304" pitchFamily="18" charset="0"/>
                        </a:rPr>
                        <a:t>Обеспечение персонифицированного финансирования дополнительного образования детей</a:t>
                      </a:r>
                      <a:endParaRPr lang="ru-RU" sz="13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7,2</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685697">
                <a:tc vMerge="1">
                  <a:txBody>
                    <a:bodyPr/>
                    <a:lstStyle/>
                    <a:p>
                      <a:pPr algn="ctr"/>
                      <a:endParaRPr lang="ru-RU" sz="10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kern="1200" dirty="0">
                          <a:ln>
                            <a:noFill/>
                          </a:ln>
                          <a:solidFill>
                            <a:schemeClr val="tx1"/>
                          </a:solidFill>
                          <a:effectLst/>
                          <a:latin typeface="Times New Roman" panose="02020603050405020304" pitchFamily="18" charset="0"/>
                          <a:ea typeface="+mn-ea"/>
                          <a:cs typeface="Times New Roman" panose="02020603050405020304" pitchFamily="18" charset="0"/>
                        </a:rPr>
                        <a:t>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 расположенных в сельской местности и малых городах</a:t>
                      </a:r>
                      <a:endParaRPr lang="ru-RU" sz="13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6,0</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487607">
                <a:tc>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Экология</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kern="1200" dirty="0">
                          <a:ln>
                            <a:noFill/>
                          </a:ln>
                          <a:solidFill>
                            <a:schemeClr val="tx1"/>
                          </a:solidFill>
                          <a:effectLst/>
                          <a:latin typeface="Times New Roman" panose="02020603050405020304" pitchFamily="18" charset="0"/>
                          <a:ea typeface="+mn-ea"/>
                          <a:cs typeface="Times New Roman" panose="02020603050405020304" pitchFamily="18" charset="0"/>
                        </a:rPr>
                        <a:t>Государственная поддержка закупки контейнеров для раздельного накопления твердых коммунальных отходов</a:t>
                      </a:r>
                      <a:endParaRPr lang="ru-RU" sz="13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71295096"/>
                  </a:ext>
                </a:extLst>
              </a:tr>
              <a:tr h="487607">
                <a:tc rowSpan="2">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Демография</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E4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kern="1200" dirty="0">
                          <a:ln>
                            <a:noFill/>
                          </a:ln>
                          <a:solidFill>
                            <a:schemeClr val="tx1"/>
                          </a:solidFill>
                          <a:effectLst/>
                          <a:latin typeface="Times New Roman" panose="02020603050405020304" pitchFamily="18" charset="0"/>
                          <a:ea typeface="+mn-ea"/>
                          <a:cs typeface="Times New Roman" panose="02020603050405020304" pitchFamily="18" charset="0"/>
                        </a:rPr>
                        <a:t>Реализация мероприятий по поэтапному внедрению Всероссийского физкультурно-спортивного комплекса "Готов к труду и обороне" (ГТО)</a:t>
                      </a:r>
                      <a:endParaRPr lang="ru-RU" sz="13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E4F3"/>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E4F3"/>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0,4</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E4F3"/>
                    </a:solidFill>
                  </a:tcPr>
                </a:tc>
                <a:extLst>
                  <a:ext uri="{0D108BD9-81ED-4DB2-BD59-A6C34878D82A}">
                    <a16:rowId xmlns:a16="http://schemas.microsoft.com/office/drawing/2014/main" val="10005"/>
                  </a:ext>
                </a:extLst>
              </a:tr>
              <a:tr h="685697">
                <a:tc vMerge="1">
                  <a:txBody>
                    <a:bodyPr/>
                    <a:lstStyle/>
                    <a:p>
                      <a:pPr algn="ctr"/>
                      <a:endParaRPr lang="ru-RU" sz="10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kern="1200" dirty="0">
                          <a:ln>
                            <a:noFill/>
                          </a:ln>
                          <a:solidFill>
                            <a:schemeClr val="tx1"/>
                          </a:solidFill>
                          <a:effectLst/>
                          <a:latin typeface="Times New Roman" panose="02020603050405020304" pitchFamily="18" charset="0"/>
                          <a:ea typeface="+mn-ea"/>
                          <a:cs typeface="Times New Roman" panose="02020603050405020304" pitchFamily="18" charset="0"/>
                        </a:rPr>
                        <a:t>Государственная поддержка спортивных организаций, осуществляющих подготовку спортивного резерва для спортивных сборных команд, в том числе спортивных сборных команд Российской Федерации</a:t>
                      </a:r>
                      <a:endParaRPr lang="ru-RU" sz="13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0,1</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r h="883787">
                <a:tc rowSpan="2">
                  <a:txBody>
                    <a:bodyPr/>
                    <a:lstStyle/>
                    <a:p>
                      <a:pPr algn="ctr"/>
                      <a:r>
                        <a:rPr lang="ru-RU" sz="1800" b="1" dirty="0">
                          <a:ln>
                            <a:noFill/>
                          </a:ln>
                          <a:solidFill>
                            <a:schemeClr val="tx1"/>
                          </a:solidFill>
                          <a:latin typeface="Times New Roman" panose="02020603050405020304" pitchFamily="18" charset="0"/>
                          <a:cs typeface="Times New Roman" panose="02020603050405020304" pitchFamily="18" charset="0"/>
                        </a:rPr>
                        <a:t>Культура</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1DFC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dirty="0">
                          <a:ln>
                            <a:noFill/>
                          </a:ln>
                          <a:solidFill>
                            <a:schemeClr val="tx1"/>
                          </a:solidFill>
                          <a:latin typeface="Times New Roman" panose="02020603050405020304" pitchFamily="18" charset="0"/>
                          <a:cs typeface="Times New Roman" panose="02020603050405020304" pitchFamily="18" charset="0"/>
                        </a:rPr>
                        <a:t>Выплата денежного поощрения лучшим муниципальным учреждениям культуры, находящимся на территориях сельских поселений Свердловской области, и лучшим работникам муниципальных учреждений культуры, находящихся на территориях сельских поселений Свердловской области</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FC9"/>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FC9"/>
                    </a:solidFill>
                  </a:tcPr>
                </a:tc>
                <a:tc>
                  <a:txBody>
                    <a:bodyPr/>
                    <a:lstStyle/>
                    <a:p>
                      <a:pPr algn="ctr"/>
                      <a:r>
                        <a:rPr lang="ru-RU" sz="1600" b="0" dirty="0">
                          <a:ln>
                            <a:noFill/>
                          </a:ln>
                          <a:solidFill>
                            <a:schemeClr val="tx1"/>
                          </a:solidFill>
                          <a:latin typeface="Times New Roman" panose="02020603050405020304" pitchFamily="18" charset="0"/>
                          <a:cs typeface="Times New Roman" panose="02020603050405020304" pitchFamily="18" charset="0"/>
                        </a:rPr>
                        <a:t>0,1</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FC9"/>
                    </a:solidFill>
                  </a:tcPr>
                </a:tc>
                <a:extLst>
                  <a:ext uri="{0D108BD9-81ED-4DB2-BD59-A6C34878D82A}">
                    <a16:rowId xmlns:a16="http://schemas.microsoft.com/office/drawing/2014/main" val="2176851767"/>
                  </a:ext>
                </a:extLst>
              </a:tr>
              <a:tr h="335230">
                <a:tc vMerge="1">
                  <a:txBody>
                    <a:bodyPr/>
                    <a:lstStyle/>
                    <a:p>
                      <a:endParaRPr lang="ru-R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300" dirty="0">
                          <a:ln>
                            <a:noFill/>
                          </a:ln>
                          <a:solidFill>
                            <a:schemeClr val="tx1"/>
                          </a:solidFill>
                          <a:latin typeface="Times New Roman" panose="02020603050405020304" pitchFamily="18" charset="0"/>
                          <a:cs typeface="Times New Roman" panose="02020603050405020304" pitchFamily="18" charset="0"/>
                        </a:rPr>
                        <a:t>Техническое оснащение муниципальных музеев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ru-RU" sz="1600" dirty="0">
                          <a:ln>
                            <a:noFill/>
                          </a:ln>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75000"/>
                      </a:schemeClr>
                    </a:solidFill>
                  </a:tcPr>
                </a:tc>
                <a:tc>
                  <a:txBody>
                    <a:bodyPr/>
                    <a:lstStyle/>
                    <a:p>
                      <a:pPr algn="ctr"/>
                      <a:r>
                        <a:rPr lang="ru-RU" sz="1600" dirty="0">
                          <a:ln>
                            <a:noFill/>
                          </a:ln>
                          <a:solidFill>
                            <a:schemeClr val="tx1"/>
                          </a:solidFill>
                          <a:latin typeface="Times New Roman" panose="02020603050405020304" pitchFamily="18" charset="0"/>
                          <a:cs typeface="Times New Roman" panose="02020603050405020304" pitchFamily="18" charset="0"/>
                        </a:rPr>
                        <a:t>3,3</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10403889"/>
                  </a:ext>
                </a:extLst>
              </a:tr>
            </a:tbl>
          </a:graphicData>
        </a:graphic>
      </p:graphicFrame>
    </p:spTree>
    <p:extLst>
      <p:ext uri="{BB962C8B-B14F-4D97-AF65-F5344CB8AC3E}">
        <p14:creationId xmlns:p14="http://schemas.microsoft.com/office/powerpoint/2010/main" val="398307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960437"/>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в 2022 году на обеспечение финансирования крупных инвестиционных проектов</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4">
            <a:extLst>
              <a:ext uri="{FF2B5EF4-FFF2-40B4-BE49-F238E27FC236}">
                <a16:creationId xmlns:a16="http://schemas.microsoft.com/office/drawing/2014/main" id="{43928282-4E48-4C0F-8F64-33A8730F2DF6}"/>
              </a:ext>
            </a:extLst>
          </p:cNvPr>
          <p:cNvGraphicFramePr>
            <a:graphicFrameLocks noGrp="1"/>
          </p:cNvGraphicFramePr>
          <p:nvPr>
            <p:extLst>
              <p:ext uri="{D42A27DB-BD31-4B8C-83A1-F6EECF244321}">
                <p14:modId xmlns:p14="http://schemas.microsoft.com/office/powerpoint/2010/main" val="2205801752"/>
              </p:ext>
            </p:extLst>
          </p:nvPr>
        </p:nvGraphicFramePr>
        <p:xfrm>
          <a:off x="-7898" y="1906493"/>
          <a:ext cx="11266414" cy="4548151"/>
        </p:xfrm>
        <a:graphic>
          <a:graphicData uri="http://schemas.openxmlformats.org/drawingml/2006/table">
            <a:tbl>
              <a:tblPr firstRow="1" bandRow="1">
                <a:tableStyleId>{D27102A9-8310-4765-A935-A1911B00CA55}</a:tableStyleId>
              </a:tblPr>
              <a:tblGrid>
                <a:gridCol w="3924453">
                  <a:extLst>
                    <a:ext uri="{9D8B030D-6E8A-4147-A177-3AD203B41FA5}">
                      <a16:colId xmlns:a16="http://schemas.microsoft.com/office/drawing/2014/main" val="20000"/>
                    </a:ext>
                  </a:extLst>
                </a:gridCol>
                <a:gridCol w="2622130">
                  <a:extLst>
                    <a:ext uri="{9D8B030D-6E8A-4147-A177-3AD203B41FA5}">
                      <a16:colId xmlns:a16="http://schemas.microsoft.com/office/drawing/2014/main" val="20001"/>
                    </a:ext>
                  </a:extLst>
                </a:gridCol>
                <a:gridCol w="2569686">
                  <a:extLst>
                    <a:ext uri="{9D8B030D-6E8A-4147-A177-3AD203B41FA5}">
                      <a16:colId xmlns:a16="http://schemas.microsoft.com/office/drawing/2014/main" val="20002"/>
                    </a:ext>
                  </a:extLst>
                </a:gridCol>
                <a:gridCol w="2150145">
                  <a:extLst>
                    <a:ext uri="{9D8B030D-6E8A-4147-A177-3AD203B41FA5}">
                      <a16:colId xmlns:a16="http://schemas.microsoft.com/office/drawing/2014/main" val="20003"/>
                    </a:ext>
                  </a:extLst>
                </a:gridCol>
              </a:tblGrid>
              <a:tr h="2049794">
                <a:tc>
                  <a:txBody>
                    <a:bodyPr/>
                    <a:lstStyle/>
                    <a:p>
                      <a:pPr algn="ctr"/>
                      <a:endParaRPr lang="ru-RU" sz="2000" dirty="0">
                        <a:latin typeface="Times New Roman" panose="02020603050405020304" pitchFamily="18" charset="0"/>
                        <a:cs typeface="Times New Roman" panose="02020603050405020304" pitchFamily="18" charset="0"/>
                      </a:endParaRP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Наименование мероприятия</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Обеспечение доли софинансирования</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Средства местного бюджета </a:t>
                      </a:r>
                    </a:p>
                    <a:p>
                      <a:pPr algn="ctr"/>
                      <a:r>
                        <a:rPr lang="ru-RU" sz="2000" dirty="0">
                          <a:latin typeface="Times New Roman" panose="02020603050405020304" pitchFamily="18" charset="0"/>
                          <a:cs typeface="Times New Roman" panose="02020603050405020304" pitchFamily="18" charset="0"/>
                        </a:rPr>
                        <a:t>(за пределами софинансирования)</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Планируемое привлечение средств из областного бюджета </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1089717">
                <a:tc>
                  <a:txBody>
                    <a:bodyPr/>
                    <a:lstStyle/>
                    <a:p>
                      <a:pPr algn="ctr"/>
                      <a:r>
                        <a:rPr lang="ru-RU" sz="2000" dirty="0">
                          <a:effectLst/>
                          <a:latin typeface="Times New Roman" panose="02020603050405020304" pitchFamily="18" charset="0"/>
                          <a:cs typeface="Times New Roman" panose="02020603050405020304" pitchFamily="18" charset="0"/>
                        </a:rPr>
                        <a:t>Переселение граждан из аварийного жилищного фонда</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3200" dirty="0">
                          <a:latin typeface="Times New Roman" panose="02020603050405020304" pitchFamily="18" charset="0"/>
                          <a:cs typeface="Times New Roman" panose="02020603050405020304" pitchFamily="18" charset="0"/>
                        </a:rPr>
                        <a:t>1,6</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3200" dirty="0">
                          <a:latin typeface="Times New Roman" panose="02020603050405020304" pitchFamily="18" charset="0"/>
                          <a:cs typeface="Times New Roman" panose="02020603050405020304" pitchFamily="18" charset="0"/>
                        </a:rPr>
                        <a:t>9,7</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3200" dirty="0">
                          <a:latin typeface="Times New Roman" panose="02020603050405020304" pitchFamily="18" charset="0"/>
                          <a:cs typeface="Times New Roman" panose="02020603050405020304" pitchFamily="18" charset="0"/>
                        </a:rPr>
                        <a:t>37,6</a:t>
                      </a: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0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u="none" strike="noStrike" kern="1200" dirty="0">
                          <a:effectLst/>
                          <a:latin typeface="Times New Roman" panose="02020603050405020304" pitchFamily="18" charset="0"/>
                          <a:cs typeface="Times New Roman" panose="02020603050405020304" pitchFamily="18" charset="0"/>
                        </a:rPr>
                        <a:t>Строительство объекта «</a:t>
                      </a:r>
                      <a:r>
                        <a:rPr lang="ru-RU" sz="2000" kern="1200" dirty="0">
                          <a:effectLst/>
                          <a:latin typeface="Times New Roman" panose="02020603050405020304" pitchFamily="18" charset="0"/>
                          <a:cs typeface="Times New Roman" panose="02020603050405020304" pitchFamily="18" charset="0"/>
                        </a:rPr>
                        <a:t>Система водоснабжения г. Кушва от Половинкинского участка подземных вод»</a:t>
                      </a:r>
                      <a:endParaRPr kumimoji="0" lang="ru-RU" sz="20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3200" dirty="0">
                          <a:latin typeface="Times New Roman" panose="02020603050405020304" pitchFamily="18" charset="0"/>
                          <a:cs typeface="Times New Roman" panose="02020603050405020304" pitchFamily="18" charset="0"/>
                        </a:rPr>
                        <a:t>0,9</a:t>
                      </a: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3200" dirty="0">
                          <a:latin typeface="Times New Roman" panose="02020603050405020304" pitchFamily="18" charset="0"/>
                          <a:cs typeface="Times New Roman" panose="02020603050405020304" pitchFamily="18" charset="0"/>
                        </a:rPr>
                        <a:t>158,6</a:t>
                      </a: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3200" dirty="0">
                          <a:latin typeface="Times New Roman" panose="02020603050405020304" pitchFamily="18" charset="0"/>
                          <a:cs typeface="Times New Roman" panose="02020603050405020304" pitchFamily="18" charset="0"/>
                        </a:rPr>
                        <a:t>17,2</a:t>
                      </a: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BE700ECB-BE81-4D2E-A84D-6EC68518F8D6}"/>
              </a:ext>
            </a:extLst>
          </p:cNvPr>
          <p:cNvSpPr txBox="1"/>
          <p:nvPr/>
        </p:nvSpPr>
        <p:spPr>
          <a:xfrm>
            <a:off x="9419691" y="1343688"/>
            <a:ext cx="1711235" cy="369332"/>
          </a:xfrm>
          <a:prstGeom prst="rect">
            <a:avLst/>
          </a:prstGeom>
          <a:noFill/>
        </p:spPr>
        <p:txBody>
          <a:bodyPr wrap="square" rtlCol="0">
            <a:spAutoFit/>
          </a:bodyPr>
          <a:lstStyle/>
          <a:p>
            <a:pPr algn="r"/>
            <a:r>
              <a:rPr lang="ru-RU" u="sng"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4206723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Программные и непрограммные направления расходов</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73AB2A21-8904-43FA-89CA-FE864EA30EC1}"/>
              </a:ext>
            </a:extLst>
          </p:cNvPr>
          <p:cNvSpPr/>
          <p:nvPr/>
        </p:nvSpPr>
        <p:spPr>
          <a:xfrm>
            <a:off x="169707" y="5251269"/>
            <a:ext cx="11009156" cy="1200329"/>
          </a:xfrm>
          <a:prstGeom prst="rect">
            <a:avLst/>
          </a:prstGeom>
        </p:spPr>
        <p:txBody>
          <a:bodyPr wrap="square">
            <a:spAutoFit/>
          </a:bodyPr>
          <a:lstStyle/>
          <a:p>
            <a:pPr lvl="0" algn="ctr" fontAlgn="auto">
              <a:spcBef>
                <a:spcPts val="0"/>
              </a:spcBef>
              <a:spcAft>
                <a:spcPts val="0"/>
              </a:spcAft>
              <a:defRPr/>
            </a:pPr>
            <a:r>
              <a:rPr lang="ru-RU" sz="2400" dirty="0">
                <a:solidFill>
                  <a:srgbClr val="ACCBF9">
                    <a:lumMod val="10000"/>
                  </a:srgbClr>
                </a:solidFill>
                <a:latin typeface="Times New Roman" panose="02020603050405020304" pitchFamily="18" charset="0"/>
                <a:cs typeface="Times New Roman" panose="02020603050405020304" pitchFamily="18" charset="0"/>
              </a:rPr>
              <a:t>Доля расходов бюджета Кушвинского городского округа, предусмотренных муниципальными программами Кушвинского городского округа, составляет на </a:t>
            </a:r>
          </a:p>
          <a:p>
            <a:pPr lvl="0" algn="ctr" fontAlgn="auto">
              <a:spcBef>
                <a:spcPts val="0"/>
              </a:spcBef>
              <a:spcAft>
                <a:spcPts val="0"/>
              </a:spcAft>
              <a:defRPr/>
            </a:pPr>
            <a:r>
              <a:rPr lang="ru-RU" sz="2400" dirty="0">
                <a:solidFill>
                  <a:srgbClr val="ACCBF9">
                    <a:lumMod val="10000"/>
                  </a:srgbClr>
                </a:solidFill>
                <a:latin typeface="Times New Roman" panose="02020603050405020304" pitchFamily="18" charset="0"/>
                <a:cs typeface="Times New Roman" panose="02020603050405020304" pitchFamily="18" charset="0"/>
              </a:rPr>
              <a:t>2022 год – 98,99%, на 2023 год – 98,76%, на 2024 год – 98,74%.</a:t>
            </a:r>
            <a:endParaRPr lang="ru-RU" sz="2200" dirty="0">
              <a:latin typeface="Times New Roman" panose="02020603050405020304" pitchFamily="18" charset="0"/>
              <a:cs typeface="Times New Roman" panose="02020603050405020304" pitchFamily="18" charset="0"/>
            </a:endParaRPr>
          </a:p>
        </p:txBody>
      </p:sp>
      <p:graphicFrame>
        <p:nvGraphicFramePr>
          <p:cNvPr id="7" name="Диаграмма 8">
            <a:extLst>
              <a:ext uri="{FF2B5EF4-FFF2-40B4-BE49-F238E27FC236}">
                <a16:creationId xmlns:a16="http://schemas.microsoft.com/office/drawing/2014/main" id="{9F23C5F1-EA5B-4781-BE79-8D2DBA25357D}"/>
              </a:ext>
            </a:extLst>
          </p:cNvPr>
          <p:cNvGraphicFramePr>
            <a:graphicFrameLocks/>
          </p:cNvGraphicFramePr>
          <p:nvPr>
            <p:extLst>
              <p:ext uri="{D42A27DB-BD31-4B8C-83A1-F6EECF244321}">
                <p14:modId xmlns:p14="http://schemas.microsoft.com/office/powerpoint/2010/main" val="664389354"/>
              </p:ext>
            </p:extLst>
          </p:nvPr>
        </p:nvGraphicFramePr>
        <p:xfrm>
          <a:off x="169706" y="1073150"/>
          <a:ext cx="11043058" cy="44263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a:extLst>
              <a:ext uri="{FF2B5EF4-FFF2-40B4-BE49-F238E27FC236}">
                <a16:creationId xmlns:a16="http://schemas.microsoft.com/office/drawing/2014/main" id="{D19596A6-D0DD-4BE0-B657-8DD9CADD3C1D}"/>
              </a:ext>
            </a:extLst>
          </p:cNvPr>
          <p:cNvSpPr txBox="1"/>
          <p:nvPr/>
        </p:nvSpPr>
        <p:spPr>
          <a:xfrm>
            <a:off x="9888279" y="1073151"/>
            <a:ext cx="1290584" cy="249938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3028007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960436"/>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Перечень муниципальных программ, подлежащих реализации в 2022-2024 годах</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4">
            <a:extLst>
              <a:ext uri="{FF2B5EF4-FFF2-40B4-BE49-F238E27FC236}">
                <a16:creationId xmlns:a16="http://schemas.microsoft.com/office/drawing/2014/main" id="{20D8DA4B-DF39-49EB-9D3B-090452D6B4D6}"/>
              </a:ext>
            </a:extLst>
          </p:cNvPr>
          <p:cNvGraphicFramePr>
            <a:graphicFrameLocks noGrp="1"/>
          </p:cNvGraphicFramePr>
          <p:nvPr>
            <p:extLst>
              <p:ext uri="{D42A27DB-BD31-4B8C-83A1-F6EECF244321}">
                <p14:modId xmlns:p14="http://schemas.microsoft.com/office/powerpoint/2010/main" val="822987813"/>
              </p:ext>
            </p:extLst>
          </p:nvPr>
        </p:nvGraphicFramePr>
        <p:xfrm>
          <a:off x="0" y="1384662"/>
          <a:ext cx="11273246" cy="5360626"/>
        </p:xfrm>
        <a:graphic>
          <a:graphicData uri="http://schemas.openxmlformats.org/drawingml/2006/table">
            <a:tbl>
              <a:tblPr firstRow="1" bandRow="1">
                <a:tableStyleId>{BDBED569-4797-4DF1-A0F4-6AAB3CD982D8}</a:tableStyleId>
              </a:tblPr>
              <a:tblGrid>
                <a:gridCol w="7251572">
                  <a:extLst>
                    <a:ext uri="{9D8B030D-6E8A-4147-A177-3AD203B41FA5}">
                      <a16:colId xmlns:a16="http://schemas.microsoft.com/office/drawing/2014/main" val="20000"/>
                    </a:ext>
                  </a:extLst>
                </a:gridCol>
                <a:gridCol w="1462218">
                  <a:extLst>
                    <a:ext uri="{9D8B030D-6E8A-4147-A177-3AD203B41FA5}">
                      <a16:colId xmlns:a16="http://schemas.microsoft.com/office/drawing/2014/main" val="20001"/>
                    </a:ext>
                  </a:extLst>
                </a:gridCol>
                <a:gridCol w="1290508">
                  <a:extLst>
                    <a:ext uri="{9D8B030D-6E8A-4147-A177-3AD203B41FA5}">
                      <a16:colId xmlns:a16="http://schemas.microsoft.com/office/drawing/2014/main" val="20002"/>
                    </a:ext>
                  </a:extLst>
                </a:gridCol>
                <a:gridCol w="1268948">
                  <a:extLst>
                    <a:ext uri="{9D8B030D-6E8A-4147-A177-3AD203B41FA5}">
                      <a16:colId xmlns:a16="http://schemas.microsoft.com/office/drawing/2014/main" val="20003"/>
                    </a:ext>
                  </a:extLst>
                </a:gridCol>
              </a:tblGrid>
              <a:tr h="377467">
                <a:tc>
                  <a:txBody>
                    <a:bodyPr/>
                    <a:lstStyle/>
                    <a:p>
                      <a:pPr algn="ctr"/>
                      <a:r>
                        <a:rPr lang="ru-RU" dirty="0">
                          <a:solidFill>
                            <a:schemeClr val="tx1"/>
                          </a:solidFill>
                          <a:latin typeface="Times New Roman" panose="02020603050405020304" pitchFamily="18" charset="0"/>
                          <a:cs typeface="Times New Roman" panose="02020603050405020304" pitchFamily="18" charset="0"/>
                        </a:rPr>
                        <a:t>Наименование программы</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dirty="0">
                          <a:solidFill>
                            <a:schemeClr val="tx1"/>
                          </a:solidFill>
                          <a:latin typeface="Times New Roman" panose="02020603050405020304" pitchFamily="18" charset="0"/>
                          <a:cs typeface="Times New Roman" panose="02020603050405020304" pitchFamily="18" charset="0"/>
                        </a:rPr>
                        <a:t>2022 год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dirty="0">
                          <a:solidFill>
                            <a:schemeClr val="tx1"/>
                          </a:solidFill>
                          <a:latin typeface="Times New Roman" panose="02020603050405020304" pitchFamily="18" charset="0"/>
                          <a:cs typeface="Times New Roman" panose="02020603050405020304" pitchFamily="18" charset="0"/>
                        </a:rPr>
                        <a:t>2023 год</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dirty="0">
                          <a:solidFill>
                            <a:schemeClr val="tx1"/>
                          </a:solidFill>
                          <a:latin typeface="Times New Roman" panose="02020603050405020304" pitchFamily="18" charset="0"/>
                          <a:cs typeface="Times New Roman" panose="02020603050405020304" pitchFamily="18" charset="0"/>
                        </a:rPr>
                        <a:t>2024 год</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574197">
                <a:tc>
                  <a:txBody>
                    <a:bodyPr/>
                    <a:lstStyle/>
                    <a:p>
                      <a:pPr algn="ctr" fontAlgn="b"/>
                      <a:r>
                        <a:rPr lang="ru-RU" sz="1800" u="none" strike="noStrike" dirty="0">
                          <a:solidFill>
                            <a:schemeClr val="tx1"/>
                          </a:solidFill>
                          <a:latin typeface="Times New Roman" panose="02020603050405020304" pitchFamily="18" charset="0"/>
                          <a:cs typeface="Times New Roman" panose="02020603050405020304" pitchFamily="18" charset="0"/>
                        </a:rPr>
                        <a:t>Развитие системы образования в Кушвинском городском округе </a:t>
                      </a:r>
                    </a:p>
                    <a:p>
                      <a:pPr algn="ctr" fontAlgn="b"/>
                      <a:r>
                        <a:rPr lang="ru-RU" sz="1800" u="none" strike="noStrike" dirty="0">
                          <a:solidFill>
                            <a:schemeClr val="tx1"/>
                          </a:solidFill>
                          <a:latin typeface="Times New Roman" panose="02020603050405020304" pitchFamily="18" charset="0"/>
                          <a:cs typeface="Times New Roman" panose="02020603050405020304" pitchFamily="18" charset="0"/>
                        </a:rPr>
                        <a:t>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850,9</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838,7</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850,7</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4039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800" u="none" strike="noStrike" dirty="0">
                          <a:solidFill>
                            <a:schemeClr val="tx1"/>
                          </a:solidFill>
                          <a:latin typeface="Times New Roman" panose="02020603050405020304" pitchFamily="18" charset="0"/>
                          <a:cs typeface="Times New Roman" panose="02020603050405020304" pitchFamily="18" charset="0"/>
                        </a:rPr>
                        <a:t>Реализация вопросов местного значения и осуществление государственных полномочий муниципальным казенным учреждением Кушвинского городского округа "Комитет жилищно-коммунальной сферы" 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a:solidFill>
                            <a:schemeClr val="tx1"/>
                          </a:solidFill>
                          <a:latin typeface="Times New Roman" panose="02020603050405020304" pitchFamily="18" charset="0"/>
                          <a:cs typeface="Times New Roman" panose="02020603050405020304" pitchFamily="18" charset="0"/>
                        </a:rPr>
                        <a:t>500,2</a:t>
                      </a:r>
                    </a:p>
                    <a:p>
                      <a:pPr algn="ct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a:solidFill>
                            <a:schemeClr val="tx1"/>
                          </a:solidFill>
                          <a:latin typeface="Times New Roman" panose="02020603050405020304" pitchFamily="18" charset="0"/>
                          <a:cs typeface="Times New Roman" panose="02020603050405020304" pitchFamily="18" charset="0"/>
                        </a:rPr>
                        <a:t>269,0</a:t>
                      </a:r>
                    </a:p>
                    <a:p>
                      <a:pPr algn="ct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a:solidFill>
                            <a:schemeClr val="tx1"/>
                          </a:solidFill>
                          <a:latin typeface="Times New Roman" panose="02020603050405020304" pitchFamily="18" charset="0"/>
                          <a:cs typeface="Times New Roman" panose="02020603050405020304" pitchFamily="18" charset="0"/>
                        </a:rPr>
                        <a:t>258,2</a:t>
                      </a:r>
                    </a:p>
                    <a:p>
                      <a:pPr algn="ct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377467">
                <a:tc>
                  <a:txBody>
                    <a:bodyPr/>
                    <a:lstStyle/>
                    <a:p>
                      <a:pPr algn="ctr" fontAlgn="b"/>
                      <a:r>
                        <a:rPr lang="ru-RU" sz="1800" u="none" strike="noStrike" dirty="0">
                          <a:solidFill>
                            <a:schemeClr val="tx1"/>
                          </a:solidFill>
                          <a:latin typeface="Times New Roman" panose="02020603050405020304" pitchFamily="18" charset="0"/>
                          <a:cs typeface="Times New Roman" panose="02020603050405020304" pitchFamily="18" charset="0"/>
                        </a:rPr>
                        <a:t>Развитие культуры в Кушвинском городском округе 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173,4</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148,9</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148,9</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3265">
                <a:tc>
                  <a:txBody>
                    <a:bodyPr/>
                    <a:lstStyle/>
                    <a:p>
                      <a:pPr algn="ctr">
                        <a:lnSpc>
                          <a:spcPct val="107000"/>
                        </a:lnSpc>
                        <a:spcAft>
                          <a:spcPts val="800"/>
                        </a:spcAft>
                      </a:pPr>
                      <a:r>
                        <a:rPr lang="ru-RU" sz="1800" dirty="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 в Кушвинском городском округе до 2024 года</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7950" marR="7620" marT="762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Aft>
                          <a:spcPts val="800"/>
                        </a:spcAft>
                      </a:pPr>
                      <a:r>
                        <a:rPr lang="ru-RU" sz="1800" dirty="0">
                          <a:solidFill>
                            <a:schemeClr val="tx1"/>
                          </a:solidFill>
                          <a:effectLst/>
                          <a:latin typeface="Times New Roman" panose="02020603050405020304" pitchFamily="18" charset="0"/>
                          <a:cs typeface="Times New Roman" panose="02020603050405020304" pitchFamily="18" charset="0"/>
                        </a:rPr>
                        <a:t>92,2</a:t>
                      </a:r>
                      <a:endPar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Aft>
                          <a:spcPts val="800"/>
                        </a:spcAft>
                      </a:pPr>
                      <a:r>
                        <a:rPr lang="ru-RU" sz="1800" dirty="0">
                          <a:solidFill>
                            <a:schemeClr val="tx1"/>
                          </a:solidFill>
                          <a:effectLst/>
                          <a:latin typeface="Times New Roman" panose="02020603050405020304" pitchFamily="18" charset="0"/>
                          <a:cs typeface="Times New Roman" panose="02020603050405020304" pitchFamily="18" charset="0"/>
                        </a:rPr>
                        <a:t>80,8</a:t>
                      </a:r>
                      <a:endPar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7000"/>
                        </a:lnSpc>
                        <a:spcAft>
                          <a:spcPts val="800"/>
                        </a:spcAft>
                      </a:pPr>
                      <a:r>
                        <a:rPr lang="ru-RU" sz="1800" dirty="0">
                          <a:solidFill>
                            <a:schemeClr val="tx1"/>
                          </a:solidFill>
                          <a:effectLst/>
                          <a:latin typeface="Times New Roman" panose="02020603050405020304" pitchFamily="18" charset="0"/>
                          <a:cs typeface="Times New Roman" panose="02020603050405020304" pitchFamily="18" charset="0"/>
                        </a:rPr>
                        <a:t>80,8</a:t>
                      </a:r>
                      <a:endParaRPr lang="ru-RU"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574197">
                <a:tc>
                  <a:txBody>
                    <a:bodyPr/>
                    <a:lstStyle/>
                    <a:p>
                      <a:pPr algn="ctr" fontAlgn="b"/>
                      <a:r>
                        <a:rPr lang="ru-RU" sz="1800" b="0" i="0" u="none" strike="noStrike" dirty="0">
                          <a:solidFill>
                            <a:schemeClr val="tx1"/>
                          </a:solidFill>
                          <a:latin typeface="Times New Roman" panose="02020603050405020304" pitchFamily="18" charset="0"/>
                          <a:cs typeface="Times New Roman" panose="02020603050405020304" pitchFamily="18" charset="0"/>
                        </a:rPr>
                        <a:t>Управление муниципальными финансами Кушвинского городского округа 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69,6</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70,0</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71,0</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4197">
                <a:tc>
                  <a:txBody>
                    <a:bodyPr/>
                    <a:lstStyle/>
                    <a:p>
                      <a:pPr algn="ctr" fontAlgn="b"/>
                      <a:r>
                        <a:rPr lang="ru-RU" sz="1800" b="0" i="0" u="none" strike="noStrike" dirty="0">
                          <a:solidFill>
                            <a:schemeClr val="tx1"/>
                          </a:solidFill>
                          <a:latin typeface="Times New Roman" panose="02020603050405020304" pitchFamily="18" charset="0"/>
                          <a:cs typeface="Times New Roman" panose="02020603050405020304" pitchFamily="18" charset="0"/>
                        </a:rPr>
                        <a:t>Развитие и обеспечение эффективности деятельности администрации Кушвинского городского округа 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44,7</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39,8</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39,7</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6"/>
                  </a:ext>
                </a:extLst>
              </a:tr>
              <a:tr h="574197">
                <a:tc>
                  <a:txBody>
                    <a:bodyPr/>
                    <a:lstStyle/>
                    <a:p>
                      <a:pPr algn="ctr" fontAlgn="b"/>
                      <a:r>
                        <a:rPr lang="ru-RU" sz="1800" b="0" i="0" u="none" strike="noStrike" dirty="0">
                          <a:solidFill>
                            <a:schemeClr val="tx1"/>
                          </a:solidFill>
                          <a:latin typeface="Times New Roman" panose="02020603050405020304" pitchFamily="18" charset="0"/>
                          <a:cs typeface="Times New Roman" panose="02020603050405020304" pitchFamily="18" charset="0"/>
                        </a:rPr>
                        <a:t>Повышение эффективности управления муниципальной собственностью Кушвинского городского округа до 2024 года</a:t>
                      </a:r>
                    </a:p>
                  </a:txBody>
                  <a:tcPr marL="108000" marR="7749" marT="7749"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47,5</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20,3</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19,7</a:t>
                      </a:r>
                      <a:endParaRPr lang="ru-RU" sz="1800" b="0" dirty="0">
                        <a:solidFill>
                          <a:schemeClr val="tx1"/>
                        </a:solidFill>
                        <a:latin typeface="Times New Roman" panose="02020603050405020304" pitchFamily="18" charset="0"/>
                        <a:cs typeface="Times New Roman" panose="02020603050405020304" pitchFamily="18" charset="0"/>
                      </a:endParaRP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75242">
                <a:tc>
                  <a:txBody>
                    <a:bodyPr/>
                    <a:lstStyle/>
                    <a:p>
                      <a:pPr algn="l" fontAlgn="b"/>
                      <a:r>
                        <a:rPr lang="ru-RU" sz="2800" b="1" u="none" strike="noStrike" dirty="0">
                          <a:solidFill>
                            <a:schemeClr val="tx1"/>
                          </a:solidFill>
                          <a:latin typeface="Times New Roman" panose="02020603050405020304" pitchFamily="18" charset="0"/>
                          <a:cs typeface="Times New Roman" panose="02020603050405020304" pitchFamily="18" charset="0"/>
                        </a:rPr>
                        <a:t>  Всего:</a:t>
                      </a:r>
                      <a:endParaRPr lang="ru-RU" sz="2800" b="1" i="0" u="none" strike="noStrike" dirty="0">
                        <a:solidFill>
                          <a:schemeClr val="tx1"/>
                        </a:solidFill>
                        <a:latin typeface="Times New Roman" panose="02020603050405020304" pitchFamily="18" charset="0"/>
                        <a:cs typeface="Times New Roman" panose="02020603050405020304" pitchFamily="18" charset="0"/>
                      </a:endParaRPr>
                    </a:p>
                  </a:txBody>
                  <a:tcPr marL="108000" marR="7749" marT="7749"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2000" b="1" dirty="0">
                          <a:solidFill>
                            <a:schemeClr val="tx1"/>
                          </a:solidFill>
                          <a:latin typeface="Times New Roman" panose="02020603050405020304" pitchFamily="18" charset="0"/>
                          <a:cs typeface="Times New Roman" panose="02020603050405020304" pitchFamily="18" charset="0"/>
                        </a:rPr>
                        <a:t>1 778,5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2000" b="1" dirty="0">
                          <a:solidFill>
                            <a:schemeClr val="tx1"/>
                          </a:solidFill>
                          <a:latin typeface="Times New Roman" panose="02020603050405020304" pitchFamily="18" charset="0"/>
                          <a:cs typeface="Times New Roman" panose="02020603050405020304" pitchFamily="18" charset="0"/>
                        </a:rPr>
                        <a:t>1 467,4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2000" b="1" dirty="0">
                          <a:solidFill>
                            <a:schemeClr val="tx1"/>
                          </a:solidFill>
                          <a:latin typeface="Times New Roman" panose="02020603050405020304" pitchFamily="18" charset="0"/>
                          <a:cs typeface="Times New Roman" panose="02020603050405020304" pitchFamily="18" charset="0"/>
                        </a:rPr>
                        <a:t>1 468,9</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558DFCD3-D453-4BCD-A092-8E84B5A7D112}"/>
              </a:ext>
            </a:extLst>
          </p:cNvPr>
          <p:cNvSpPr txBox="1"/>
          <p:nvPr/>
        </p:nvSpPr>
        <p:spPr>
          <a:xfrm>
            <a:off x="9744891" y="1015330"/>
            <a:ext cx="1528355" cy="369332"/>
          </a:xfrm>
          <a:prstGeom prst="rect">
            <a:avLst/>
          </a:prstGeom>
          <a:noFill/>
        </p:spPr>
        <p:txBody>
          <a:bodyPr wrap="square" rtlCol="0">
            <a:spAutoFit/>
          </a:bodyPr>
          <a:lstStyle/>
          <a:p>
            <a:pPr algn="r"/>
            <a:r>
              <a:rPr lang="ru-RU" u="sng"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86036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960436"/>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Процентное соотношение расходов в разрезе муниципальных программам на 2022 год</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1A880147-D6AE-4056-8606-1D6D4321556F}"/>
              </a:ext>
            </a:extLst>
          </p:cNvPr>
          <p:cNvGraphicFramePr>
            <a:graphicFrameLocks/>
          </p:cNvGraphicFramePr>
          <p:nvPr>
            <p:extLst>
              <p:ext uri="{D42A27DB-BD31-4B8C-83A1-F6EECF244321}">
                <p14:modId xmlns:p14="http://schemas.microsoft.com/office/powerpoint/2010/main" val="648221713"/>
              </p:ext>
            </p:extLst>
          </p:nvPr>
        </p:nvGraphicFramePr>
        <p:xfrm>
          <a:off x="0" y="605307"/>
          <a:ext cx="11179175" cy="6139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2882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жилищное и коммунальное хозяйство</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4">
            <a:extLst>
              <a:ext uri="{FF2B5EF4-FFF2-40B4-BE49-F238E27FC236}">
                <a16:creationId xmlns:a16="http://schemas.microsoft.com/office/drawing/2014/main" id="{BF233AAB-FD1C-4F63-8ECF-6DABB92360CC}"/>
              </a:ext>
            </a:extLst>
          </p:cNvPr>
          <p:cNvGraphicFramePr>
            <a:graphicFrameLocks/>
          </p:cNvGraphicFramePr>
          <p:nvPr>
            <p:extLst>
              <p:ext uri="{D42A27DB-BD31-4B8C-83A1-F6EECF244321}">
                <p14:modId xmlns:p14="http://schemas.microsoft.com/office/powerpoint/2010/main" val="479556423"/>
              </p:ext>
            </p:extLst>
          </p:nvPr>
        </p:nvGraphicFramePr>
        <p:xfrm>
          <a:off x="230188" y="901521"/>
          <a:ext cx="10879137" cy="2762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Таблица 6">
            <a:extLst>
              <a:ext uri="{FF2B5EF4-FFF2-40B4-BE49-F238E27FC236}">
                <a16:creationId xmlns:a16="http://schemas.microsoft.com/office/drawing/2014/main" id="{D1ACC8A5-1C3A-49A2-A074-B55E6B059892}"/>
              </a:ext>
            </a:extLst>
          </p:cNvPr>
          <p:cNvGraphicFramePr>
            <a:graphicFrameLocks noGrp="1"/>
          </p:cNvGraphicFramePr>
          <p:nvPr>
            <p:extLst>
              <p:ext uri="{D42A27DB-BD31-4B8C-83A1-F6EECF244321}">
                <p14:modId xmlns:p14="http://schemas.microsoft.com/office/powerpoint/2010/main" val="1558275012"/>
              </p:ext>
            </p:extLst>
          </p:nvPr>
        </p:nvGraphicFramePr>
        <p:xfrm>
          <a:off x="13064" y="3664135"/>
          <a:ext cx="11258550" cy="3126871"/>
        </p:xfrm>
        <a:graphic>
          <a:graphicData uri="http://schemas.openxmlformats.org/drawingml/2006/table">
            <a:tbl>
              <a:tblPr firstRow="1" bandRow="1">
                <a:tableStyleId>{91EBBBCC-DAD2-459C-BE2E-F6DE35CF9A28}</a:tableStyleId>
              </a:tblPr>
              <a:tblGrid>
                <a:gridCol w="9717112">
                  <a:extLst>
                    <a:ext uri="{9D8B030D-6E8A-4147-A177-3AD203B41FA5}">
                      <a16:colId xmlns:a16="http://schemas.microsoft.com/office/drawing/2014/main" val="20000"/>
                    </a:ext>
                  </a:extLst>
                </a:gridCol>
                <a:gridCol w="1541438">
                  <a:extLst>
                    <a:ext uri="{9D8B030D-6E8A-4147-A177-3AD203B41FA5}">
                      <a16:colId xmlns:a16="http://schemas.microsoft.com/office/drawing/2014/main" val="20001"/>
                    </a:ext>
                  </a:extLst>
                </a:gridCol>
              </a:tblGrid>
              <a:tr h="3527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solidFill>
                      <a:schemeClr val="accent5">
                        <a:lumMod val="20000"/>
                        <a:lumOff val="8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Сумма</a:t>
                      </a:r>
                    </a:p>
                    <a:p>
                      <a:pPr algn="ctr"/>
                      <a:r>
                        <a:rPr lang="ru-RU" sz="1400" dirty="0">
                          <a:solidFill>
                            <a:schemeClr val="tx1"/>
                          </a:solidFill>
                          <a:latin typeface="Times New Roman" panose="02020603050405020304" pitchFamily="18" charset="0"/>
                          <a:cs typeface="Times New Roman" panose="02020603050405020304" pitchFamily="18" charset="0"/>
                        </a:rPr>
                        <a:t>(млн. рублей)</a:t>
                      </a:r>
                    </a:p>
                  </a:txBody>
                  <a:tcPr anchor="ctr">
                    <a:solidFill>
                      <a:schemeClr val="accent5">
                        <a:lumMod val="20000"/>
                        <a:lumOff val="80000"/>
                      </a:schemeClr>
                    </a:solidFill>
                  </a:tcPr>
                </a:tc>
                <a:extLst>
                  <a:ext uri="{0D108BD9-81ED-4DB2-BD59-A6C34878D82A}">
                    <a16:rowId xmlns:a16="http://schemas.microsoft.com/office/drawing/2014/main" val="10000"/>
                  </a:ext>
                </a:extLst>
              </a:tr>
              <a:tr h="4811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bg2">
                              <a:lumMod val="10000"/>
                            </a:schemeClr>
                          </a:solidFill>
                          <a:latin typeface="Times New Roman" panose="02020603050405020304" pitchFamily="18" charset="0"/>
                          <a:cs typeface="Times New Roman" panose="02020603050405020304" pitchFamily="18" charset="0"/>
                        </a:rPr>
                        <a:t>Строительство объекта «Система водоснабжения г. Кушва от Половинкинского участка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bg2">
                              <a:lumMod val="10000"/>
                            </a:schemeClr>
                          </a:solidFill>
                          <a:latin typeface="Times New Roman" panose="02020603050405020304" pitchFamily="18" charset="0"/>
                          <a:cs typeface="Times New Roman" panose="02020603050405020304" pitchFamily="18" charset="0"/>
                        </a:rPr>
                        <a:t> подземных вод»</a:t>
                      </a:r>
                      <a:endParaRPr kumimoji="0" lang="ru-RU" sz="1400" b="0" kern="1200" dirty="0">
                        <a:solidFill>
                          <a:schemeClr val="bg2">
                            <a:lumMod val="10000"/>
                          </a:schemeClr>
                        </a:solidFill>
                        <a:latin typeface="Times New Roman" panose="02020603050405020304" pitchFamily="18" charset="0"/>
                        <a:ea typeface="+mn-ea"/>
                        <a:cs typeface="Times New Roman" panose="02020603050405020304" pitchFamily="18" charset="0"/>
                      </a:endParaRPr>
                    </a:p>
                  </a:txBody>
                  <a:tcPr anchor="ctr">
                    <a:noFill/>
                  </a:tcPr>
                </a:tc>
                <a:tc>
                  <a:txBody>
                    <a:bodyPr/>
                    <a:lstStyle/>
                    <a:p>
                      <a:pPr algn="ctr"/>
                      <a:r>
                        <a:rPr lang="ru-RU" sz="1400" b="1" dirty="0">
                          <a:latin typeface="Times New Roman" panose="02020603050405020304" pitchFamily="18" charset="0"/>
                          <a:cs typeface="Times New Roman" panose="02020603050405020304" pitchFamily="18" charset="0"/>
                        </a:rPr>
                        <a:t>176,7</a:t>
                      </a:r>
                    </a:p>
                  </a:txBody>
                  <a:tcPr anchor="ctr">
                    <a:noFill/>
                  </a:tcPr>
                </a:tc>
                <a:extLst>
                  <a:ext uri="{0D108BD9-81ED-4DB2-BD59-A6C34878D82A}">
                    <a16:rowId xmlns:a16="http://schemas.microsoft.com/office/drawing/2014/main" val="10001"/>
                  </a:ext>
                </a:extLst>
              </a:tr>
              <a:tr h="3287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bg2">
                              <a:lumMod val="10000"/>
                            </a:schemeClr>
                          </a:solidFill>
                          <a:latin typeface="Times New Roman" panose="02020603050405020304" pitchFamily="18" charset="0"/>
                          <a:cs typeface="Times New Roman" panose="02020603050405020304" pitchFamily="18" charset="0"/>
                        </a:rPr>
                        <a:t>Переселение граждан из аварийного жилищного фонда</a:t>
                      </a:r>
                      <a:endParaRPr kumimoji="0" lang="ru-RU" sz="1400" b="0" kern="1200" dirty="0">
                        <a:solidFill>
                          <a:schemeClr val="bg2">
                            <a:lumMod val="10000"/>
                          </a:schemeClr>
                        </a:solidFill>
                        <a:latin typeface="Times New Roman" panose="02020603050405020304" pitchFamily="18" charset="0"/>
                        <a:ea typeface="+mn-ea"/>
                        <a:cs typeface="Times New Roman" panose="02020603050405020304" pitchFamily="18" charset="0"/>
                      </a:endParaRPr>
                    </a:p>
                  </a:txBody>
                  <a:tcPr anchor="ctr">
                    <a:solidFill>
                      <a:schemeClr val="accent5">
                        <a:lumMod val="20000"/>
                        <a:lumOff val="80000"/>
                      </a:schemeClr>
                    </a:solidFill>
                  </a:tcPr>
                </a:tc>
                <a:tc>
                  <a:txBody>
                    <a:bodyPr/>
                    <a:lstStyle/>
                    <a:p>
                      <a:pPr algn="ctr"/>
                      <a:r>
                        <a:rPr lang="ru-RU" sz="1400" b="1" dirty="0">
                          <a:latin typeface="Times New Roman" panose="02020603050405020304" pitchFamily="18" charset="0"/>
                          <a:cs typeface="Times New Roman" panose="02020603050405020304" pitchFamily="18" charset="0"/>
                        </a:rPr>
                        <a:t>48,9</a:t>
                      </a:r>
                    </a:p>
                  </a:txBody>
                  <a:tcPr anchor="ctr">
                    <a:solidFill>
                      <a:schemeClr val="accent5">
                        <a:lumMod val="20000"/>
                        <a:lumOff val="80000"/>
                      </a:schemeClr>
                    </a:solidFill>
                  </a:tcPr>
                </a:tc>
                <a:extLst>
                  <a:ext uri="{0D108BD9-81ED-4DB2-BD59-A6C34878D82A}">
                    <a16:rowId xmlns:a16="http://schemas.microsoft.com/office/drawing/2014/main" val="10002"/>
                  </a:ext>
                </a:extLst>
              </a:tr>
              <a:tr h="4702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kern="1200" dirty="0">
                          <a:solidFill>
                            <a:schemeClr val="bg2">
                              <a:lumMod val="10000"/>
                            </a:schemeClr>
                          </a:solidFill>
                          <a:latin typeface="Times New Roman" panose="02020603050405020304" pitchFamily="18" charset="0"/>
                          <a:ea typeface="+mn-ea"/>
                          <a:cs typeface="Times New Roman" panose="02020603050405020304" pitchFamily="18" charset="0"/>
                        </a:rPr>
                        <a:t>Ремонт сетей холодного водоснабжения по ул. Кузьмина (участок от ул. Фадеевых до пер. Свердлова), г. Кушва</a:t>
                      </a:r>
                    </a:p>
                  </a:txBody>
                  <a:tcPr anchor="ctr">
                    <a:noFill/>
                  </a:tcPr>
                </a:tc>
                <a:tc>
                  <a:txBody>
                    <a:bodyPr/>
                    <a:lstStyle/>
                    <a:p>
                      <a:pPr algn="ctr"/>
                      <a:r>
                        <a:rPr lang="ru-RU" sz="1400" b="1" dirty="0">
                          <a:latin typeface="Times New Roman" panose="02020603050405020304" pitchFamily="18" charset="0"/>
                          <a:cs typeface="Times New Roman" panose="02020603050405020304" pitchFamily="18" charset="0"/>
                        </a:rPr>
                        <a:t>9,6</a:t>
                      </a:r>
                    </a:p>
                  </a:txBody>
                  <a:tcPr anchor="ctr">
                    <a:noFill/>
                  </a:tcPr>
                </a:tc>
                <a:extLst>
                  <a:ext uri="{0D108BD9-81ED-4DB2-BD59-A6C34878D82A}">
                    <a16:rowId xmlns:a16="http://schemas.microsoft.com/office/drawing/2014/main" val="3271952043"/>
                  </a:ext>
                </a:extLst>
              </a:tr>
              <a:tr h="78377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solidFill>
                            <a:schemeClr val="bg2">
                              <a:lumMod val="10000"/>
                            </a:schemeClr>
                          </a:solidFill>
                          <a:latin typeface="Times New Roman" panose="02020603050405020304" pitchFamily="18" charset="0"/>
                          <a:cs typeface="Times New Roman" panose="02020603050405020304" pitchFamily="18" charset="0"/>
                        </a:rPr>
                        <a:t>Газоснабжение потребителей по ул. Калинина, Крестьянская, Советская, Карла Либкнехта, Набережная, пер. Верхний-Нагорный поселок Баранчинский Кушвинского городского округа с дальнейшей перспективой строительства котельной очистных сооружений</a:t>
                      </a:r>
                      <a:endParaRPr kumimoji="0" lang="ru-RU" sz="1400" b="0" kern="1200" dirty="0">
                        <a:solidFill>
                          <a:schemeClr val="bg2">
                            <a:lumMod val="10000"/>
                          </a:schemeClr>
                        </a:solidFill>
                        <a:latin typeface="Times New Roman" panose="02020603050405020304" pitchFamily="18" charset="0"/>
                        <a:ea typeface="+mn-ea"/>
                        <a:cs typeface="Times New Roman" panose="02020603050405020304" pitchFamily="18" charset="0"/>
                      </a:endParaRPr>
                    </a:p>
                  </a:txBody>
                  <a:tcPr anchor="ctr">
                    <a:solidFill>
                      <a:schemeClr val="accent5">
                        <a:lumMod val="20000"/>
                        <a:lumOff val="80000"/>
                      </a:schemeClr>
                    </a:solidFill>
                  </a:tcPr>
                </a:tc>
                <a:tc>
                  <a:txBody>
                    <a:bodyPr/>
                    <a:lstStyle/>
                    <a:p>
                      <a:pPr algn="ctr"/>
                      <a:r>
                        <a:rPr lang="ru-RU" sz="1400" b="1" dirty="0">
                          <a:latin typeface="Times New Roman" panose="02020603050405020304" pitchFamily="18" charset="0"/>
                          <a:cs typeface="Times New Roman" panose="02020603050405020304" pitchFamily="18" charset="0"/>
                        </a:rPr>
                        <a:t>3,0</a:t>
                      </a:r>
                    </a:p>
                  </a:txBody>
                  <a:tcPr anchor="ctr">
                    <a:solidFill>
                      <a:schemeClr val="accent5">
                        <a:lumMod val="20000"/>
                        <a:lumOff val="80000"/>
                      </a:schemeClr>
                    </a:solidFill>
                  </a:tcPr>
                </a:tc>
                <a:extLst>
                  <a:ext uri="{0D108BD9-81ED-4DB2-BD59-A6C34878D82A}">
                    <a16:rowId xmlns:a16="http://schemas.microsoft.com/office/drawing/2014/main" val="10003"/>
                  </a:ext>
                </a:extLst>
              </a:tr>
              <a:tr h="5077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kern="1200" dirty="0">
                          <a:solidFill>
                            <a:schemeClr val="bg2">
                              <a:lumMod val="10000"/>
                            </a:schemeClr>
                          </a:solidFill>
                          <a:latin typeface="Times New Roman" panose="02020603050405020304" pitchFamily="18" charset="0"/>
                          <a:ea typeface="+mn-ea"/>
                          <a:cs typeface="Times New Roman" panose="02020603050405020304" pitchFamily="18" charset="0"/>
                        </a:rPr>
                        <a:t>Установка контейнерных площадок на территории Кушвинского городского округа</a:t>
                      </a:r>
                    </a:p>
                  </a:txBody>
                  <a:tcPr anchor="ctr">
                    <a:noFill/>
                  </a:tcPr>
                </a:tc>
                <a:tc>
                  <a:txBody>
                    <a:bodyPr/>
                    <a:lstStyle/>
                    <a:p>
                      <a:pPr algn="ctr"/>
                      <a:r>
                        <a:rPr lang="ru-RU" sz="1400" b="1" dirty="0">
                          <a:latin typeface="Times New Roman" panose="02020603050405020304" pitchFamily="18" charset="0"/>
                          <a:cs typeface="Times New Roman" panose="02020603050405020304" pitchFamily="18" charset="0"/>
                        </a:rPr>
                        <a:t>1,8</a:t>
                      </a:r>
                    </a:p>
                  </a:txBody>
                  <a:tcPr anchor="c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721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600" dirty="0">
                <a:solidFill>
                  <a:schemeClr val="bg2">
                    <a:lumMod val="10000"/>
                  </a:schemeClr>
                </a:solidFill>
                <a:effectLst>
                  <a:outerShdw blurRad="38100" dist="38100" dir="2700000" algn="tl">
                    <a:srgbClr val="000000">
                      <a:alpha val="43137"/>
                    </a:srgbClr>
                  </a:outerShdw>
                </a:effectLst>
              </a:rPr>
              <a:t>Расходы на образование </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24">
            <a:extLst>
              <a:ext uri="{FF2B5EF4-FFF2-40B4-BE49-F238E27FC236}">
                <a16:creationId xmlns:a16="http://schemas.microsoft.com/office/drawing/2014/main" id="{81624F85-53B4-4E9F-893C-75946A721AD2}"/>
              </a:ext>
            </a:extLst>
          </p:cNvPr>
          <p:cNvGraphicFramePr>
            <a:graphicFrameLocks noGrp="1"/>
          </p:cNvGraphicFramePr>
          <p:nvPr>
            <p:extLst>
              <p:ext uri="{D42A27DB-BD31-4B8C-83A1-F6EECF244321}">
                <p14:modId xmlns:p14="http://schemas.microsoft.com/office/powerpoint/2010/main" val="2939828283"/>
              </p:ext>
            </p:extLst>
          </p:nvPr>
        </p:nvGraphicFramePr>
        <p:xfrm>
          <a:off x="0" y="3335629"/>
          <a:ext cx="11273247" cy="3522370"/>
        </p:xfrm>
        <a:graphic>
          <a:graphicData uri="http://schemas.openxmlformats.org/drawingml/2006/table">
            <a:tbl>
              <a:tblPr firstRow="1" bandRow="1">
                <a:tableStyleId>{5FD0F851-EC5A-4D38-B0AD-8093EC10F338}</a:tableStyleId>
              </a:tblPr>
              <a:tblGrid>
                <a:gridCol w="9855528">
                  <a:extLst>
                    <a:ext uri="{9D8B030D-6E8A-4147-A177-3AD203B41FA5}">
                      <a16:colId xmlns:a16="http://schemas.microsoft.com/office/drawing/2014/main" val="20000"/>
                    </a:ext>
                  </a:extLst>
                </a:gridCol>
                <a:gridCol w="1417719">
                  <a:extLst>
                    <a:ext uri="{9D8B030D-6E8A-4147-A177-3AD203B41FA5}">
                      <a16:colId xmlns:a16="http://schemas.microsoft.com/office/drawing/2014/main" val="20001"/>
                    </a:ext>
                  </a:extLst>
                </a:gridCol>
              </a:tblGrid>
              <a:tr h="532307">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Сумма </a:t>
                      </a:r>
                    </a:p>
                    <a:p>
                      <a:pPr algn="ctr"/>
                      <a:r>
                        <a:rPr lang="ru-RU" sz="1400" dirty="0">
                          <a:solidFill>
                            <a:schemeClr val="tx1"/>
                          </a:solidFill>
                          <a:latin typeface="Times New Roman" panose="02020603050405020304" pitchFamily="18" charset="0"/>
                          <a:cs typeface="Times New Roman" panose="02020603050405020304" pitchFamily="18" charset="0"/>
                        </a:rPr>
                        <a:t>(млн. рублей)</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53333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u="none" strike="noStrike" dirty="0">
                          <a:solidFill>
                            <a:schemeClr val="tx1"/>
                          </a:solidFill>
                          <a:latin typeface="Times New Roman" panose="02020603050405020304" pitchFamily="18" charset="0"/>
                          <a:cs typeface="Times New Roman" panose="02020603050405020304" pitchFamily="18" charset="0"/>
                        </a:rPr>
                        <a:t>Обеспечение деятельности</a:t>
                      </a:r>
                      <a:r>
                        <a:rPr lang="ru-RU" sz="1400" u="none" strike="noStrike" baseline="0" dirty="0">
                          <a:solidFill>
                            <a:schemeClr val="tx1"/>
                          </a:solidFill>
                          <a:latin typeface="Times New Roman" panose="02020603050405020304" pitchFamily="18" charset="0"/>
                          <a:cs typeface="Times New Roman" panose="02020603050405020304" pitchFamily="18" charset="0"/>
                        </a:rPr>
                        <a:t> образовательных организаций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u="none" strike="noStrike" baseline="0" dirty="0">
                          <a:solidFill>
                            <a:schemeClr val="tx1"/>
                          </a:solidFill>
                          <a:latin typeface="Times New Roman" panose="02020603050405020304" pitchFamily="18" charset="0"/>
                          <a:cs typeface="Times New Roman" panose="02020603050405020304" pitchFamily="18" charset="0"/>
                        </a:rPr>
                        <a:t> </a:t>
                      </a:r>
                      <a:r>
                        <a:rPr lang="ru-RU" sz="1400" b="1" u="none" strike="noStrike" baseline="0" dirty="0">
                          <a:solidFill>
                            <a:schemeClr val="tx1"/>
                          </a:solidFill>
                          <a:latin typeface="Times New Roman" panose="02020603050405020304" pitchFamily="18" charset="0"/>
                          <a:cs typeface="Times New Roman" panose="02020603050405020304" pitchFamily="18" charset="0"/>
                        </a:rPr>
                        <a:t>(7 школ, 15 детских садов, 5 учреждений дополнительного образования детей)</a:t>
                      </a:r>
                      <a:endParaRPr lang="ru-RU" sz="1400" b="1" i="0" u="none" strike="noStrike"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746,0</a:t>
                      </a: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29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tx1"/>
                          </a:solidFill>
                          <a:latin typeface="Times New Roman" panose="02020603050405020304" pitchFamily="18" charset="0"/>
                          <a:cs typeface="Times New Roman" panose="02020603050405020304" pitchFamily="18" charset="0"/>
                        </a:rPr>
                        <a:t>Организация отдыха и оздоровления детей в Кушвинском городском округе (2 348 детей)</a:t>
                      </a:r>
                      <a:endParaRPr lang="ru-RU" sz="1400" b="0" i="0" u="none" strike="noStrike"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21,3</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33629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tx1"/>
                          </a:solidFill>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7,2</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73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kern="1200" dirty="0">
                          <a:solidFill>
                            <a:schemeClr val="tx1"/>
                          </a:solidFill>
                          <a:latin typeface="Times New Roman" panose="02020603050405020304" pitchFamily="18" charset="0"/>
                          <a:cs typeface="Times New Roman" panose="02020603050405020304" pitchFamily="18" charset="0"/>
                        </a:rPr>
                        <a:t>Осуществление мероприятий направленных на соблюдение требований и норм пожарной безопасности</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6,1</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362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Осуществление мероприятий направленных на соблюдение требований и норм санитарного законодательства</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tx1"/>
                          </a:solidFill>
                          <a:latin typeface="Times New Roman" panose="02020603050405020304" pitchFamily="18" charset="0"/>
                          <a:cs typeface="Times New Roman" panose="02020603050405020304" pitchFamily="18" charset="0"/>
                        </a:rPr>
                        <a:t>4,3</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2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Осуществление мероприятий, направленных на соблюдение требований и норм антитеррористической защищенности</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schemeClr val="tx1"/>
                          </a:solidFill>
                          <a:latin typeface="Times New Roman" panose="02020603050405020304" pitchFamily="18" charset="0"/>
                          <a:cs typeface="Times New Roman" panose="02020603050405020304" pitchFamily="18" charset="0"/>
                        </a:rPr>
                        <a:t>4,7</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7406068"/>
                  </a:ext>
                </a:extLst>
              </a:tr>
              <a:tr h="335487">
                <a:tc>
                  <a:txBody>
                    <a:bodyPr/>
                    <a:lstStyle/>
                    <a:p>
                      <a:pPr algn="ctr"/>
                      <a:r>
                        <a:rPr kumimoji="0" lang="ru-RU" sz="1400" kern="1200" dirty="0">
                          <a:solidFill>
                            <a:schemeClr val="tx1"/>
                          </a:solidFill>
                          <a:latin typeface="Times New Roman" panose="02020603050405020304" pitchFamily="18" charset="0"/>
                          <a:cs typeface="Times New Roman" panose="02020603050405020304" pitchFamily="18" charset="0"/>
                        </a:rPr>
                        <a:t>Создание трудовых отрядов из несовершеннолетних граждан</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3,0</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5980326"/>
                  </a:ext>
                </a:extLst>
              </a:tr>
              <a:tr h="396658">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Осуществление мероприятий по поддержке талантливой и способной молодежи</a:t>
                      </a: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1,3</a:t>
                      </a:r>
                    </a:p>
                  </a:txBody>
                  <a:tcPr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1466605"/>
                  </a:ext>
                </a:extLst>
              </a:tr>
            </a:tbl>
          </a:graphicData>
        </a:graphic>
      </p:graphicFrame>
      <p:graphicFrame>
        <p:nvGraphicFramePr>
          <p:cNvPr id="7" name="Диаграмма 4">
            <a:extLst>
              <a:ext uri="{FF2B5EF4-FFF2-40B4-BE49-F238E27FC236}">
                <a16:creationId xmlns:a16="http://schemas.microsoft.com/office/drawing/2014/main" id="{8837D5B4-6850-45CD-88FA-F0519600922B}"/>
              </a:ext>
            </a:extLst>
          </p:cNvPr>
          <p:cNvGraphicFramePr>
            <a:graphicFrameLocks/>
          </p:cNvGraphicFramePr>
          <p:nvPr>
            <p:extLst>
              <p:ext uri="{D42A27DB-BD31-4B8C-83A1-F6EECF244321}">
                <p14:modId xmlns:p14="http://schemas.microsoft.com/office/powerpoint/2010/main" val="3200457276"/>
              </p:ext>
            </p:extLst>
          </p:nvPr>
        </p:nvGraphicFramePr>
        <p:xfrm>
          <a:off x="489397" y="688975"/>
          <a:ext cx="10817521" cy="274002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Прямая со стрелкой 8">
            <a:extLst>
              <a:ext uri="{FF2B5EF4-FFF2-40B4-BE49-F238E27FC236}">
                <a16:creationId xmlns:a16="http://schemas.microsoft.com/office/drawing/2014/main" id="{8B4914AD-0433-4F06-838E-2E1A602B1667}"/>
              </a:ext>
            </a:extLst>
          </p:cNvPr>
          <p:cNvCxnSpPr>
            <a:cxnSpLocks/>
          </p:cNvCxnSpPr>
          <p:nvPr/>
        </p:nvCxnSpPr>
        <p:spPr>
          <a:xfrm flipV="1">
            <a:off x="3536355" y="1195527"/>
            <a:ext cx="1815737" cy="1005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239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descr="весы.jpg">
            <a:extLst>
              <a:ext uri="{FF2B5EF4-FFF2-40B4-BE49-F238E27FC236}">
                <a16:creationId xmlns:a16="http://schemas.microsoft.com/office/drawing/2014/main" id="{DE3A4CD3-FC94-4B72-9D7B-2B6CCEB8D328}"/>
              </a:ext>
            </a:extLst>
          </p:cNvPr>
          <p:cNvPicPr>
            <a:picLocks noChangeAspect="1"/>
          </p:cNvPicPr>
          <p:nvPr/>
        </p:nvPicPr>
        <p:blipFill>
          <a:blip r:embed="rId3"/>
          <a:stretch>
            <a:fillRect/>
          </a:stretch>
        </p:blipFill>
        <p:spPr>
          <a:xfrm>
            <a:off x="4209660" y="1677439"/>
            <a:ext cx="3025885" cy="2893997"/>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
        <p:nvSpPr>
          <p:cNvPr id="9" name="Прямоугольник 8">
            <a:extLst>
              <a:ext uri="{FF2B5EF4-FFF2-40B4-BE49-F238E27FC236}">
                <a16:creationId xmlns:a16="http://schemas.microsoft.com/office/drawing/2014/main" id="{07C17CB5-99EE-4024-8FCA-3E16967298DF}"/>
              </a:ext>
            </a:extLst>
          </p:cNvPr>
          <p:cNvSpPr/>
          <p:nvPr/>
        </p:nvSpPr>
        <p:spPr>
          <a:xfrm>
            <a:off x="660400" y="1959356"/>
            <a:ext cx="3549260" cy="204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ДОХОДЫ</a:t>
            </a:r>
          </a:p>
          <a:p>
            <a:pPr algn="ctr"/>
            <a:endPar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sz="1400" dirty="0">
                <a:solidFill>
                  <a:schemeClr val="tx1"/>
                </a:solidFill>
                <a:latin typeface="Times New Roman" panose="02020603050405020304" pitchFamily="18" charset="0"/>
                <a:cs typeface="Times New Roman" panose="02020603050405020304" pitchFamily="18" charset="0"/>
              </a:rPr>
              <a:t>поступающие в бюджет денежные средства (налоги юридических и физических лиц, административные платежи и сборы, безвозмездные поступления) </a:t>
            </a:r>
          </a:p>
        </p:txBody>
      </p:sp>
      <p:sp>
        <p:nvSpPr>
          <p:cNvPr id="11" name="Прямоугольник 10">
            <a:extLst>
              <a:ext uri="{FF2B5EF4-FFF2-40B4-BE49-F238E27FC236}">
                <a16:creationId xmlns:a16="http://schemas.microsoft.com/office/drawing/2014/main" id="{E2AAA70D-2C37-4B5F-9358-A65EFCB68792}"/>
              </a:ext>
            </a:extLst>
          </p:cNvPr>
          <p:cNvSpPr/>
          <p:nvPr/>
        </p:nvSpPr>
        <p:spPr>
          <a:xfrm>
            <a:off x="7500911" y="1909681"/>
            <a:ext cx="3630804" cy="204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a:t>
            </a:r>
          </a:p>
          <a:p>
            <a:pPr algn="ctr"/>
            <a:endPar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sz="1400" dirty="0">
                <a:solidFill>
                  <a:schemeClr val="tx1"/>
                </a:solidFill>
                <a:latin typeface="Times New Roman" panose="02020603050405020304" pitchFamily="18" charset="0"/>
                <a:cs typeface="Times New Roman" panose="02020603050405020304" pitchFamily="18" charset="0"/>
              </a:rPr>
              <a:t>выплачиваемые из бюджета денежные средства (социальные выплаты населению, содержание муниципальных учреждений, капитальное строительство и др.) </a:t>
            </a:r>
          </a:p>
        </p:txBody>
      </p:sp>
      <p:pic>
        <p:nvPicPr>
          <p:cNvPr id="12" name="Рисунок 11" descr="профицит.jpg">
            <a:extLst>
              <a:ext uri="{FF2B5EF4-FFF2-40B4-BE49-F238E27FC236}">
                <a16:creationId xmlns:a16="http://schemas.microsoft.com/office/drawing/2014/main" id="{61728D7B-B26B-4A9B-B86E-3FDC2F4D6EE1}"/>
              </a:ext>
            </a:extLst>
          </p:cNvPr>
          <p:cNvPicPr>
            <a:picLocks noChangeAspect="1"/>
          </p:cNvPicPr>
          <p:nvPr/>
        </p:nvPicPr>
        <p:blipFill>
          <a:blip r:embed="rId4"/>
          <a:stretch>
            <a:fillRect/>
          </a:stretch>
        </p:blipFill>
        <p:spPr>
          <a:xfrm>
            <a:off x="1490479" y="4571435"/>
            <a:ext cx="2867025" cy="1590675"/>
          </a:xfrm>
          <a:prstGeom prst="rect">
            <a:avLst/>
          </a:prstGeom>
          <a:ln>
            <a:noFill/>
          </a:ln>
          <a:effectLst>
            <a:softEdge rad="112500"/>
          </a:effectLst>
        </p:spPr>
      </p:pic>
      <p:pic>
        <p:nvPicPr>
          <p:cNvPr id="13" name="Рисунок 12" descr="дефицит.jpg">
            <a:extLst>
              <a:ext uri="{FF2B5EF4-FFF2-40B4-BE49-F238E27FC236}">
                <a16:creationId xmlns:a16="http://schemas.microsoft.com/office/drawing/2014/main" id="{A389477C-CF29-4499-BCD6-211C8982B5CC}"/>
              </a:ext>
            </a:extLst>
          </p:cNvPr>
          <p:cNvPicPr>
            <a:picLocks noChangeAspect="1"/>
          </p:cNvPicPr>
          <p:nvPr/>
        </p:nvPicPr>
        <p:blipFill>
          <a:blip r:embed="rId5"/>
          <a:stretch>
            <a:fillRect/>
          </a:stretch>
        </p:blipFill>
        <p:spPr>
          <a:xfrm>
            <a:off x="7500911" y="4571436"/>
            <a:ext cx="2419400" cy="1590675"/>
          </a:xfrm>
          <a:prstGeom prst="rect">
            <a:avLst/>
          </a:prstGeom>
          <a:ln>
            <a:noFill/>
          </a:ln>
          <a:effectLst>
            <a:softEdge rad="112500"/>
          </a:effectLst>
        </p:spPr>
      </p:pic>
      <p:sp>
        <p:nvSpPr>
          <p:cNvPr id="14" name="Заголовок 1">
            <a:extLst>
              <a:ext uri="{FF2B5EF4-FFF2-40B4-BE49-F238E27FC236}">
                <a16:creationId xmlns:a16="http://schemas.microsoft.com/office/drawing/2014/main" id="{B7EEE125-C89D-4833-8B00-BC2D21FE6AA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Что такое бюджет?</a:t>
            </a:r>
          </a:p>
        </p:txBody>
      </p:sp>
      <p:sp>
        <p:nvSpPr>
          <p:cNvPr id="15" name="Прямоугольник 14">
            <a:extLst>
              <a:ext uri="{FF2B5EF4-FFF2-40B4-BE49-F238E27FC236}">
                <a16:creationId xmlns:a16="http://schemas.microsoft.com/office/drawing/2014/main" id="{D3C2FBD2-3443-42E9-9FBE-7D8C823FD8D8}"/>
              </a:ext>
            </a:extLst>
          </p:cNvPr>
          <p:cNvSpPr/>
          <p:nvPr/>
        </p:nvSpPr>
        <p:spPr>
          <a:xfrm>
            <a:off x="839788" y="918683"/>
            <a:ext cx="10253592" cy="758756"/>
          </a:xfrm>
          <a:prstGeom prst="rect">
            <a:avLst/>
          </a:prstGeom>
          <a:noFill/>
          <a:ln w="28575">
            <a:noFill/>
          </a:ln>
        </p:spPr>
        <p:style>
          <a:lnRef idx="1">
            <a:schemeClr val="accent2"/>
          </a:lnRef>
          <a:fillRef idx="1002">
            <a:schemeClr val="lt2"/>
          </a:fillRef>
          <a:effectRef idx="1">
            <a:schemeClr val="accent2"/>
          </a:effectRef>
          <a:fontRef idx="minor">
            <a:schemeClr val="dk1"/>
          </a:fontRef>
        </p:style>
        <p:txBody>
          <a:bodyPr rtlCol="0" anchor="ctr"/>
          <a:lstStyle/>
          <a:p>
            <a:pPr algn="ctr"/>
            <a:r>
              <a:rPr lang="ru-RU" sz="1600" b="1" i="1" dirty="0">
                <a:latin typeface="Times New Roman" pitchFamily="18" charset="0"/>
                <a:cs typeface="Times New Roman" pitchFamily="18" charset="0"/>
              </a:rPr>
              <a:t>Бюджет</a:t>
            </a:r>
            <a:r>
              <a:rPr lang="ru-RU" sz="1600" i="1" dirty="0">
                <a:latin typeface="Times New Roman" pitchFamily="18" charset="0"/>
                <a:cs typeface="Times New Roman" pitchFamily="18" charset="0"/>
              </a:rPr>
              <a:t> - форма образования и расходования денежных средств, предназначенных для финансового</a:t>
            </a:r>
          </a:p>
          <a:p>
            <a:pPr algn="ctr"/>
            <a:r>
              <a:rPr lang="ru-RU" sz="1600" i="1" dirty="0">
                <a:latin typeface="Times New Roman" pitchFamily="18" charset="0"/>
                <a:cs typeface="Times New Roman" pitchFamily="18" charset="0"/>
              </a:rPr>
              <a:t> обеспечения задач и функций  государства и местного самоуправления</a:t>
            </a:r>
          </a:p>
        </p:txBody>
      </p:sp>
      <p:sp>
        <p:nvSpPr>
          <p:cNvPr id="16" name="Прямоугольник 15">
            <a:extLst>
              <a:ext uri="{FF2B5EF4-FFF2-40B4-BE49-F238E27FC236}">
                <a16:creationId xmlns:a16="http://schemas.microsoft.com/office/drawing/2014/main" id="{4CF6E7CB-AC1A-4F75-9EAF-1461B8B76EC3}"/>
              </a:ext>
            </a:extLst>
          </p:cNvPr>
          <p:cNvSpPr/>
          <p:nvPr/>
        </p:nvSpPr>
        <p:spPr>
          <a:xfrm>
            <a:off x="820103" y="4145962"/>
            <a:ext cx="3229855" cy="74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Профицит</a:t>
            </a:r>
          </a:p>
          <a:p>
            <a:pPr algn="ctr"/>
            <a:r>
              <a:rPr lang="ru-RU" sz="1400" dirty="0">
                <a:solidFill>
                  <a:schemeClr val="tx1"/>
                </a:solidFill>
                <a:latin typeface="Times New Roman" panose="02020603050405020304" pitchFamily="18" charset="0"/>
                <a:cs typeface="Times New Roman" panose="02020603050405020304" pitchFamily="18" charset="0"/>
              </a:rPr>
              <a:t>Превышение доходов над расходами</a:t>
            </a:r>
          </a:p>
        </p:txBody>
      </p:sp>
      <p:sp>
        <p:nvSpPr>
          <p:cNvPr id="17" name="Прямоугольник 16">
            <a:extLst>
              <a:ext uri="{FF2B5EF4-FFF2-40B4-BE49-F238E27FC236}">
                <a16:creationId xmlns:a16="http://schemas.microsoft.com/office/drawing/2014/main" id="{20A86A42-C5B9-4B96-BD90-F73952CC5AA2}"/>
              </a:ext>
            </a:extLst>
          </p:cNvPr>
          <p:cNvSpPr/>
          <p:nvPr/>
        </p:nvSpPr>
        <p:spPr>
          <a:xfrm>
            <a:off x="8067170" y="4145962"/>
            <a:ext cx="3035030" cy="690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Дефицит</a:t>
            </a:r>
          </a:p>
          <a:p>
            <a:pPr algn="ctr"/>
            <a:r>
              <a:rPr lang="ru-RU" sz="1400" dirty="0">
                <a:solidFill>
                  <a:schemeClr val="tx1"/>
                </a:solidFill>
                <a:latin typeface="Times New Roman" panose="02020603050405020304" pitchFamily="18" charset="0"/>
                <a:cs typeface="Times New Roman" panose="02020603050405020304" pitchFamily="18" charset="0"/>
              </a:rPr>
              <a:t>Превышение расходов над доходами</a:t>
            </a:r>
          </a:p>
        </p:txBody>
      </p:sp>
      <p:sp>
        <p:nvSpPr>
          <p:cNvPr id="2" name="Прямоугольник 1">
            <a:extLst>
              <a:ext uri="{FF2B5EF4-FFF2-40B4-BE49-F238E27FC236}">
                <a16:creationId xmlns:a16="http://schemas.microsoft.com/office/drawing/2014/main" id="{351CA39B-4B78-45DA-9551-396198824B65}"/>
              </a:ext>
            </a:extLst>
          </p:cNvPr>
          <p:cNvSpPr/>
          <p:nvPr/>
        </p:nvSpPr>
        <p:spPr>
          <a:xfrm>
            <a:off x="0" y="6126297"/>
            <a:ext cx="11755120" cy="646331"/>
          </a:xfrm>
          <a:prstGeom prst="rect">
            <a:avLst/>
          </a:prstGeom>
        </p:spPr>
        <p:txBody>
          <a:bodyPr wrap="square">
            <a:spAutoFit/>
          </a:bodyPr>
          <a:lstStyle/>
          <a:p>
            <a:pPr algn="ctr" fontAlgn="auto">
              <a:spcBef>
                <a:spcPts val="0"/>
              </a:spcBef>
              <a:spcAft>
                <a:spcPts val="0"/>
              </a:spcAft>
              <a:defRPr/>
            </a:pPr>
            <a:r>
              <a:rPr lang="ru-RU" b="1" dirty="0">
                <a:latin typeface="Times New Roman" panose="02020603050405020304" pitchFamily="18" charset="0"/>
                <a:cs typeface="Times New Roman" panose="02020603050405020304" pitchFamily="18" charset="0"/>
              </a:rPr>
              <a:t>Сбалансированность </a:t>
            </a:r>
            <a:r>
              <a:rPr lang="ru-RU" b="1" dirty="0">
                <a:ln>
                  <a:solidFill>
                    <a:schemeClr val="bg1"/>
                  </a:solidFill>
                </a:ln>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бюджета по доходам и расходам </a:t>
            </a:r>
            <a:r>
              <a:rPr lang="ru-RU" dirty="0">
                <a:latin typeface="Times New Roman" panose="02020603050405020304" pitchFamily="18" charset="0"/>
                <a:cs typeface="Times New Roman" panose="02020603050405020304" pitchFamily="18" charset="0"/>
              </a:rPr>
              <a:t>– </a:t>
            </a:r>
          </a:p>
          <a:p>
            <a:pPr algn="ctr" fontAlgn="auto">
              <a:spcBef>
                <a:spcPts val="0"/>
              </a:spcBef>
              <a:spcAft>
                <a:spcPts val="0"/>
              </a:spcAft>
              <a:defRPr/>
            </a:pPr>
            <a:r>
              <a:rPr lang="ru-RU" dirty="0">
                <a:latin typeface="Times New Roman" panose="02020603050405020304" pitchFamily="18" charset="0"/>
                <a:cs typeface="Times New Roman" panose="02020603050405020304" pitchFamily="18" charset="0"/>
              </a:rPr>
              <a:t>основополагающее требование, предъявляемое к органам,  составляющим и утверждающим бюджет</a:t>
            </a:r>
          </a:p>
        </p:txBody>
      </p:sp>
    </p:spTree>
    <p:extLst>
      <p:ext uri="{BB962C8B-B14F-4D97-AF65-F5344CB8AC3E}">
        <p14:creationId xmlns:p14="http://schemas.microsoft.com/office/powerpoint/2010/main" val="290548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культуру</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7">
            <a:extLst>
              <a:ext uri="{FF2B5EF4-FFF2-40B4-BE49-F238E27FC236}">
                <a16:creationId xmlns:a16="http://schemas.microsoft.com/office/drawing/2014/main" id="{0CF14248-0530-44B6-8E9F-1132FF2D34BA}"/>
              </a:ext>
            </a:extLst>
          </p:cNvPr>
          <p:cNvGraphicFramePr>
            <a:graphicFrameLocks noGrp="1"/>
          </p:cNvGraphicFramePr>
          <p:nvPr>
            <p:extLst>
              <p:ext uri="{D42A27DB-BD31-4B8C-83A1-F6EECF244321}">
                <p14:modId xmlns:p14="http://schemas.microsoft.com/office/powerpoint/2010/main" val="1811752398"/>
              </p:ext>
            </p:extLst>
          </p:nvPr>
        </p:nvGraphicFramePr>
        <p:xfrm>
          <a:off x="0" y="4741173"/>
          <a:ext cx="11299972" cy="2116827"/>
        </p:xfrm>
        <a:graphic>
          <a:graphicData uri="http://schemas.openxmlformats.org/drawingml/2006/table">
            <a:tbl>
              <a:tblPr firstRow="1" bandRow="1">
                <a:tableStyleId>{5FD0F851-EC5A-4D38-B0AD-8093EC10F338}</a:tableStyleId>
              </a:tblPr>
              <a:tblGrid>
                <a:gridCol w="9521219">
                  <a:extLst>
                    <a:ext uri="{9D8B030D-6E8A-4147-A177-3AD203B41FA5}">
                      <a16:colId xmlns:a16="http://schemas.microsoft.com/office/drawing/2014/main" val="20000"/>
                    </a:ext>
                  </a:extLst>
                </a:gridCol>
                <a:gridCol w="1778753">
                  <a:extLst>
                    <a:ext uri="{9D8B030D-6E8A-4147-A177-3AD203B41FA5}">
                      <a16:colId xmlns:a16="http://schemas.microsoft.com/office/drawing/2014/main" val="20001"/>
                    </a:ext>
                  </a:extLst>
                </a:gridCol>
              </a:tblGrid>
              <a:tr h="5774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Сумма</a:t>
                      </a:r>
                    </a:p>
                    <a:p>
                      <a:pPr algn="ctr"/>
                      <a:r>
                        <a:rPr lang="ru-RU" sz="1800" dirty="0">
                          <a:solidFill>
                            <a:schemeClr val="tx1"/>
                          </a:solidFill>
                          <a:latin typeface="Times New Roman" panose="02020603050405020304" pitchFamily="18" charset="0"/>
                          <a:cs typeface="Times New Roman" panose="02020603050405020304" pitchFamily="18" charset="0"/>
                        </a:rPr>
                        <a:t>(млн. рублей)</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4907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u="none" strike="noStrike" dirty="0">
                          <a:solidFill>
                            <a:schemeClr val="tx1"/>
                          </a:solidFill>
                          <a:latin typeface="Times New Roman" panose="02020603050405020304" pitchFamily="18" charset="0"/>
                          <a:cs typeface="Times New Roman" panose="02020603050405020304" pitchFamily="18" charset="0"/>
                        </a:rPr>
                        <a:t>Обеспечение деятельности</a:t>
                      </a:r>
                      <a:r>
                        <a:rPr lang="ru-RU" sz="1800" u="none" strike="noStrike" baseline="0" dirty="0">
                          <a:solidFill>
                            <a:schemeClr val="tx1"/>
                          </a:solidFill>
                          <a:latin typeface="Times New Roman" panose="02020603050405020304" pitchFamily="18" charset="0"/>
                          <a:cs typeface="Times New Roman" panose="02020603050405020304" pitchFamily="18" charset="0"/>
                        </a:rPr>
                        <a:t> учреждений культуры (библиотека, музей, кинотеатр, дворец, клуб)</a:t>
                      </a:r>
                      <a:endParaRPr lang="ru-RU" sz="1800" b="0" i="0" u="none" strike="noStrike" dirty="0">
                        <a:solidFill>
                          <a:schemeClr val="tx1"/>
                        </a:solidFill>
                        <a:latin typeface="Times New Roman" panose="02020603050405020304" pitchFamily="18" charset="0"/>
                        <a:cs typeface="Times New Roman" panose="02020603050405020304" pitchFamily="18" charset="0"/>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97,1</a:t>
                      </a: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82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u="none" strike="noStrike" dirty="0">
                          <a:solidFill>
                            <a:schemeClr val="tx1"/>
                          </a:solidFill>
                          <a:latin typeface="Times New Roman" panose="02020603050405020304" pitchFamily="18" charset="0"/>
                          <a:cs typeface="Times New Roman" panose="02020603050405020304" pitchFamily="18" charset="0"/>
                        </a:rPr>
                        <a:t>Проведение мероприятий в</a:t>
                      </a:r>
                      <a:r>
                        <a:rPr lang="ru-RU" sz="1800" u="none" strike="noStrike" baseline="0" dirty="0">
                          <a:solidFill>
                            <a:schemeClr val="tx1"/>
                          </a:solidFill>
                          <a:latin typeface="Times New Roman" panose="02020603050405020304" pitchFamily="18" charset="0"/>
                          <a:cs typeface="Times New Roman" panose="02020603050405020304" pitchFamily="18" charset="0"/>
                        </a:rPr>
                        <a:t> сфере культуры</a:t>
                      </a:r>
                      <a:endParaRPr lang="ru-RU" sz="1800" b="0" i="0" u="none" strike="noStrike" dirty="0">
                        <a:solidFill>
                          <a:schemeClr val="tx1"/>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3,5</a:t>
                      </a:r>
                    </a:p>
                  </a:txBody>
                  <a:tcP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607206">
                <a:tc>
                  <a:txBody>
                    <a:bodyPr/>
                    <a:lstStyle/>
                    <a:p>
                      <a:pPr algn="ctr"/>
                      <a:r>
                        <a:rPr kumimoji="0" lang="ru-RU" sz="1800" u="none" strike="noStrike" kern="1200" dirty="0">
                          <a:solidFill>
                            <a:schemeClr val="tx1"/>
                          </a:solidFill>
                          <a:latin typeface="Times New Roman" panose="02020603050405020304" pitchFamily="18" charset="0"/>
                          <a:cs typeface="Times New Roman" panose="02020603050405020304" pitchFamily="18" charset="0"/>
                        </a:rPr>
                        <a:t>Техническое оснащение муниципальных музеев</a:t>
                      </a:r>
                      <a:endParaRPr lang="ru-RU" sz="1800" dirty="0">
                        <a:solidFill>
                          <a:schemeClr val="tx1"/>
                        </a:solidFill>
                        <a:latin typeface="Times New Roman" panose="02020603050405020304" pitchFamily="18" charset="0"/>
                        <a:cs typeface="Times New Roman" panose="02020603050405020304" pitchFamily="18"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3,3</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7" name="Диаграмма 11">
            <a:extLst>
              <a:ext uri="{FF2B5EF4-FFF2-40B4-BE49-F238E27FC236}">
                <a16:creationId xmlns:a16="http://schemas.microsoft.com/office/drawing/2014/main" id="{8B51E208-25D6-42FB-B310-7F6782B94F0C}"/>
              </a:ext>
            </a:extLst>
          </p:cNvPr>
          <p:cNvGraphicFramePr>
            <a:graphicFrameLocks/>
          </p:cNvGraphicFramePr>
          <p:nvPr>
            <p:extLst>
              <p:ext uri="{D42A27DB-BD31-4B8C-83A1-F6EECF244321}">
                <p14:modId xmlns:p14="http://schemas.microsoft.com/office/powerpoint/2010/main" val="695930025"/>
              </p:ext>
            </p:extLst>
          </p:nvPr>
        </p:nvGraphicFramePr>
        <p:xfrm>
          <a:off x="230188" y="812073"/>
          <a:ext cx="10951619" cy="3682653"/>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Прямая со стрелкой 3">
            <a:extLst>
              <a:ext uri="{FF2B5EF4-FFF2-40B4-BE49-F238E27FC236}">
                <a16:creationId xmlns:a16="http://schemas.microsoft.com/office/drawing/2014/main" id="{46052EEC-6B54-4EE3-85EF-75E94B59DA2C}"/>
              </a:ext>
            </a:extLst>
          </p:cNvPr>
          <p:cNvCxnSpPr>
            <a:cxnSpLocks/>
          </p:cNvCxnSpPr>
          <p:nvPr/>
        </p:nvCxnSpPr>
        <p:spPr>
          <a:xfrm flipV="1">
            <a:off x="3029384" y="1382814"/>
            <a:ext cx="1894115" cy="130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a16="http://schemas.microsoft.com/office/drawing/2014/main" id="{44C86D07-6108-40B8-8CB2-505493209F68}"/>
              </a:ext>
            </a:extLst>
          </p:cNvPr>
          <p:cNvCxnSpPr>
            <a:cxnSpLocks/>
          </p:cNvCxnSpPr>
          <p:nvPr/>
        </p:nvCxnSpPr>
        <p:spPr>
          <a:xfrm>
            <a:off x="5302321" y="1388335"/>
            <a:ext cx="1698771" cy="3788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808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физическую культуру и спорт</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10">
            <a:extLst>
              <a:ext uri="{FF2B5EF4-FFF2-40B4-BE49-F238E27FC236}">
                <a16:creationId xmlns:a16="http://schemas.microsoft.com/office/drawing/2014/main" id="{797DDFB0-5032-46A5-AE38-311509258E45}"/>
              </a:ext>
            </a:extLst>
          </p:cNvPr>
          <p:cNvGraphicFramePr>
            <a:graphicFrameLocks noGrp="1"/>
          </p:cNvGraphicFramePr>
          <p:nvPr>
            <p:extLst>
              <p:ext uri="{D42A27DB-BD31-4B8C-83A1-F6EECF244321}">
                <p14:modId xmlns:p14="http://schemas.microsoft.com/office/powerpoint/2010/main" val="251031558"/>
              </p:ext>
            </p:extLst>
          </p:nvPr>
        </p:nvGraphicFramePr>
        <p:xfrm>
          <a:off x="0" y="4597400"/>
          <a:ext cx="11273246" cy="2179902"/>
        </p:xfrm>
        <a:graphic>
          <a:graphicData uri="http://schemas.openxmlformats.org/drawingml/2006/table">
            <a:tbl>
              <a:tblPr firstRow="1" bandRow="1">
                <a:tableStyleId>{C083E6E3-FA7D-4D7B-A595-EF9225AFEA82}</a:tableStyleId>
              </a:tblPr>
              <a:tblGrid>
                <a:gridCol w="9274049">
                  <a:extLst>
                    <a:ext uri="{9D8B030D-6E8A-4147-A177-3AD203B41FA5}">
                      <a16:colId xmlns:a16="http://schemas.microsoft.com/office/drawing/2014/main" val="20000"/>
                    </a:ext>
                  </a:extLst>
                </a:gridCol>
                <a:gridCol w="1999197">
                  <a:extLst>
                    <a:ext uri="{9D8B030D-6E8A-4147-A177-3AD203B41FA5}">
                      <a16:colId xmlns:a16="http://schemas.microsoft.com/office/drawing/2014/main" val="20001"/>
                    </a:ext>
                  </a:extLst>
                </a:gridCol>
              </a:tblGrid>
              <a:tr h="424687">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Сумма </a:t>
                      </a:r>
                    </a:p>
                    <a:p>
                      <a:pPr algn="ctr"/>
                      <a:r>
                        <a:rPr lang="ru-RU" sz="1600" dirty="0">
                          <a:solidFill>
                            <a:schemeClr val="tx1"/>
                          </a:solidFill>
                          <a:latin typeface="Times New Roman" panose="02020603050405020304" pitchFamily="18" charset="0"/>
                          <a:cs typeface="Times New Roman" panose="02020603050405020304" pitchFamily="18" charset="0"/>
                        </a:rPr>
                        <a:t>(млн. рублей)</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6130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kern="1200" dirty="0">
                          <a:solidFill>
                            <a:schemeClr val="tx1"/>
                          </a:solidFill>
                          <a:latin typeface="Times New Roman" panose="02020603050405020304" pitchFamily="18" charset="0"/>
                          <a:cs typeface="Times New Roman" panose="02020603050405020304" pitchFamily="18" charset="0"/>
                        </a:rPr>
                        <a:t>Организация предоставления услуг (выполнения работ) в сфере физической культуры и спорта и по спортивной подготовке</a:t>
                      </a:r>
                      <a:endParaRPr lang="ru-RU" sz="1600" b="0" i="0" u="none" strike="noStrike" dirty="0">
                        <a:solidFill>
                          <a:schemeClr val="tx1"/>
                        </a:solidFill>
                        <a:latin typeface="Times New Roman" pitchFamily="18" charset="0"/>
                        <a:cs typeface="Times New Roman" pitchFamily="18" charset="0"/>
                      </a:endParaRP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83,0</a:t>
                      </a:r>
                      <a:endParaRPr lang="ru-RU" sz="1600" b="1"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8776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u="none" strike="noStrike" kern="1200" dirty="0">
                          <a:solidFill>
                            <a:schemeClr val="tx1"/>
                          </a:solidFill>
                          <a:latin typeface="Times New Roman" panose="02020603050405020304" pitchFamily="18" charset="0"/>
                          <a:cs typeface="Times New Roman" panose="02020603050405020304" pitchFamily="18" charset="0"/>
                        </a:rPr>
                        <a:t>Организация и проведение мероприятий в сфере физической культуры и спорта (создание спортивных площадок, реализация мероприятий по поэтапному внедрению Всероссийского физкультурно-спортивного комплекса «Готов к труду и обороне» (ГТО))</a:t>
                      </a:r>
                      <a:endParaRPr kumimoji="0" lang="ru-RU" sz="1600" b="0" i="0" u="none" strike="noStrike" kern="1200" dirty="0">
                        <a:solidFill>
                          <a:schemeClr val="tx1"/>
                        </a:solidFill>
                        <a:latin typeface="Times New Roman" pitchFamily="18" charset="0"/>
                        <a:ea typeface="+mn-ea"/>
                        <a:cs typeface="Times New Roman" pitchFamily="18" charset="0"/>
                      </a:endParaRP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0,4</a:t>
                      </a:r>
                      <a:endParaRPr lang="ru-RU" sz="1600" b="1" dirty="0">
                        <a:solidFill>
                          <a:schemeClr val="tx1"/>
                        </a:solidFill>
                        <a:latin typeface="Times New Roman" panose="02020603050405020304" pitchFamily="18" charset="0"/>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7" name="Диаграмма 6">
            <a:extLst>
              <a:ext uri="{FF2B5EF4-FFF2-40B4-BE49-F238E27FC236}">
                <a16:creationId xmlns:a16="http://schemas.microsoft.com/office/drawing/2014/main" id="{DB3384AB-133B-4112-834B-95A801FD21F7}"/>
              </a:ext>
            </a:extLst>
          </p:cNvPr>
          <p:cNvGraphicFramePr/>
          <p:nvPr>
            <p:extLst>
              <p:ext uri="{D42A27DB-BD31-4B8C-83A1-F6EECF244321}">
                <p14:modId xmlns:p14="http://schemas.microsoft.com/office/powerpoint/2010/main" val="1998546366"/>
              </p:ext>
            </p:extLst>
          </p:nvPr>
        </p:nvGraphicFramePr>
        <p:xfrm>
          <a:off x="169706" y="719667"/>
          <a:ext cx="11103540" cy="371066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Прямая со стрелкой 8">
            <a:extLst>
              <a:ext uri="{FF2B5EF4-FFF2-40B4-BE49-F238E27FC236}">
                <a16:creationId xmlns:a16="http://schemas.microsoft.com/office/drawing/2014/main" id="{D9DAAB7D-B243-476B-8B11-6F428C828E19}"/>
              </a:ext>
            </a:extLst>
          </p:cNvPr>
          <p:cNvCxnSpPr/>
          <p:nvPr/>
        </p:nvCxnSpPr>
        <p:spPr>
          <a:xfrm>
            <a:off x="2897746" y="1403888"/>
            <a:ext cx="2021983" cy="248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Прямая со стрелкой 10">
            <a:extLst>
              <a:ext uri="{FF2B5EF4-FFF2-40B4-BE49-F238E27FC236}">
                <a16:creationId xmlns:a16="http://schemas.microsoft.com/office/drawing/2014/main" id="{E1E5E7BD-1AE1-4127-A690-0EB2AD63A174}"/>
              </a:ext>
            </a:extLst>
          </p:cNvPr>
          <p:cNvCxnSpPr/>
          <p:nvPr/>
        </p:nvCxnSpPr>
        <p:spPr>
          <a:xfrm>
            <a:off x="5417682" y="1601304"/>
            <a:ext cx="1785870" cy="244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140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благоустройство</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10">
            <a:extLst>
              <a:ext uri="{FF2B5EF4-FFF2-40B4-BE49-F238E27FC236}">
                <a16:creationId xmlns:a16="http://schemas.microsoft.com/office/drawing/2014/main" id="{B6941D8A-A23F-44CC-BFE7-FA2A636AC27B}"/>
              </a:ext>
            </a:extLst>
          </p:cNvPr>
          <p:cNvGraphicFramePr>
            <a:graphicFrameLocks noGrp="1"/>
          </p:cNvGraphicFramePr>
          <p:nvPr>
            <p:extLst>
              <p:ext uri="{D42A27DB-BD31-4B8C-83A1-F6EECF244321}">
                <p14:modId xmlns:p14="http://schemas.microsoft.com/office/powerpoint/2010/main" val="574406680"/>
              </p:ext>
            </p:extLst>
          </p:nvPr>
        </p:nvGraphicFramePr>
        <p:xfrm>
          <a:off x="26126" y="4129802"/>
          <a:ext cx="11270666" cy="2641238"/>
        </p:xfrm>
        <a:graphic>
          <a:graphicData uri="http://schemas.openxmlformats.org/drawingml/2006/table">
            <a:tbl>
              <a:tblPr firstRow="1" bandRow="1">
                <a:tableStyleId>{68D230F3-CF80-4859-8CE7-A43EE81993B5}</a:tableStyleId>
              </a:tblPr>
              <a:tblGrid>
                <a:gridCol w="9409934">
                  <a:extLst>
                    <a:ext uri="{9D8B030D-6E8A-4147-A177-3AD203B41FA5}">
                      <a16:colId xmlns:a16="http://schemas.microsoft.com/office/drawing/2014/main" val="20000"/>
                    </a:ext>
                  </a:extLst>
                </a:gridCol>
                <a:gridCol w="1860732">
                  <a:extLst>
                    <a:ext uri="{9D8B030D-6E8A-4147-A177-3AD203B41FA5}">
                      <a16:colId xmlns:a16="http://schemas.microsoft.com/office/drawing/2014/main" val="20001"/>
                    </a:ext>
                  </a:extLst>
                </a:gridCol>
              </a:tblGrid>
              <a:tr h="61432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800" dirty="0">
                          <a:solidFill>
                            <a:schemeClr val="tx1"/>
                          </a:solidFill>
                          <a:latin typeface="Times New Roman" panose="02020603050405020304" pitchFamily="18" charset="0"/>
                          <a:cs typeface="Times New Roman" panose="02020603050405020304" pitchFamily="18" charset="0"/>
                        </a:rPr>
                        <a:t>Сумма</a:t>
                      </a:r>
                    </a:p>
                    <a:p>
                      <a:pPr algn="ctr"/>
                      <a:r>
                        <a:rPr lang="ru-RU" sz="1800" dirty="0">
                          <a:solidFill>
                            <a:schemeClr val="tx1"/>
                          </a:solidFill>
                          <a:latin typeface="Times New Roman" panose="02020603050405020304" pitchFamily="18" charset="0"/>
                          <a:cs typeface="Times New Roman" panose="02020603050405020304" pitchFamily="18" charset="0"/>
                        </a:rPr>
                        <a:t> (млн. рублей)</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93804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kern="1200" dirty="0">
                          <a:solidFill>
                            <a:schemeClr val="tx1"/>
                          </a:solidFill>
                          <a:latin typeface="Times New Roman" panose="02020603050405020304" pitchFamily="18" charset="0"/>
                          <a:cs typeface="Times New Roman" panose="02020603050405020304" pitchFamily="18" charset="0"/>
                        </a:rPr>
                        <a:t>Мероприятия по благоустройству (организация и содержание мест захоронения, акарицидная обработка и дератизация кладбищ и мест общего пользования, ремонт мемориалов и памятников, озеленение, содержание и ремонт контейнерных площадок) </a:t>
                      </a: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800" b="1" dirty="0">
                          <a:solidFill>
                            <a:schemeClr val="tx1"/>
                          </a:solidFill>
                          <a:latin typeface="Times New Roman" panose="02020603050405020304" pitchFamily="18" charset="0"/>
                          <a:cs typeface="Times New Roman" panose="02020603050405020304" pitchFamily="18" charset="0"/>
                        </a:rPr>
                        <a:t>14,5</a:t>
                      </a: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648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b="0" i="0" u="none" strike="noStrike" dirty="0">
                          <a:solidFill>
                            <a:schemeClr val="tx1"/>
                          </a:solidFill>
                          <a:latin typeface="Times New Roman" panose="02020603050405020304" pitchFamily="18" charset="0"/>
                          <a:cs typeface="Times New Roman" panose="02020603050405020304" pitchFamily="18" charset="0"/>
                        </a:rPr>
                        <a:t>Организация уличного освещения</a:t>
                      </a:r>
                    </a:p>
                  </a:txBody>
                  <a:tcPr anchor="ctr">
                    <a:lnL>
                      <a:noFill/>
                    </a:lnL>
                    <a:lnR>
                      <a:noFill/>
                    </a:lnR>
                    <a:lnT>
                      <a:noFill/>
                    </a:lnT>
                    <a:lnB>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ru-RU" sz="1800" b="1" dirty="0">
                          <a:solidFill>
                            <a:schemeClr val="tx1"/>
                          </a:solidFill>
                          <a:latin typeface="Times New Roman" panose="02020603050405020304" pitchFamily="18" charset="0"/>
                          <a:cs typeface="Times New Roman" panose="02020603050405020304" pitchFamily="18" charset="0"/>
                        </a:rPr>
                        <a:t>8,1</a:t>
                      </a:r>
                    </a:p>
                  </a:txBody>
                  <a:tcPr anchor="ctr">
                    <a:lnL>
                      <a:noFill/>
                    </a:lnL>
                    <a:lnR>
                      <a:noFill/>
                    </a:lnR>
                    <a:lnT>
                      <a:noFill/>
                    </a:lnT>
                    <a:lnB>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65663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800" b="0" i="0" u="none" strike="noStrike" dirty="0">
                          <a:solidFill>
                            <a:schemeClr val="tx1"/>
                          </a:solidFill>
                          <a:latin typeface="Times New Roman" panose="02020603050405020304" pitchFamily="18" charset="0"/>
                          <a:cs typeface="Times New Roman" panose="02020603050405020304" pitchFamily="18" charset="0"/>
                        </a:rPr>
                        <a:t>Комплексное благоустройство и ремонт дворовых территорий многоквартирных домов (ремонт детских площадок)</a:t>
                      </a: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800" b="1" dirty="0">
                          <a:solidFill>
                            <a:schemeClr val="tx1"/>
                          </a:solidFill>
                          <a:latin typeface="Times New Roman" panose="02020603050405020304" pitchFamily="18" charset="0"/>
                          <a:cs typeface="Times New Roman" panose="02020603050405020304" pitchFamily="18" charset="0"/>
                        </a:rPr>
                        <a:t>0,2</a:t>
                      </a:r>
                    </a:p>
                  </a:txBody>
                  <a:tcPr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2708226"/>
                  </a:ext>
                </a:extLst>
              </a:tr>
            </a:tbl>
          </a:graphicData>
        </a:graphic>
      </p:graphicFrame>
      <p:graphicFrame>
        <p:nvGraphicFramePr>
          <p:cNvPr id="7" name="Диаграмма 4">
            <a:extLst>
              <a:ext uri="{FF2B5EF4-FFF2-40B4-BE49-F238E27FC236}">
                <a16:creationId xmlns:a16="http://schemas.microsoft.com/office/drawing/2014/main" id="{4A74182B-023E-45E3-8D80-9CF243AFBA28}"/>
              </a:ext>
            </a:extLst>
          </p:cNvPr>
          <p:cNvGraphicFramePr>
            <a:graphicFrameLocks/>
          </p:cNvGraphicFramePr>
          <p:nvPr>
            <p:extLst>
              <p:ext uri="{D42A27DB-BD31-4B8C-83A1-F6EECF244321}">
                <p14:modId xmlns:p14="http://schemas.microsoft.com/office/powerpoint/2010/main" val="3341731181"/>
              </p:ext>
            </p:extLst>
          </p:nvPr>
        </p:nvGraphicFramePr>
        <p:xfrm>
          <a:off x="503807" y="1094470"/>
          <a:ext cx="10703420" cy="28581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495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водное хозяйство</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B7C55F-4BE6-474B-80CC-23F254D7AB3C}"/>
              </a:ext>
            </a:extLst>
          </p:cNvPr>
          <p:cNvSpPr txBox="1"/>
          <p:nvPr/>
        </p:nvSpPr>
        <p:spPr>
          <a:xfrm>
            <a:off x="558800" y="5492750"/>
            <a:ext cx="10663238" cy="830997"/>
          </a:xfrm>
          <a:prstGeom prst="rect">
            <a:avLst/>
          </a:prstGeom>
          <a:noFill/>
        </p:spPr>
        <p:txBody>
          <a:bodyPr>
            <a:spAutoFit/>
          </a:bodyPr>
          <a:lstStyle/>
          <a:p>
            <a:pPr algn="ctr" fontAlgn="auto">
              <a:spcBef>
                <a:spcPts val="0"/>
              </a:spcBef>
              <a:spcAft>
                <a:spcPts val="0"/>
              </a:spcAft>
              <a:defRPr/>
            </a:pPr>
            <a:r>
              <a:rPr lang="ru-RU" sz="2400" dirty="0">
                <a:latin typeface="Times New Roman" panose="02020603050405020304" pitchFamily="18" charset="0"/>
                <a:cs typeface="Times New Roman" panose="02020603050405020304" pitchFamily="18" charset="0"/>
              </a:rPr>
              <a:t>В 2022 году планируется содержание 3-х гидротехнических сооружений Кушвинского городского округа на сумму </a:t>
            </a:r>
            <a:r>
              <a:rPr lang="ru-RU" sz="2400" b="1" dirty="0">
                <a:latin typeface="Times New Roman" panose="02020603050405020304" pitchFamily="18" charset="0"/>
                <a:cs typeface="Times New Roman" panose="02020603050405020304" pitchFamily="18" charset="0"/>
              </a:rPr>
              <a:t>1,9 млн. рублей</a:t>
            </a:r>
          </a:p>
        </p:txBody>
      </p:sp>
      <p:graphicFrame>
        <p:nvGraphicFramePr>
          <p:cNvPr id="8" name="Диаграмма 7">
            <a:extLst>
              <a:ext uri="{FF2B5EF4-FFF2-40B4-BE49-F238E27FC236}">
                <a16:creationId xmlns:a16="http://schemas.microsoft.com/office/drawing/2014/main" id="{8FF9B015-0EFF-4E17-842C-046D8CA034F6}"/>
              </a:ext>
            </a:extLst>
          </p:cNvPr>
          <p:cNvGraphicFramePr/>
          <p:nvPr>
            <p:extLst>
              <p:ext uri="{D42A27DB-BD31-4B8C-83A1-F6EECF244321}">
                <p14:modId xmlns:p14="http://schemas.microsoft.com/office/powerpoint/2010/main" val="455004647"/>
              </p:ext>
            </p:extLst>
          </p:nvPr>
        </p:nvGraphicFramePr>
        <p:xfrm>
          <a:off x="230187" y="719666"/>
          <a:ext cx="11160624" cy="4547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61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дорожного фонда</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4">
            <a:extLst>
              <a:ext uri="{FF2B5EF4-FFF2-40B4-BE49-F238E27FC236}">
                <a16:creationId xmlns:a16="http://schemas.microsoft.com/office/drawing/2014/main" id="{B8357C4D-EA20-4882-9AF4-9E16B86DAE46}"/>
              </a:ext>
            </a:extLst>
          </p:cNvPr>
          <p:cNvGraphicFramePr>
            <a:graphicFrameLocks/>
          </p:cNvGraphicFramePr>
          <p:nvPr>
            <p:extLst>
              <p:ext uri="{D42A27DB-BD31-4B8C-83A1-F6EECF244321}">
                <p14:modId xmlns:p14="http://schemas.microsoft.com/office/powerpoint/2010/main" val="133965006"/>
              </p:ext>
            </p:extLst>
          </p:nvPr>
        </p:nvGraphicFramePr>
        <p:xfrm>
          <a:off x="51556" y="688975"/>
          <a:ext cx="11642461" cy="2740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Таблица 3">
            <a:extLst>
              <a:ext uri="{FF2B5EF4-FFF2-40B4-BE49-F238E27FC236}">
                <a16:creationId xmlns:a16="http://schemas.microsoft.com/office/drawing/2014/main" id="{137DBEAC-0EB5-4F0D-B12F-EA5DC3076CB8}"/>
              </a:ext>
            </a:extLst>
          </p:cNvPr>
          <p:cNvGraphicFramePr>
            <a:graphicFrameLocks noGrp="1"/>
          </p:cNvGraphicFramePr>
          <p:nvPr>
            <p:extLst>
              <p:ext uri="{D42A27DB-BD31-4B8C-83A1-F6EECF244321}">
                <p14:modId xmlns:p14="http://schemas.microsoft.com/office/powerpoint/2010/main" val="429441004"/>
              </p:ext>
            </p:extLst>
          </p:nvPr>
        </p:nvGraphicFramePr>
        <p:xfrm>
          <a:off x="0" y="3476364"/>
          <a:ext cx="11300656" cy="3271612"/>
        </p:xfrm>
        <a:graphic>
          <a:graphicData uri="http://schemas.openxmlformats.org/drawingml/2006/table">
            <a:tbl>
              <a:tblPr firstRow="1" bandRow="1">
                <a:tableStyleId>{0E3FDE45-AF77-4B5C-9715-49D594BDF05E}</a:tableStyleId>
              </a:tblPr>
              <a:tblGrid>
                <a:gridCol w="9575074">
                  <a:extLst>
                    <a:ext uri="{9D8B030D-6E8A-4147-A177-3AD203B41FA5}">
                      <a16:colId xmlns:a16="http://schemas.microsoft.com/office/drawing/2014/main" val="20000"/>
                    </a:ext>
                  </a:extLst>
                </a:gridCol>
                <a:gridCol w="1725582">
                  <a:extLst>
                    <a:ext uri="{9D8B030D-6E8A-4147-A177-3AD203B41FA5}">
                      <a16:colId xmlns:a16="http://schemas.microsoft.com/office/drawing/2014/main" val="20001"/>
                    </a:ext>
                  </a:extLst>
                </a:gridCol>
              </a:tblGrid>
              <a:tr h="35484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Сумма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(млн. рублей)</a:t>
                      </a: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466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u="none" strike="noStrike" kern="1200" dirty="0">
                          <a:solidFill>
                            <a:schemeClr val="tx1"/>
                          </a:solidFill>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и искусственных сооружений,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u="none" strike="noStrike" kern="1200" dirty="0">
                          <a:solidFill>
                            <a:schemeClr val="tx1"/>
                          </a:solidFill>
                          <a:latin typeface="Times New Roman" panose="02020603050405020304" pitchFamily="18" charset="0"/>
                          <a:cs typeface="Times New Roman" panose="02020603050405020304" pitchFamily="18" charset="0"/>
                        </a:rPr>
                        <a:t>расположенных на них</a:t>
                      </a:r>
                      <a:endParaRPr kumimoji="0" lang="ru-RU" sz="1400" b="0" i="0" u="none" strike="noStrike"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23,9</a:t>
                      </a:r>
                    </a:p>
                  </a:txBody>
                  <a:tcPr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300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u="none" strike="noStrike" kern="1200" dirty="0">
                          <a:solidFill>
                            <a:schemeClr val="tx1"/>
                          </a:solidFill>
                          <a:latin typeface="Times New Roman" panose="02020603050405020304" pitchFamily="18" charset="0"/>
                          <a:cs typeface="Times New Roman" panose="02020603050405020304" pitchFamily="18" charset="0"/>
                        </a:rPr>
                        <a:t>Капитальный ремонт автомобильной дороги, расположенной в Свердловской области, г. Кушва, ул. Карла Маркса (участок от ул. Советская до дома по ул. К. Маркса № 244), пер. Челюскинцев (участок от ул. К. Маркса до ул. Ленина), пер. Комсомольский (участок от ул. К. Маркса до ул. Ленина) -  </a:t>
                      </a:r>
                      <a:r>
                        <a:rPr kumimoji="0" lang="ru-RU" sz="1400" b="1" u="none" strike="noStrike" kern="1200" dirty="0">
                          <a:solidFill>
                            <a:schemeClr val="tx1"/>
                          </a:solidFill>
                          <a:latin typeface="Times New Roman" panose="02020603050405020304" pitchFamily="18" charset="0"/>
                          <a:cs typeface="Times New Roman" panose="02020603050405020304" pitchFamily="18" charset="0"/>
                        </a:rPr>
                        <a:t>1,94 км</a:t>
                      </a:r>
                      <a:r>
                        <a:rPr kumimoji="0" lang="ru-RU" sz="1400" u="none" strike="noStrike" kern="1200" dirty="0">
                          <a:solidFill>
                            <a:schemeClr val="tx1"/>
                          </a:solidFill>
                          <a:latin typeface="Times New Roman" panose="02020603050405020304" pitchFamily="18" charset="0"/>
                          <a:cs typeface="Times New Roman" panose="02020603050405020304" pitchFamily="18" charset="0"/>
                        </a:rPr>
                        <a:t>  (1 этап работ)</a:t>
                      </a:r>
                      <a:endParaRPr kumimoji="0" lang="ru-RU" sz="1400" b="0" i="0" u="none" strike="noStrike"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18,8</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480491">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Ремонт автомобильной дороги, расположенной в Свердловской области, г. Кушва, ул. Свободы – </a:t>
                      </a:r>
                      <a:r>
                        <a:rPr lang="ru-RU" sz="1400" b="1" dirty="0">
                          <a:solidFill>
                            <a:schemeClr val="tx1"/>
                          </a:solidFill>
                          <a:latin typeface="Times New Roman" panose="02020603050405020304" pitchFamily="18" charset="0"/>
                          <a:cs typeface="Times New Roman" panose="02020603050405020304" pitchFamily="18" charset="0"/>
                        </a:rPr>
                        <a:t>0,34 км</a:t>
                      </a:r>
                      <a:r>
                        <a:rPr lang="ru-RU" sz="1400" dirty="0">
                          <a:solidFill>
                            <a:schemeClr val="tx1"/>
                          </a:solidFill>
                          <a:latin typeface="Times New Roman" panose="02020603050405020304" pitchFamily="18" charset="0"/>
                          <a:cs typeface="Times New Roman" panose="02020603050405020304" pitchFamily="18" charset="0"/>
                        </a:rPr>
                        <a:t>                  </a:t>
                      </a:r>
                    </a:p>
                    <a:p>
                      <a:pPr algn="ctr"/>
                      <a:r>
                        <a:rPr lang="ru-RU" sz="1400" dirty="0">
                          <a:solidFill>
                            <a:schemeClr val="tx1"/>
                          </a:solidFill>
                          <a:latin typeface="Times New Roman" panose="02020603050405020304" pitchFamily="18" charset="0"/>
                          <a:cs typeface="Times New Roman" panose="02020603050405020304" pitchFamily="18" charset="0"/>
                        </a:rPr>
                        <a:t>  (2 этап работ)</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8,2</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4843">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Мероприятия по повышению безопасности дорожного движения</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5,2</a:t>
                      </a:r>
                    </a:p>
                  </a:txBody>
                  <a:tcPr anchor="ctr">
                    <a:lnL>
                      <a:noFill/>
                    </a:lnL>
                    <a:lnR>
                      <a:noFill/>
                    </a:lnR>
                    <a:lnT>
                      <a:noFill/>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532264">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Капитальный ремонт участка автомобильной дороги, расположенной в Свердловской области, г. Кушва, пер. Южный (участок от ул. Союзов до ул. Луначарского) - </a:t>
                      </a:r>
                      <a:r>
                        <a:rPr lang="ru-RU" sz="1400" b="1" dirty="0">
                          <a:solidFill>
                            <a:schemeClr val="tx1"/>
                          </a:solidFill>
                          <a:latin typeface="Times New Roman" panose="02020603050405020304" pitchFamily="18" charset="0"/>
                          <a:cs typeface="Times New Roman" panose="02020603050405020304" pitchFamily="18" charset="0"/>
                        </a:rPr>
                        <a:t>0,17 км</a:t>
                      </a:r>
                    </a:p>
                  </a:txBody>
                  <a:tcPr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3,7</a:t>
                      </a:r>
                    </a:p>
                  </a:txBody>
                  <a:tcPr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1800348"/>
                  </a:ext>
                </a:extLst>
              </a:tr>
            </a:tbl>
          </a:graphicData>
        </a:graphic>
      </p:graphicFrame>
      <p:cxnSp>
        <p:nvCxnSpPr>
          <p:cNvPr id="4" name="Прямая со стрелкой 3">
            <a:extLst>
              <a:ext uri="{FF2B5EF4-FFF2-40B4-BE49-F238E27FC236}">
                <a16:creationId xmlns:a16="http://schemas.microsoft.com/office/drawing/2014/main" id="{320A0F6E-4691-4CF7-AE02-FAD0E8C4CB68}"/>
              </a:ext>
            </a:extLst>
          </p:cNvPr>
          <p:cNvCxnSpPr/>
          <p:nvPr/>
        </p:nvCxnSpPr>
        <p:spPr>
          <a:xfrm>
            <a:off x="3331029" y="1528354"/>
            <a:ext cx="2076994" cy="705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a:extLst>
              <a:ext uri="{FF2B5EF4-FFF2-40B4-BE49-F238E27FC236}">
                <a16:creationId xmlns:a16="http://schemas.microsoft.com/office/drawing/2014/main" id="{83A6A8E2-633A-4BED-9816-063A5309BCDF}"/>
              </a:ext>
            </a:extLst>
          </p:cNvPr>
          <p:cNvCxnSpPr/>
          <p:nvPr/>
        </p:nvCxnSpPr>
        <p:spPr>
          <a:xfrm>
            <a:off x="5650328" y="2058987"/>
            <a:ext cx="1756312" cy="1486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Прямая со стрелкой 10">
            <a:extLst>
              <a:ext uri="{FF2B5EF4-FFF2-40B4-BE49-F238E27FC236}">
                <a16:creationId xmlns:a16="http://schemas.microsoft.com/office/drawing/2014/main" id="{D677FFF4-3F12-4F5F-8DF5-8A55E9241E3E}"/>
              </a:ext>
            </a:extLst>
          </p:cNvPr>
          <p:cNvCxnSpPr/>
          <p:nvPr/>
        </p:nvCxnSpPr>
        <p:spPr>
          <a:xfrm>
            <a:off x="7606170" y="2211591"/>
            <a:ext cx="1772961" cy="1135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7A565F1B-6B21-4E3D-BE56-549D49AD10D5}"/>
              </a:ext>
            </a:extLst>
          </p:cNvPr>
          <p:cNvSpPr txBox="1"/>
          <p:nvPr/>
        </p:nvSpPr>
        <p:spPr>
          <a:xfrm>
            <a:off x="4585831" y="1645920"/>
            <a:ext cx="2389735"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- 106,6 млн. рублей</a:t>
            </a:r>
          </a:p>
        </p:txBody>
      </p:sp>
    </p:spTree>
    <p:extLst>
      <p:ext uri="{BB962C8B-B14F-4D97-AF65-F5344CB8AC3E}">
        <p14:creationId xmlns:p14="http://schemas.microsoft.com/office/powerpoint/2010/main" val="367878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на социальную политику</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Таблица 6">
            <a:extLst>
              <a:ext uri="{FF2B5EF4-FFF2-40B4-BE49-F238E27FC236}">
                <a16:creationId xmlns:a16="http://schemas.microsoft.com/office/drawing/2014/main" id="{FBB9A300-645B-428A-B530-0F55A8BDC1E1}"/>
              </a:ext>
            </a:extLst>
          </p:cNvPr>
          <p:cNvGraphicFramePr>
            <a:graphicFrameLocks noGrp="1"/>
          </p:cNvGraphicFramePr>
          <p:nvPr>
            <p:extLst>
              <p:ext uri="{D42A27DB-BD31-4B8C-83A1-F6EECF244321}">
                <p14:modId xmlns:p14="http://schemas.microsoft.com/office/powerpoint/2010/main" val="2761782254"/>
              </p:ext>
            </p:extLst>
          </p:nvPr>
        </p:nvGraphicFramePr>
        <p:xfrm>
          <a:off x="0" y="3770979"/>
          <a:ext cx="11273246" cy="2974310"/>
        </p:xfrm>
        <a:graphic>
          <a:graphicData uri="http://schemas.openxmlformats.org/drawingml/2006/table">
            <a:tbl>
              <a:tblPr firstRow="1" bandRow="1">
                <a:tableStyleId>{21E4AEA4-8DFA-4A89-87EB-49C32662AFE0}</a:tableStyleId>
              </a:tblPr>
              <a:tblGrid>
                <a:gridCol w="9403650">
                  <a:extLst>
                    <a:ext uri="{9D8B030D-6E8A-4147-A177-3AD203B41FA5}">
                      <a16:colId xmlns:a16="http://schemas.microsoft.com/office/drawing/2014/main" val="20000"/>
                    </a:ext>
                  </a:extLst>
                </a:gridCol>
                <a:gridCol w="1869596">
                  <a:extLst>
                    <a:ext uri="{9D8B030D-6E8A-4147-A177-3AD203B41FA5}">
                      <a16:colId xmlns:a16="http://schemas.microsoft.com/office/drawing/2014/main" val="20001"/>
                    </a:ext>
                  </a:extLst>
                </a:gridCol>
              </a:tblGrid>
              <a:tr h="5948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600" dirty="0">
                          <a:solidFill>
                            <a:schemeClr val="tx1"/>
                          </a:solidFill>
                          <a:latin typeface="Times New Roman" panose="02020603050405020304" pitchFamily="18" charset="0"/>
                          <a:cs typeface="Times New Roman" panose="02020603050405020304" pitchFamily="18" charset="0"/>
                        </a:rPr>
                        <a:t>Приоритетные мероприятия на 2022 год</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Сумма</a:t>
                      </a:r>
                    </a:p>
                    <a:p>
                      <a:pPr algn="ctr"/>
                      <a:r>
                        <a:rPr lang="ru-RU" sz="1600" dirty="0">
                          <a:solidFill>
                            <a:schemeClr val="tx1"/>
                          </a:solidFill>
                          <a:latin typeface="Times New Roman" panose="02020603050405020304" pitchFamily="18" charset="0"/>
                          <a:cs typeface="Times New Roman" panose="02020603050405020304" pitchFamily="18" charset="0"/>
                        </a:rPr>
                        <a:t>(млн. рублей)</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5948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kern="1200" dirty="0">
                          <a:solidFill>
                            <a:schemeClr val="tx1"/>
                          </a:solidFill>
                          <a:latin typeface="Times New Roman" panose="02020603050405020304" pitchFamily="18" charset="0"/>
                          <a:cs typeface="Times New Roman" panose="02020603050405020304" pitchFamily="18" charset="0"/>
                        </a:rPr>
                        <a:t>Социальная поддержка и социальное обслуживание населения Кушвинского городского округа (8 283 человека)</a:t>
                      </a:r>
                      <a:endParaRPr lang="ru-RU" sz="1600" b="0" i="0" u="none" strike="noStrike"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111,2</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600" b="0" i="0" u="none" strike="noStrike" dirty="0">
                          <a:solidFill>
                            <a:schemeClr val="tx1"/>
                          </a:solidFill>
                          <a:latin typeface="Times New Roman" panose="02020603050405020304" pitchFamily="18" charset="0"/>
                          <a:cs typeface="Times New Roman" panose="02020603050405020304" pitchFamily="18" charset="0"/>
                        </a:rPr>
                        <a:t>Предоставление социальных выплат 5-ти молодым семьям на приобретение (строительство) жилья на территории Кушвинского городского округа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2,3</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5948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600" b="0" i="0" u="none" strike="noStrike" dirty="0">
                          <a:solidFill>
                            <a:schemeClr val="tx1"/>
                          </a:solidFill>
                          <a:latin typeface="Times New Roman" pitchFamily="18" charset="0"/>
                          <a:cs typeface="Times New Roman" pitchFamily="18" charset="0"/>
                        </a:rPr>
                        <a:t>Выплата ежемесячного дополнительного материального содержания почетным гражданам Кушвинского городского округа (17 человек)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8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600" b="0" i="0" u="none" strike="noStrike" dirty="0">
                          <a:solidFill>
                            <a:schemeClr val="tx1"/>
                          </a:solidFill>
                          <a:latin typeface="Times New Roman" pitchFamily="18" charset="0"/>
                          <a:cs typeface="Times New Roman" pitchFamily="18" charset="0"/>
                        </a:rPr>
                        <a:t>Поддержка социально ориентированных некоммерческих организаций (по результатам</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600" b="0" i="0" u="none" strike="noStrike" dirty="0">
                          <a:solidFill>
                            <a:schemeClr val="tx1"/>
                          </a:solidFill>
                          <a:latin typeface="Times New Roman" pitchFamily="18" charset="0"/>
                          <a:cs typeface="Times New Roman" pitchFamily="18" charset="0"/>
                        </a:rPr>
                        <a:t> проведенного отбора)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0,7</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8" name="Диаграмма 7">
            <a:extLst>
              <a:ext uri="{FF2B5EF4-FFF2-40B4-BE49-F238E27FC236}">
                <a16:creationId xmlns:a16="http://schemas.microsoft.com/office/drawing/2014/main" id="{4D8CC8CF-0F36-413A-8F7C-917941AC7FAD}"/>
              </a:ext>
            </a:extLst>
          </p:cNvPr>
          <p:cNvGraphicFramePr/>
          <p:nvPr>
            <p:extLst>
              <p:ext uri="{D42A27DB-BD31-4B8C-83A1-F6EECF244321}">
                <p14:modId xmlns:p14="http://schemas.microsoft.com/office/powerpoint/2010/main" val="1414993647"/>
              </p:ext>
            </p:extLst>
          </p:nvPr>
        </p:nvGraphicFramePr>
        <p:xfrm>
          <a:off x="-1" y="719668"/>
          <a:ext cx="11870423" cy="297431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BBF6FC8-CD46-4266-AF4E-DAB8CAC9224E}"/>
              </a:ext>
            </a:extLst>
          </p:cNvPr>
          <p:cNvSpPr txBox="1"/>
          <p:nvPr/>
        </p:nvSpPr>
        <p:spPr>
          <a:xfrm>
            <a:off x="4533362" y="1472606"/>
            <a:ext cx="1700012"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+ 3,6 млн. рублей</a:t>
            </a:r>
          </a:p>
        </p:txBody>
      </p:sp>
    </p:spTree>
    <p:extLst>
      <p:ext uri="{BB962C8B-B14F-4D97-AF65-F5344CB8AC3E}">
        <p14:creationId xmlns:p14="http://schemas.microsoft.com/office/powerpoint/2010/main" val="997338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1415641"/>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 граждан, имеющих право на компенсацию расходов на оплату жилого помещения и </a:t>
            </a:r>
            <a:b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коммунальных услуг</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4D8CC8CF-0F36-413A-8F7C-917941AC7FAD}"/>
              </a:ext>
            </a:extLst>
          </p:cNvPr>
          <p:cNvGraphicFramePr/>
          <p:nvPr>
            <p:extLst>
              <p:ext uri="{D42A27DB-BD31-4B8C-83A1-F6EECF244321}">
                <p14:modId xmlns:p14="http://schemas.microsoft.com/office/powerpoint/2010/main" val="3319665987"/>
              </p:ext>
            </p:extLst>
          </p:nvPr>
        </p:nvGraphicFramePr>
        <p:xfrm>
          <a:off x="0" y="700928"/>
          <a:ext cx="11870423" cy="2974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Таблица 2">
            <a:extLst>
              <a:ext uri="{FF2B5EF4-FFF2-40B4-BE49-F238E27FC236}">
                <a16:creationId xmlns:a16="http://schemas.microsoft.com/office/drawing/2014/main" id="{D8C0A4D0-C3B0-4B8C-939D-8BC1FD431B5F}"/>
              </a:ext>
            </a:extLst>
          </p:cNvPr>
          <p:cNvGraphicFramePr>
            <a:graphicFrameLocks noGrp="1"/>
          </p:cNvGraphicFramePr>
          <p:nvPr>
            <p:extLst>
              <p:ext uri="{D42A27DB-BD31-4B8C-83A1-F6EECF244321}">
                <p14:modId xmlns:p14="http://schemas.microsoft.com/office/powerpoint/2010/main" val="2420434455"/>
              </p:ext>
            </p:extLst>
          </p:nvPr>
        </p:nvGraphicFramePr>
        <p:xfrm>
          <a:off x="0" y="1591037"/>
          <a:ext cx="11273246" cy="4969148"/>
        </p:xfrm>
        <a:graphic>
          <a:graphicData uri="http://schemas.openxmlformats.org/drawingml/2006/table">
            <a:tbl>
              <a:tblPr firstRow="1" lastCol="1">
                <a:tableStyleId>{5FD0F851-EC5A-4D38-B0AD-8093EC10F338}</a:tableStyleId>
              </a:tblPr>
              <a:tblGrid>
                <a:gridCol w="6618914">
                  <a:extLst>
                    <a:ext uri="{9D8B030D-6E8A-4147-A177-3AD203B41FA5}">
                      <a16:colId xmlns:a16="http://schemas.microsoft.com/office/drawing/2014/main" val="2134427578"/>
                    </a:ext>
                  </a:extLst>
                </a:gridCol>
                <a:gridCol w="1233181">
                  <a:extLst>
                    <a:ext uri="{9D8B030D-6E8A-4147-A177-3AD203B41FA5}">
                      <a16:colId xmlns:a16="http://schemas.microsoft.com/office/drawing/2014/main" val="1461223801"/>
                    </a:ext>
                  </a:extLst>
                </a:gridCol>
                <a:gridCol w="939567">
                  <a:extLst>
                    <a:ext uri="{9D8B030D-6E8A-4147-A177-3AD203B41FA5}">
                      <a16:colId xmlns:a16="http://schemas.microsoft.com/office/drawing/2014/main" val="2737351259"/>
                    </a:ext>
                  </a:extLst>
                </a:gridCol>
                <a:gridCol w="864066">
                  <a:extLst>
                    <a:ext uri="{9D8B030D-6E8A-4147-A177-3AD203B41FA5}">
                      <a16:colId xmlns:a16="http://schemas.microsoft.com/office/drawing/2014/main" val="24454425"/>
                    </a:ext>
                  </a:extLst>
                </a:gridCol>
                <a:gridCol w="813733">
                  <a:extLst>
                    <a:ext uri="{9D8B030D-6E8A-4147-A177-3AD203B41FA5}">
                      <a16:colId xmlns:a16="http://schemas.microsoft.com/office/drawing/2014/main" val="3738957010"/>
                    </a:ext>
                  </a:extLst>
                </a:gridCol>
                <a:gridCol w="803785">
                  <a:extLst>
                    <a:ext uri="{9D8B030D-6E8A-4147-A177-3AD203B41FA5}">
                      <a16:colId xmlns:a16="http://schemas.microsoft.com/office/drawing/2014/main" val="315146485"/>
                    </a:ext>
                  </a:extLst>
                </a:gridCol>
              </a:tblGrid>
              <a:tr h="855689">
                <a:tc>
                  <a:txBody>
                    <a:bodyPr/>
                    <a:lstStyle/>
                    <a:p>
                      <a:pPr algn="ctr" fontAlgn="ctr"/>
                      <a:r>
                        <a:rPr lang="ru-RU" sz="1000" u="none" strike="noStrike" dirty="0">
                          <a:effectLst/>
                        </a:rPr>
                        <a:t>Категории граждан, имеющих право на компенсацию расходов по оплате жилищно-коммунальных услуг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Количество граждан, которым предоставлены компенсации (человек)</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1" u="none" strike="noStrike" dirty="0">
                          <a:effectLst/>
                        </a:rPr>
                        <a:t>расходы за 2021 год</a:t>
                      </a:r>
                    </a:p>
                    <a:p>
                      <a:pPr algn="ctr" fontAlgn="ctr"/>
                      <a:r>
                        <a:rPr lang="ru-RU" sz="1000" b="1" u="none" strike="noStrike" dirty="0">
                          <a:effectLst/>
                        </a:rPr>
                        <a:t>(рублей)</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2022 год (рублей)</a:t>
                      </a: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2023 год (рублей)</a:t>
                      </a: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2024 год (рублей)</a:t>
                      </a:r>
                    </a:p>
                  </a:txBody>
                  <a:tcPr marL="2513" marR="2513" marT="2513" marB="0" anchor="ctr"/>
                </a:tc>
                <a:extLst>
                  <a:ext uri="{0D108BD9-81ED-4DB2-BD59-A6C34878D82A}">
                    <a16:rowId xmlns:a16="http://schemas.microsoft.com/office/drawing/2014/main" val="1957775197"/>
                  </a:ext>
                </a:extLst>
              </a:tr>
              <a:tr h="299515">
                <a:tc>
                  <a:txBody>
                    <a:bodyPr/>
                    <a:lstStyle/>
                    <a:p>
                      <a:pPr algn="l" fontAlgn="b"/>
                      <a:r>
                        <a:rPr lang="ru-RU" sz="1000" b="1" i="0" u="none" strike="noStrike" dirty="0">
                          <a:solidFill>
                            <a:srgbClr val="000000"/>
                          </a:solidFill>
                          <a:effectLst/>
                          <a:latin typeface="Times New Roman" panose="02020603050405020304" pitchFamily="18" charset="0"/>
                          <a:cs typeface="Times New Roman" panose="02020603050405020304" pitchFamily="18" charset="0"/>
                        </a:rPr>
                        <a:t>   ВСЕГО:</a:t>
                      </a:r>
                    </a:p>
                  </a:txBody>
                  <a:tcPr marL="2513" marR="2513" marT="2513" marB="0" anchor="b">
                    <a:solidFill>
                      <a:schemeClr val="accent5">
                        <a:lumMod val="20000"/>
                        <a:lumOff val="80000"/>
                      </a:schemeClr>
                    </a:solidFill>
                  </a:tcP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2 551</a:t>
                      </a:r>
                    </a:p>
                  </a:txBody>
                  <a:tcPr marL="2513" marR="2513" marT="2513" marB="0" anchor="ctr">
                    <a:solidFill>
                      <a:schemeClr val="accent5">
                        <a:lumMod val="20000"/>
                        <a:lumOff val="80000"/>
                      </a:schemeClr>
                    </a:solidFill>
                  </a:tcPr>
                </a:tc>
                <a:tc>
                  <a:txBody>
                    <a:bodyPr/>
                    <a:lstStyle/>
                    <a:p>
                      <a:pPr algn="ctr" fontAlgn="ctr"/>
                      <a:r>
                        <a:rPr lang="ru-RU" sz="1000" b="1" u="none" strike="noStrike">
                          <a:effectLst/>
                          <a:latin typeface="Times New Roman" panose="02020603050405020304" pitchFamily="18" charset="0"/>
                          <a:cs typeface="Times New Roman" panose="02020603050405020304" pitchFamily="18" charset="0"/>
                        </a:rPr>
                        <a:t>22 990 158,61</a:t>
                      </a:r>
                      <a:endParaRPr lang="ru-RU" sz="1000" b="1" u="none" strike="noStrike" dirty="0">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b"/>
                      <a:r>
                        <a:rPr lang="ru-RU" sz="1000" b="1" i="0" u="none" strike="noStrike">
                          <a:effectLst/>
                          <a:latin typeface="Times New Roman" panose="02020603050405020304" pitchFamily="18" charset="0"/>
                        </a:rPr>
                        <a:t>21 468 100,00</a:t>
                      </a:r>
                    </a:p>
                  </a:txBody>
                  <a:tcPr marL="9525" marR="9525" marT="9525" marB="0" anchor="ctr">
                    <a:solidFill>
                      <a:schemeClr val="accent5">
                        <a:lumMod val="20000"/>
                        <a:lumOff val="80000"/>
                      </a:schemeClr>
                    </a:solidFill>
                  </a:tcPr>
                </a:tc>
                <a:tc>
                  <a:txBody>
                    <a:bodyPr/>
                    <a:lstStyle/>
                    <a:p>
                      <a:pPr algn="ctr" fontAlgn="b"/>
                      <a:r>
                        <a:rPr lang="ru-RU" sz="1000" b="1" i="0" u="none" strike="noStrike">
                          <a:effectLst/>
                          <a:latin typeface="Times New Roman" panose="02020603050405020304" pitchFamily="18" charset="0"/>
                        </a:rPr>
                        <a:t>21 465 200,00</a:t>
                      </a:r>
                    </a:p>
                  </a:txBody>
                  <a:tcPr marL="9525" marR="9525" marT="9525" marB="0" anchor="ctr">
                    <a:solidFill>
                      <a:schemeClr val="accent5">
                        <a:lumMod val="20000"/>
                        <a:lumOff val="80000"/>
                      </a:schemeClr>
                    </a:solidFill>
                  </a:tcPr>
                </a:tc>
                <a:tc>
                  <a:txBody>
                    <a:bodyPr/>
                    <a:lstStyle/>
                    <a:p>
                      <a:pPr algn="ctr" fontAlgn="b"/>
                      <a:r>
                        <a:rPr lang="ru-RU" sz="1000" b="1" i="0" u="none" strike="noStrike" dirty="0">
                          <a:effectLst/>
                          <a:latin typeface="Times New Roman" panose="02020603050405020304" pitchFamily="18" charset="0"/>
                        </a:rPr>
                        <a:t>21 465 200,00</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88685569"/>
                  </a:ext>
                </a:extLst>
              </a:tr>
              <a:tr h="299515">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В соответствии с Федеральным законом от 12 января 1995 года № 5-ФЗ "О ветеранах":</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solidFill>
                      <a:schemeClr val="accent5">
                        <a:lumMod val="20000"/>
                        <a:lumOff val="80000"/>
                      </a:schemeClr>
                    </a:solidFill>
                  </a:tcPr>
                </a:tc>
                <a:tc>
                  <a:txBody>
                    <a:bodyPr/>
                    <a:lstStyle/>
                    <a:p>
                      <a:pPr algn="ctr" fontAlgn="ctr"/>
                      <a:r>
                        <a:rPr lang="ru-RU" sz="1000" u="none" strike="noStrike" dirty="0">
                          <a:effectLst/>
                        </a:rPr>
                        <a:t>373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ctr"/>
                      <a:r>
                        <a:rPr lang="ru-RU" sz="1000" u="none" strike="noStrike" dirty="0">
                          <a:effectLst/>
                        </a:rPr>
                        <a:t>3 993 284,41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extLst>
                  <a:ext uri="{0D108BD9-81ED-4DB2-BD59-A6C34878D82A}">
                    <a16:rowId xmlns:a16="http://schemas.microsoft.com/office/drawing/2014/main" val="3607507280"/>
                  </a:ext>
                </a:extLst>
              </a:tr>
              <a:tr h="245150">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инвалиды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dirty="0">
                          <a:effectLst/>
                        </a:rPr>
                        <a:t>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700 737,91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3339342800"/>
                  </a:ext>
                </a:extLst>
              </a:tr>
              <a:tr h="205714">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участники Великой Отечественной войны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a:effectLst/>
                        </a:rPr>
                        <a:t>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15 008,91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3003373029"/>
                  </a:ext>
                </a:extLst>
              </a:tr>
              <a:tr h="222310">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ветераны боевых действий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a:effectLst/>
                        </a:rPr>
                        <a:t>206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1 721 645,14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726382638"/>
                  </a:ext>
                </a:extLst>
              </a:tr>
              <a:tr h="448048">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семьи погибших (умерших) инвалидов Великой Отечественной войны, участников Великой Отечественной войны и    ветеранов боевых действий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a:effectLst/>
                        </a:rPr>
                        <a:t>127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1 555 892,45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1623452701"/>
                  </a:ext>
                </a:extLst>
              </a:tr>
              <a:tr h="448048">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В соответствии с Федеральным законом от 24 ноября 1995 года № 181-ФЗ "О социальной защите инвалидов в    Российской Федерации":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solidFill>
                      <a:srgbClr val="CCECFF"/>
                    </a:solidFill>
                  </a:tcPr>
                </a:tc>
                <a:tc>
                  <a:txBody>
                    <a:bodyPr/>
                    <a:lstStyle/>
                    <a:p>
                      <a:pPr algn="ctr" fontAlgn="ctr"/>
                      <a:r>
                        <a:rPr lang="ru-RU" sz="1000" u="none" strike="noStrike" dirty="0">
                          <a:effectLst/>
                        </a:rPr>
                        <a:t>2144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r>
                        <a:rPr lang="ru-RU" sz="1000" u="none" strike="noStrike" dirty="0">
                          <a:effectLst/>
                        </a:rPr>
                        <a:t>18 540 632,88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extLst>
                  <a:ext uri="{0D108BD9-81ED-4DB2-BD59-A6C34878D82A}">
                    <a16:rowId xmlns:a16="http://schemas.microsoft.com/office/drawing/2014/main" val="2288811586"/>
                  </a:ext>
                </a:extLst>
              </a:tr>
              <a:tr h="243464">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инвалиды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a:effectLst/>
                        </a:rPr>
                        <a:t>2014</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16 450 062,98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209944975"/>
                  </a:ext>
                </a:extLst>
              </a:tr>
              <a:tr h="213627">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семьи, имеющие детей-инвалидов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a:effectLst/>
                        </a:rPr>
                        <a:t>130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2 090 569,90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1194391064"/>
                  </a:ext>
                </a:extLst>
              </a:tr>
              <a:tr h="938600">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В соответствии с Законом Российской Федерации от 15 мая 1991 года № 1244-1 "О социальной защите граждан, подвергшихся воздействию радиации вследствие катастрофы на Чернобыльской АЭС" Федеральными законами от 26 ноября 1998 года № 175-ФЗ "О социальной защите граждан Российской Федерации, подвергшихся воздействию радиации вследствие аварии в 1957 году на производственном объединении "Маяк" и сбросов радиоактивных отходов в реку Теча", от 10 февраля 2002 года № 2-ФЗ "О социальных гарантиях гражданам, подвергшимся радиационному воздействию вследствие ядерных испытаний на Семипалатинском полигоне":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solidFill>
                      <a:srgbClr val="CCECFF"/>
                    </a:solidFill>
                  </a:tcPr>
                </a:tc>
                <a:tc>
                  <a:txBody>
                    <a:bodyPr/>
                    <a:lstStyle/>
                    <a:p>
                      <a:pPr algn="ctr" fontAlgn="ctr"/>
                      <a:r>
                        <a:rPr lang="ru-RU" sz="1000" u="none" strike="noStrike" dirty="0">
                          <a:effectLst/>
                        </a:rPr>
                        <a:t>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r>
                        <a:rPr lang="ru-RU" sz="1000" u="none" strike="noStrike" dirty="0">
                          <a:effectLst/>
                        </a:rPr>
                        <a:t>456 241,32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rgbClr val="CCECFF"/>
                    </a:solidFill>
                  </a:tcPr>
                </a:tc>
                <a:extLst>
                  <a:ext uri="{0D108BD9-81ED-4DB2-BD59-A6C34878D82A}">
                    <a16:rowId xmlns:a16="http://schemas.microsoft.com/office/drawing/2014/main" val="1830662318"/>
                  </a:ext>
                </a:extLst>
              </a:tr>
              <a:tr h="488244">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граждане, подвергшиеся воздействию радиации вследствие катастрофы на Чернобыльской АЭС, аварии в 1957 году на производственном объединении "Маяк" и сбросов радиоактивных отходов в реку Теча, ядерных испытаний на Семипалатинском полигоне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r>
                        <a:rPr lang="ru-RU" sz="1000" u="none" strike="noStrike" dirty="0">
                          <a:effectLst/>
                        </a:rPr>
                        <a:t>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456 241,32</a:t>
                      </a:r>
                    </a:p>
                  </a:txBody>
                  <a:tcPr marL="2513" marR="2513" marT="2513" marB="0" anchor="ctr"/>
                </a:tc>
                <a:tc>
                  <a:txBody>
                    <a:bodyPr/>
                    <a:lstStyle/>
                    <a:p>
                      <a:pPr algn="ctr" fontAlgn="ctr"/>
                      <a:endParaRPr lang="ru-RU" sz="1000" u="none" strike="noStrike" dirty="0">
                        <a:effectLst/>
                      </a:endParaRPr>
                    </a:p>
                  </a:txBody>
                  <a:tcPr marL="2513" marR="2513" marT="2513" marB="0" anchor="ctr"/>
                </a:tc>
                <a:tc>
                  <a:txBody>
                    <a:bodyPr/>
                    <a:lstStyle/>
                    <a:p>
                      <a:pPr algn="ctr" fontAlgn="ctr"/>
                      <a:endParaRPr lang="ru-RU" sz="1000" u="none" strike="noStrike" dirty="0">
                        <a:effectLst/>
                      </a:endParaRPr>
                    </a:p>
                  </a:txBody>
                  <a:tcPr marL="2513" marR="2513" marT="2513" marB="0" anchor="ctr"/>
                </a:tc>
                <a:tc>
                  <a:txBody>
                    <a:bodyPr/>
                    <a:lstStyle/>
                    <a:p>
                      <a:pPr algn="ctr" fontAlgn="ctr"/>
                      <a:endParaRPr lang="ru-RU" sz="1000" u="none" strike="noStrike" dirty="0">
                        <a:effectLst/>
                      </a:endParaRPr>
                    </a:p>
                  </a:txBody>
                  <a:tcPr marL="2513" marR="2513" marT="2513" marB="0" anchor="ctr"/>
                </a:tc>
                <a:extLst>
                  <a:ext uri="{0D108BD9-81ED-4DB2-BD59-A6C34878D82A}">
                    <a16:rowId xmlns:a16="http://schemas.microsoft.com/office/drawing/2014/main" val="983740793"/>
                  </a:ext>
                </a:extLst>
              </a:tr>
            </a:tbl>
          </a:graphicData>
        </a:graphic>
      </p:graphicFrame>
    </p:spTree>
    <p:extLst>
      <p:ext uri="{BB962C8B-B14F-4D97-AF65-F5344CB8AC3E}">
        <p14:creationId xmlns:p14="http://schemas.microsoft.com/office/powerpoint/2010/main" val="839390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2"/>
            <a:ext cx="10433458" cy="1415641"/>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 молодых семей, имеющих право</a:t>
            </a:r>
            <a:b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социальные выплаты</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4D8CC8CF-0F36-413A-8F7C-917941AC7FAD}"/>
              </a:ext>
            </a:extLst>
          </p:cNvPr>
          <p:cNvGraphicFramePr/>
          <p:nvPr>
            <p:extLst>
              <p:ext uri="{D42A27DB-BD31-4B8C-83A1-F6EECF244321}">
                <p14:modId xmlns:p14="http://schemas.microsoft.com/office/powerpoint/2010/main" val="705153719"/>
              </p:ext>
            </p:extLst>
          </p:nvPr>
        </p:nvGraphicFramePr>
        <p:xfrm>
          <a:off x="0" y="742873"/>
          <a:ext cx="11870423" cy="2974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Таблица 2">
            <a:extLst>
              <a:ext uri="{FF2B5EF4-FFF2-40B4-BE49-F238E27FC236}">
                <a16:creationId xmlns:a16="http://schemas.microsoft.com/office/drawing/2014/main" id="{D8C0A4D0-C3B0-4B8C-939D-8BC1FD431B5F}"/>
              </a:ext>
            </a:extLst>
          </p:cNvPr>
          <p:cNvGraphicFramePr>
            <a:graphicFrameLocks noGrp="1"/>
          </p:cNvGraphicFramePr>
          <p:nvPr>
            <p:extLst>
              <p:ext uri="{D42A27DB-BD31-4B8C-83A1-F6EECF244321}">
                <p14:modId xmlns:p14="http://schemas.microsoft.com/office/powerpoint/2010/main" val="1894250339"/>
              </p:ext>
            </p:extLst>
          </p:nvPr>
        </p:nvGraphicFramePr>
        <p:xfrm>
          <a:off x="-8389" y="1591037"/>
          <a:ext cx="11281635" cy="3102054"/>
        </p:xfrm>
        <a:graphic>
          <a:graphicData uri="http://schemas.openxmlformats.org/drawingml/2006/table">
            <a:tbl>
              <a:tblPr firstRow="1" lastCol="1">
                <a:tableStyleId>{5FD0F851-EC5A-4D38-B0AD-8093EC10F338}</a:tableStyleId>
              </a:tblPr>
              <a:tblGrid>
                <a:gridCol w="6618914">
                  <a:extLst>
                    <a:ext uri="{9D8B030D-6E8A-4147-A177-3AD203B41FA5}">
                      <a16:colId xmlns:a16="http://schemas.microsoft.com/office/drawing/2014/main" val="2134427578"/>
                    </a:ext>
                  </a:extLst>
                </a:gridCol>
                <a:gridCol w="1241570">
                  <a:extLst>
                    <a:ext uri="{9D8B030D-6E8A-4147-A177-3AD203B41FA5}">
                      <a16:colId xmlns:a16="http://schemas.microsoft.com/office/drawing/2014/main" val="1461223801"/>
                    </a:ext>
                  </a:extLst>
                </a:gridCol>
                <a:gridCol w="939567">
                  <a:extLst>
                    <a:ext uri="{9D8B030D-6E8A-4147-A177-3AD203B41FA5}">
                      <a16:colId xmlns:a16="http://schemas.microsoft.com/office/drawing/2014/main" val="2737351259"/>
                    </a:ext>
                  </a:extLst>
                </a:gridCol>
                <a:gridCol w="864066">
                  <a:extLst>
                    <a:ext uri="{9D8B030D-6E8A-4147-A177-3AD203B41FA5}">
                      <a16:colId xmlns:a16="http://schemas.microsoft.com/office/drawing/2014/main" val="24454425"/>
                    </a:ext>
                  </a:extLst>
                </a:gridCol>
                <a:gridCol w="813733">
                  <a:extLst>
                    <a:ext uri="{9D8B030D-6E8A-4147-A177-3AD203B41FA5}">
                      <a16:colId xmlns:a16="http://schemas.microsoft.com/office/drawing/2014/main" val="3738957010"/>
                    </a:ext>
                  </a:extLst>
                </a:gridCol>
                <a:gridCol w="803785">
                  <a:extLst>
                    <a:ext uri="{9D8B030D-6E8A-4147-A177-3AD203B41FA5}">
                      <a16:colId xmlns:a16="http://schemas.microsoft.com/office/drawing/2014/main" val="315146485"/>
                    </a:ext>
                  </a:extLst>
                </a:gridCol>
              </a:tblGrid>
              <a:tr h="855689">
                <a:tc>
                  <a:txBody>
                    <a:bodyPr/>
                    <a:lstStyle/>
                    <a:p>
                      <a:pPr algn="ctr" fontAlgn="ctr"/>
                      <a:r>
                        <a:rPr lang="ru-RU" sz="1000" u="none" strike="noStrike" dirty="0">
                          <a:effectLst/>
                        </a:rPr>
                        <a:t>Категории граждан, имеющих право на социальные выплаты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u="none" strike="noStrike" dirty="0">
                          <a:effectLst/>
                        </a:rPr>
                        <a:t>Количество граждан, которым предоставлены соц. выплаты (человек)</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1" u="none" strike="noStrike" dirty="0">
                          <a:effectLst/>
                        </a:rPr>
                        <a:t>расходы за 2021 год</a:t>
                      </a:r>
                    </a:p>
                    <a:p>
                      <a:pPr algn="ctr" fontAlgn="ctr"/>
                      <a:r>
                        <a:rPr lang="ru-RU" sz="1000" b="1" u="none" strike="noStrike" dirty="0">
                          <a:effectLst/>
                        </a:rPr>
                        <a:t>(рублей)</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2022 год (рублей)</a:t>
                      </a: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2023 год (рублей)</a:t>
                      </a:r>
                    </a:p>
                  </a:txBody>
                  <a:tcPr marL="2513" marR="2513" marT="2513" marB="0" anchor="ct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на 2024 год (рублей)</a:t>
                      </a:r>
                    </a:p>
                  </a:txBody>
                  <a:tcPr marL="2513" marR="2513" marT="2513" marB="0" anchor="ctr"/>
                </a:tc>
                <a:extLst>
                  <a:ext uri="{0D108BD9-81ED-4DB2-BD59-A6C34878D82A}">
                    <a16:rowId xmlns:a16="http://schemas.microsoft.com/office/drawing/2014/main" val="1957775197"/>
                  </a:ext>
                </a:extLst>
              </a:tr>
              <a:tr h="299515">
                <a:tc>
                  <a:txBody>
                    <a:bodyPr/>
                    <a:lstStyle/>
                    <a:p>
                      <a:pPr algn="l" fontAlgn="b"/>
                      <a:r>
                        <a:rPr lang="ru-RU" sz="1000" b="1" i="0" u="none" strike="noStrike" dirty="0">
                          <a:solidFill>
                            <a:srgbClr val="000000"/>
                          </a:solidFill>
                          <a:effectLst/>
                          <a:latin typeface="Times New Roman" panose="02020603050405020304" pitchFamily="18" charset="0"/>
                          <a:cs typeface="Times New Roman" panose="02020603050405020304" pitchFamily="18" charset="0"/>
                        </a:rPr>
                        <a:t>   ВСЕГО:</a:t>
                      </a:r>
                    </a:p>
                  </a:txBody>
                  <a:tcPr marL="2513" marR="2513" marT="2513" marB="0" anchor="b">
                    <a:solidFill>
                      <a:schemeClr val="accent5">
                        <a:lumMod val="20000"/>
                        <a:lumOff val="80000"/>
                      </a:schemeClr>
                    </a:solidFill>
                  </a:tcP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6</a:t>
                      </a:r>
                    </a:p>
                  </a:txBody>
                  <a:tcPr marL="2513" marR="2513" marT="2513" marB="0" anchor="ctr">
                    <a:solidFill>
                      <a:schemeClr val="accent5">
                        <a:lumMod val="20000"/>
                        <a:lumOff val="80000"/>
                      </a:schemeClr>
                    </a:solidFill>
                  </a:tcPr>
                </a:tc>
                <a:tc>
                  <a:txBody>
                    <a:bodyPr/>
                    <a:lstStyle/>
                    <a:p>
                      <a:pPr algn="ctr" fontAlgn="ctr"/>
                      <a:r>
                        <a:rPr lang="ru-RU" sz="1000" b="1" u="none" strike="noStrike" dirty="0">
                          <a:effectLst/>
                          <a:latin typeface="Times New Roman" panose="02020603050405020304" pitchFamily="18" charset="0"/>
                          <a:cs typeface="Times New Roman" panose="02020603050405020304" pitchFamily="18" charset="0"/>
                        </a:rPr>
                        <a:t>3 655 080,00</a:t>
                      </a:r>
                    </a:p>
                  </a:txBody>
                  <a:tcPr marL="2513" marR="2513" marT="2513" marB="0" anchor="ctr">
                    <a:solidFill>
                      <a:schemeClr val="accent5">
                        <a:lumMod val="20000"/>
                        <a:lumOff val="80000"/>
                      </a:schemeClr>
                    </a:solidFill>
                  </a:tcPr>
                </a:tc>
                <a:tc>
                  <a:txBody>
                    <a:bodyPr/>
                    <a:lstStyle/>
                    <a:p>
                      <a:pPr algn="ctr" fontAlgn="b"/>
                      <a:r>
                        <a:rPr lang="ru-RU" sz="1000" b="1" i="0" u="none" strike="noStrike" dirty="0">
                          <a:effectLst/>
                          <a:latin typeface="Times New Roman" panose="02020603050405020304" pitchFamily="18" charset="0"/>
                        </a:rPr>
                        <a:t>2 513 813,22</a:t>
                      </a:r>
                    </a:p>
                  </a:txBody>
                  <a:tcPr marL="9525" marR="9525" marT="9525" marB="0" anchor="ctr">
                    <a:solidFill>
                      <a:schemeClr val="accent5">
                        <a:lumMod val="20000"/>
                        <a:lumOff val="80000"/>
                      </a:schemeClr>
                    </a:solidFill>
                  </a:tcPr>
                </a:tc>
                <a:tc>
                  <a:txBody>
                    <a:bodyPr/>
                    <a:lstStyle/>
                    <a:p>
                      <a:pPr algn="ctr" fontAlgn="b"/>
                      <a:r>
                        <a:rPr lang="ru-RU" sz="1000" b="1" i="0" u="none" strike="noStrike" dirty="0">
                          <a:effectLst/>
                          <a:latin typeface="Times New Roman" panose="02020603050405020304" pitchFamily="18" charset="0"/>
                        </a:rPr>
                        <a:t>2 634 820,65</a:t>
                      </a:r>
                    </a:p>
                  </a:txBody>
                  <a:tcPr marL="9525" marR="9525" marT="9525" marB="0" anchor="ctr">
                    <a:solidFill>
                      <a:schemeClr val="accent5">
                        <a:lumMod val="20000"/>
                        <a:lumOff val="80000"/>
                      </a:schemeClr>
                    </a:solidFill>
                  </a:tcPr>
                </a:tc>
                <a:tc>
                  <a:txBody>
                    <a:bodyPr/>
                    <a:lstStyle/>
                    <a:p>
                      <a:pPr algn="ctr" fontAlgn="b"/>
                      <a:r>
                        <a:rPr lang="ru-RU" sz="1000" b="1" i="0" u="none" strike="noStrike" dirty="0">
                          <a:effectLst/>
                          <a:latin typeface="Times New Roman" panose="02020603050405020304" pitchFamily="18" charset="0"/>
                        </a:rPr>
                        <a:t>2 037 234,24</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88685569"/>
                  </a:ext>
                </a:extLst>
              </a:tr>
              <a:tr h="299515">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Предоставление социальных выплат молодым семьям на приобретение (строительство) жилья на территории Кушвинского городского округа, в том числе: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solidFill>
                      <a:schemeClr val="accent5">
                        <a:lumMod val="20000"/>
                        <a:lumOff val="80000"/>
                      </a:schemeClr>
                    </a:solidFill>
                  </a:tcPr>
                </a:tc>
                <a:tc>
                  <a:txBody>
                    <a:bodyPr/>
                    <a:lstStyle/>
                    <a:p>
                      <a:pPr algn="ctr" fontAlgn="ctr"/>
                      <a:r>
                        <a:rPr lang="ru-RU" sz="1000" u="none" strike="noStrike" dirty="0">
                          <a:effectLst/>
                        </a:rPr>
                        <a:t>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algn="ctr" fontAlgn="ctr"/>
                      <a:r>
                        <a:rPr lang="ru-RU" sz="1000" u="none" strike="noStrike" dirty="0">
                          <a:effectLst/>
                        </a:rPr>
                        <a:t>3 425 040,00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solidFill>
                      <a:schemeClr val="accent5">
                        <a:lumMod val="20000"/>
                        <a:lumOff val="80000"/>
                      </a:schemeClr>
                    </a:solidFill>
                  </a:tcPr>
                </a:tc>
                <a:tc>
                  <a:txBody>
                    <a:bodyPr/>
                    <a:lstStyle/>
                    <a:p>
                      <a:pPr marL="0" algn="ctr" defTabSz="914400" rtl="0" eaLnBrk="1" fontAlgn="ctr" latinLnBrk="0" hangingPunct="1"/>
                      <a:r>
                        <a:rPr lang="ru-RU" sz="1000" b="0" u="none" strike="noStrike" kern="1200" dirty="0">
                          <a:solidFill>
                            <a:schemeClr val="tx1"/>
                          </a:solidFill>
                          <a:effectLst/>
                          <a:latin typeface="+mn-lt"/>
                          <a:ea typeface="+mn-ea"/>
                          <a:cs typeface="+mn-cs"/>
                        </a:rPr>
                        <a:t>2 342 819,38</a:t>
                      </a:r>
                    </a:p>
                  </a:txBody>
                  <a:tcPr marL="9525" marR="9525" marT="9525" marB="0" anchor="b">
                    <a:solidFill>
                      <a:schemeClr val="accent5">
                        <a:lumMod val="20000"/>
                        <a:lumOff val="80000"/>
                      </a:schemeClr>
                    </a:solidFill>
                  </a:tcPr>
                </a:tc>
                <a:tc>
                  <a:txBody>
                    <a:bodyPr/>
                    <a:lstStyle/>
                    <a:p>
                      <a:pPr marL="0" algn="ctr" defTabSz="914400" rtl="0" eaLnBrk="1" fontAlgn="ctr" latinLnBrk="0" hangingPunct="1"/>
                      <a:r>
                        <a:rPr lang="ru-RU" sz="1000" b="0" u="none" strike="noStrike" kern="1200" dirty="0">
                          <a:solidFill>
                            <a:schemeClr val="tx1"/>
                          </a:solidFill>
                          <a:effectLst/>
                          <a:latin typeface="+mn-lt"/>
                          <a:ea typeface="+mn-ea"/>
                          <a:cs typeface="+mn-cs"/>
                        </a:rPr>
                        <a:t>2 414 971,42</a:t>
                      </a:r>
                    </a:p>
                  </a:txBody>
                  <a:tcPr marL="9525" marR="9525" marT="9525" marB="0" anchor="b">
                    <a:solidFill>
                      <a:schemeClr val="accent5">
                        <a:lumMod val="20000"/>
                        <a:lumOff val="80000"/>
                      </a:schemeClr>
                    </a:solidFill>
                  </a:tcPr>
                </a:tc>
                <a:tc>
                  <a:txBody>
                    <a:bodyPr/>
                    <a:lstStyle/>
                    <a:p>
                      <a:pPr marL="0" algn="ctr" defTabSz="914400" rtl="0" eaLnBrk="1" fontAlgn="ctr" latinLnBrk="0" hangingPunct="1"/>
                      <a:r>
                        <a:rPr lang="ru-RU" sz="1000" b="0" u="none" strike="noStrike" kern="1200" dirty="0">
                          <a:solidFill>
                            <a:schemeClr val="tx1"/>
                          </a:solidFill>
                          <a:effectLst/>
                          <a:latin typeface="+mn-lt"/>
                          <a:ea typeface="+mn-ea"/>
                          <a:cs typeface="+mn-cs"/>
                        </a:rPr>
                        <a:t>2 037 234,24</a:t>
                      </a:r>
                    </a:p>
                  </a:txBody>
                  <a:tcPr marL="9525" marR="9525" marT="9525" marB="0" anchor="b">
                    <a:solidFill>
                      <a:schemeClr val="accent5">
                        <a:lumMod val="20000"/>
                        <a:lumOff val="80000"/>
                      </a:schemeClr>
                    </a:solidFill>
                  </a:tcPr>
                </a:tc>
                <a:extLst>
                  <a:ext uri="{0D108BD9-81ED-4DB2-BD59-A6C34878D82A}">
                    <a16:rowId xmlns:a16="http://schemas.microsoft.com/office/drawing/2014/main" val="3607507280"/>
                  </a:ext>
                </a:extLst>
              </a:tr>
              <a:tr h="245150">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за счет средств местного бюджета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endParaRPr lang="ru-RU" sz="1000" u="none" strike="noStrike" kern="1200" dirty="0">
                        <a:solidFill>
                          <a:schemeClr val="tx1"/>
                        </a:solidFill>
                        <a:effectLst/>
                        <a:latin typeface="+mn-lt"/>
                        <a:ea typeface="+mn-ea"/>
                        <a:cs typeface="+mn-cs"/>
                      </a:endParaRPr>
                    </a:p>
                  </a:txBody>
                  <a:tcPr marL="2513" marR="2513" marT="2513" marB="0" anchor="ctr"/>
                </a:tc>
                <a:tc>
                  <a:txBody>
                    <a:bodyPr/>
                    <a:lstStyle/>
                    <a:p>
                      <a:pPr algn="ctr" fontAlgn="ctr"/>
                      <a:r>
                        <a:rPr lang="ru-RU" sz="1000" u="none" strike="noStrike" dirty="0">
                          <a:effectLst/>
                        </a:rPr>
                        <a:t>2 274 840,00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2 342 819,38</a:t>
                      </a: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2 414 971,42</a:t>
                      </a: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2 037 234,24</a:t>
                      </a:r>
                    </a:p>
                  </a:txBody>
                  <a:tcPr marL="2513" marR="2513" marT="2513" marB="0" anchor="ctr"/>
                </a:tc>
                <a:extLst>
                  <a:ext uri="{0D108BD9-81ED-4DB2-BD59-A6C34878D82A}">
                    <a16:rowId xmlns:a16="http://schemas.microsoft.com/office/drawing/2014/main" val="3339342800"/>
                  </a:ext>
                </a:extLst>
              </a:tr>
              <a:tr h="205714">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за счет средств областного бюджета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973 995,65</a:t>
                      </a: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3003373029"/>
                  </a:ext>
                </a:extLst>
              </a:tr>
              <a:tr h="222310">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за счет средств федерального бюджета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176 204,35</a:t>
                      </a: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726382638"/>
                  </a:ext>
                </a:extLst>
              </a:tr>
              <a:tr h="448048">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Предоставление региональных социальных выплат молодым семьям на улучшение жилищных условий на территории Кушвинского городского округа, в том числе: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solidFill>
                      <a:srgbClr val="CCECFF"/>
                    </a:solidFill>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2513" marR="2513" marT="2513" marB="0" anchor="ctr">
                    <a:solidFill>
                      <a:srgbClr val="CCECFF"/>
                    </a:solidFill>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230 040,00</a:t>
                      </a:r>
                    </a:p>
                  </a:txBody>
                  <a:tcPr marL="2513" marR="2513" marT="2513" marB="0" anchor="ctr">
                    <a:solidFill>
                      <a:srgbClr val="CCECFF"/>
                    </a:solidFill>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170 993,84</a:t>
                      </a:r>
                    </a:p>
                  </a:txBody>
                  <a:tcPr marL="2513" marR="2513" marT="2513" marB="0" anchor="ctr">
                    <a:solidFill>
                      <a:srgbClr val="CCECFF"/>
                    </a:solidFill>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219 849,23</a:t>
                      </a:r>
                    </a:p>
                  </a:txBody>
                  <a:tcPr marL="2513" marR="2513" marT="2513" marB="0" anchor="ctr">
                    <a:solidFill>
                      <a:srgbClr val="CCECFF"/>
                    </a:solidFill>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2513" marR="2513" marT="2513" marB="0" anchor="ctr">
                    <a:solidFill>
                      <a:srgbClr val="CCECFF"/>
                    </a:solidFill>
                  </a:tcPr>
                </a:tc>
                <a:extLst>
                  <a:ext uri="{0D108BD9-81ED-4DB2-BD59-A6C34878D82A}">
                    <a16:rowId xmlns:a16="http://schemas.microsoft.com/office/drawing/2014/main" val="2288811586"/>
                  </a:ext>
                </a:extLst>
              </a:tr>
              <a:tr h="243464">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за счет средств местного бюджета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219 840,00</a:t>
                      </a: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170 993,84</a:t>
                      </a: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219 849,23</a:t>
                      </a: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2513" marR="2513" marT="2513" marB="0" anchor="ctr"/>
                </a:tc>
                <a:extLst>
                  <a:ext uri="{0D108BD9-81ED-4DB2-BD59-A6C34878D82A}">
                    <a16:rowId xmlns:a16="http://schemas.microsoft.com/office/drawing/2014/main" val="209944975"/>
                  </a:ext>
                </a:extLst>
              </a:tr>
              <a:tr h="213627">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за счет средств областного бюджета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b"/>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10 200,00</a:t>
                      </a: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tc>
                  <a:txBody>
                    <a:bodyPr/>
                    <a:lstStyle/>
                    <a:p>
                      <a:pPr algn="ctr"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13" marR="2513" marT="2513" marB="0" anchor="ctr"/>
                </a:tc>
                <a:extLst>
                  <a:ext uri="{0D108BD9-81ED-4DB2-BD59-A6C34878D82A}">
                    <a16:rowId xmlns:a16="http://schemas.microsoft.com/office/drawing/2014/main" val="1194391064"/>
                  </a:ext>
                </a:extLst>
              </a:tr>
            </a:tbl>
          </a:graphicData>
        </a:graphic>
      </p:graphicFrame>
    </p:spTree>
    <p:extLst>
      <p:ext uri="{BB962C8B-B14F-4D97-AF65-F5344CB8AC3E}">
        <p14:creationId xmlns:p14="http://schemas.microsoft.com/office/powerpoint/2010/main" val="39322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1112080"/>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 социально ориентированных некоммерческих организаций</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4D8CC8CF-0F36-413A-8F7C-917941AC7FAD}"/>
              </a:ext>
            </a:extLst>
          </p:cNvPr>
          <p:cNvGraphicFramePr/>
          <p:nvPr/>
        </p:nvGraphicFramePr>
        <p:xfrm>
          <a:off x="0" y="700928"/>
          <a:ext cx="11870423" cy="2974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a:extLst>
              <a:ext uri="{FF2B5EF4-FFF2-40B4-BE49-F238E27FC236}">
                <a16:creationId xmlns:a16="http://schemas.microsoft.com/office/drawing/2014/main" id="{3419C92C-A643-4C41-B0A1-2114C093221D}"/>
              </a:ext>
            </a:extLst>
          </p:cNvPr>
          <p:cNvGraphicFramePr>
            <a:graphicFrameLocks noChangeAspect="1"/>
          </p:cNvGraphicFramePr>
          <p:nvPr/>
        </p:nvGraphicFramePr>
        <p:xfrm>
          <a:off x="95556" y="1831748"/>
          <a:ext cx="7900535" cy="355815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0D3618C1-C500-4B6A-A4A3-5014530D764D}"/>
              </a:ext>
            </a:extLst>
          </p:cNvPr>
          <p:cNvSpPr txBox="1"/>
          <p:nvPr/>
        </p:nvSpPr>
        <p:spPr>
          <a:xfrm>
            <a:off x="7325248" y="2019719"/>
            <a:ext cx="3506875" cy="2800767"/>
          </a:xfrm>
          <a:prstGeom prst="rect">
            <a:avLst/>
          </a:prstGeom>
          <a:no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В бюджете Кушвинского городского округа предусмотрены субсидии социально ориентированным  некоммерческим организациям на реализацию мероприятий в сфере социальной поддержки и защиты ветеранов войны, инвалидов, пенсионеров, патриотического, в том числе военно-патриотического воспитания граждан.</a:t>
            </a:r>
          </a:p>
          <a:p>
            <a:pPr algn="just"/>
            <a:endParaRPr lang="ru-RU"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38409DB-2435-471E-810E-E490D3A496DA}"/>
              </a:ext>
            </a:extLst>
          </p:cNvPr>
          <p:cNvSpPr txBox="1"/>
          <p:nvPr/>
        </p:nvSpPr>
        <p:spPr>
          <a:xfrm>
            <a:off x="230188" y="5389903"/>
            <a:ext cx="11043058" cy="1323439"/>
          </a:xfrm>
          <a:prstGeom prst="rect">
            <a:avLst/>
          </a:prstGeom>
          <a:noFill/>
        </p:spPr>
        <p:txBody>
          <a:bodyPr wrap="square" rtlCol="0">
            <a:spAutoFit/>
          </a:bodyPr>
          <a:lstStyle/>
          <a:p>
            <a:r>
              <a:rPr lang="ru-RU" sz="1600" b="1" dirty="0">
                <a:latin typeface="Times New Roman" panose="02020603050405020304" pitchFamily="18" charset="0"/>
                <a:cs typeface="Times New Roman" panose="02020603050405020304" pitchFamily="18" charset="0"/>
              </a:rPr>
              <a:t>Получатели субсидий в прошлые годы</a:t>
            </a:r>
            <a:r>
              <a:rPr lang="ru-RU" sz="1600" dirty="0">
                <a:latin typeface="Times New Roman" panose="02020603050405020304" pitchFamily="18" charset="0"/>
                <a:cs typeface="Times New Roman" panose="02020603050405020304" pitchFamily="18" charset="0"/>
              </a:rPr>
              <a:t>: 1) Местное Отделение СООО Ветеранов войны, труда, боевых действий, Государственной службы, Пенсионеров по Кушвинскому городскому округу, 2) Свердловская Областная Организация общероссийской общественной организации инвалидов «Всероссийское Ордена Трудового Красного Знамени Общество Слепых», 3) Кушвинская местная организация Свердловской области Общероссийской общественной организации «Всероссийское общество инвалидов».</a:t>
            </a:r>
          </a:p>
        </p:txBody>
      </p:sp>
    </p:spTree>
    <p:extLst>
      <p:ext uri="{BB962C8B-B14F-4D97-AF65-F5344CB8AC3E}">
        <p14:creationId xmlns:p14="http://schemas.microsoft.com/office/powerpoint/2010/main" val="774179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1112080"/>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 субъектов малого и среднего предпринимательства</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4D8CC8CF-0F36-413A-8F7C-917941AC7FAD}"/>
              </a:ext>
            </a:extLst>
          </p:cNvPr>
          <p:cNvGraphicFramePr/>
          <p:nvPr/>
        </p:nvGraphicFramePr>
        <p:xfrm>
          <a:off x="0" y="700928"/>
          <a:ext cx="11870423" cy="2974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a:extLst>
              <a:ext uri="{FF2B5EF4-FFF2-40B4-BE49-F238E27FC236}">
                <a16:creationId xmlns:a16="http://schemas.microsoft.com/office/drawing/2014/main" id="{3419C92C-A643-4C41-B0A1-2114C093221D}"/>
              </a:ext>
            </a:extLst>
          </p:cNvPr>
          <p:cNvGraphicFramePr>
            <a:graphicFrameLocks noChangeAspect="1"/>
          </p:cNvGraphicFramePr>
          <p:nvPr>
            <p:extLst>
              <p:ext uri="{D42A27DB-BD31-4B8C-83A1-F6EECF244321}">
                <p14:modId xmlns:p14="http://schemas.microsoft.com/office/powerpoint/2010/main" val="3109355052"/>
              </p:ext>
            </p:extLst>
          </p:nvPr>
        </p:nvGraphicFramePr>
        <p:xfrm>
          <a:off x="95556" y="1831748"/>
          <a:ext cx="7044819" cy="355815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0D3618C1-C500-4B6A-A4A3-5014530D764D}"/>
              </a:ext>
            </a:extLst>
          </p:cNvPr>
          <p:cNvSpPr txBox="1"/>
          <p:nvPr/>
        </p:nvSpPr>
        <p:spPr>
          <a:xfrm>
            <a:off x="7486022" y="1413080"/>
            <a:ext cx="3506875" cy="4770537"/>
          </a:xfrm>
          <a:prstGeom prst="rect">
            <a:avLst/>
          </a:prstGeom>
          <a:no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В бюджете Кушвинского городского округа предусмотрены субсидии некоммерческим организациям, образующим инфраструктуру поддержки малого и среднего предпринимательства на оказание финансовой поддержки по возмещению части затрат, понесенных субъектами малого и среднего предпринимательства в сумме </a:t>
            </a:r>
            <a:r>
              <a:rPr lang="ru-RU" sz="1600" b="1" dirty="0">
                <a:latin typeface="Times New Roman" panose="02020603050405020304" pitchFamily="18" charset="0"/>
                <a:cs typeface="Times New Roman" panose="02020603050405020304" pitchFamily="18" charset="0"/>
              </a:rPr>
              <a:t>115 000,00 рублей </a:t>
            </a:r>
            <a:r>
              <a:rPr lang="ru-RU" sz="1600" dirty="0">
                <a:latin typeface="Times New Roman" panose="02020603050405020304" pitchFamily="18" charset="0"/>
                <a:cs typeface="Times New Roman" panose="02020603050405020304" pitchFamily="18" charset="0"/>
              </a:rPr>
              <a:t>ежегодно и субсидии некоммерческим организациям, образующим инфраструктуру поддержки малого и среднего предпринимательства на обеспечение деятельности, пропаганду и популяризацию предпринимательской деятельности в сумме </a:t>
            </a:r>
            <a:r>
              <a:rPr lang="ru-RU" sz="1600" b="1" dirty="0">
                <a:latin typeface="Times New Roman" panose="02020603050405020304" pitchFamily="18" charset="0"/>
                <a:cs typeface="Times New Roman" panose="02020603050405020304" pitchFamily="18" charset="0"/>
              </a:rPr>
              <a:t>404 000,00 рублей </a:t>
            </a:r>
            <a:r>
              <a:rPr lang="ru-RU" sz="1600" dirty="0">
                <a:latin typeface="Times New Roman" panose="02020603050405020304" pitchFamily="18" charset="0"/>
                <a:cs typeface="Times New Roman" panose="02020603050405020304" pitchFamily="18" charset="0"/>
              </a:rPr>
              <a:t>ежегодно.</a:t>
            </a:r>
          </a:p>
        </p:txBody>
      </p:sp>
      <p:sp>
        <p:nvSpPr>
          <p:cNvPr id="12" name="TextBox 11">
            <a:extLst>
              <a:ext uri="{FF2B5EF4-FFF2-40B4-BE49-F238E27FC236}">
                <a16:creationId xmlns:a16="http://schemas.microsoft.com/office/drawing/2014/main" id="{C38409DB-2435-471E-810E-E490D3A496DA}"/>
              </a:ext>
            </a:extLst>
          </p:cNvPr>
          <p:cNvSpPr txBox="1"/>
          <p:nvPr/>
        </p:nvSpPr>
        <p:spPr>
          <a:xfrm>
            <a:off x="230188" y="5389903"/>
            <a:ext cx="7044819" cy="584775"/>
          </a:xfrm>
          <a:prstGeom prst="rect">
            <a:avLst/>
          </a:prstGeom>
          <a:noFill/>
        </p:spPr>
        <p:txBody>
          <a:bodyPr wrap="square" rtlCol="0">
            <a:spAutoFit/>
          </a:bodyPr>
          <a:lstStyle/>
          <a:p>
            <a:r>
              <a:rPr lang="ru-RU" sz="1600" b="1" dirty="0">
                <a:latin typeface="Times New Roman" panose="02020603050405020304" pitchFamily="18" charset="0"/>
                <a:cs typeface="Times New Roman" panose="02020603050405020304" pitchFamily="18" charset="0"/>
              </a:rPr>
              <a:t>Получатели субсидий в прошлые годы</a:t>
            </a:r>
            <a:r>
              <a:rPr lang="ru-RU" sz="1600" dirty="0">
                <a:latin typeface="Times New Roman" panose="02020603050405020304" pitchFamily="18" charset="0"/>
                <a:cs typeface="Times New Roman" panose="02020603050405020304" pitchFamily="18" charset="0"/>
              </a:rPr>
              <a:t>: Фонд «Кушвинский центр развития предпринимательства».</a:t>
            </a:r>
          </a:p>
        </p:txBody>
      </p:sp>
    </p:spTree>
    <p:extLst>
      <p:ext uri="{BB962C8B-B14F-4D97-AF65-F5344CB8AC3E}">
        <p14:creationId xmlns:p14="http://schemas.microsoft.com/office/powerpoint/2010/main" val="2431939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B0D9870-ACCC-48D9-A469-E0147B2A1FA2}"/>
              </a:ext>
            </a:extLst>
          </p:cNvPr>
          <p:cNvPicPr>
            <a:picLocks noChangeAspect="1"/>
          </p:cNvPicPr>
          <p:nvPr/>
        </p:nvPicPr>
        <p:blipFill>
          <a:blip r:embed="rId2"/>
          <a:stretch>
            <a:fillRect/>
          </a:stretch>
        </p:blipFill>
        <p:spPr>
          <a:xfrm>
            <a:off x="8727935" y="3351022"/>
            <a:ext cx="2545311" cy="1240307"/>
          </a:xfrm>
          <a:prstGeom prst="rect">
            <a:avLst/>
          </a:prstGeom>
        </p:spPr>
      </p:pic>
      <p:pic>
        <p:nvPicPr>
          <p:cNvPr id="16387" name="Рисунок 3"/>
          <p:cNvPicPr>
            <a:picLocks noChangeAspect="1"/>
          </p:cNvPicPr>
          <p:nvPr/>
        </p:nvPicPr>
        <p:blipFill>
          <a:blip r:embed="rId3"/>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Заголовок 1">
            <a:extLst>
              <a:ext uri="{FF2B5EF4-FFF2-40B4-BE49-F238E27FC236}">
                <a16:creationId xmlns:a16="http://schemas.microsoft.com/office/drawing/2014/main" id="{B7EEE125-C89D-4833-8B00-BC2D21FE6AA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Какие бывают бюджеты?</a:t>
            </a:r>
          </a:p>
        </p:txBody>
      </p:sp>
      <p:sp>
        <p:nvSpPr>
          <p:cNvPr id="15" name="Прямоугольник 14">
            <a:extLst>
              <a:ext uri="{FF2B5EF4-FFF2-40B4-BE49-F238E27FC236}">
                <a16:creationId xmlns:a16="http://schemas.microsoft.com/office/drawing/2014/main" id="{D3C2FBD2-3443-42E9-9FBE-7D8C823FD8D8}"/>
              </a:ext>
            </a:extLst>
          </p:cNvPr>
          <p:cNvSpPr/>
          <p:nvPr/>
        </p:nvSpPr>
        <p:spPr>
          <a:xfrm>
            <a:off x="839788" y="918683"/>
            <a:ext cx="10253592" cy="758756"/>
          </a:xfrm>
          <a:prstGeom prst="rect">
            <a:avLst/>
          </a:prstGeom>
          <a:noFill/>
          <a:ln w="28575">
            <a:noFill/>
          </a:ln>
        </p:spPr>
        <p:style>
          <a:lnRef idx="1">
            <a:schemeClr val="accent2"/>
          </a:lnRef>
          <a:fillRef idx="1002">
            <a:schemeClr val="lt2"/>
          </a:fillRef>
          <a:effectRef idx="1">
            <a:schemeClr val="accent2"/>
          </a:effectRef>
          <a:fontRef idx="minor">
            <a:schemeClr val="dk1"/>
          </a:fontRef>
        </p:style>
        <p:txBody>
          <a:bodyPr rtlCol="0" anchor="ctr"/>
          <a:lstStyle/>
          <a:p>
            <a:pPr algn="ctr"/>
            <a:endParaRPr lang="ru-RU" sz="1600" i="1" dirty="0">
              <a:latin typeface="Times New Roman" pitchFamily="18" charset="0"/>
              <a:cs typeface="Times New Roman" pitchFamily="18" charset="0"/>
            </a:endParaRPr>
          </a:p>
        </p:txBody>
      </p:sp>
      <p:graphicFrame>
        <p:nvGraphicFramePr>
          <p:cNvPr id="3" name="Схема 2">
            <a:extLst>
              <a:ext uri="{FF2B5EF4-FFF2-40B4-BE49-F238E27FC236}">
                <a16:creationId xmlns:a16="http://schemas.microsoft.com/office/drawing/2014/main" id="{9798CD21-D9D6-4EBF-9D7E-21FAEA18E89B}"/>
              </a:ext>
            </a:extLst>
          </p:cNvPr>
          <p:cNvGraphicFramePr/>
          <p:nvPr>
            <p:extLst>
              <p:ext uri="{D42A27DB-BD31-4B8C-83A1-F6EECF244321}">
                <p14:modId xmlns:p14="http://schemas.microsoft.com/office/powerpoint/2010/main" val="888272486"/>
              </p:ext>
            </p:extLst>
          </p:nvPr>
        </p:nvGraphicFramePr>
        <p:xfrm>
          <a:off x="16444" y="986484"/>
          <a:ext cx="10253592" cy="5758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В соответствии с положениями указов Президента Российской Федерации от 7 ма...">
            <a:extLst>
              <a:ext uri="{FF2B5EF4-FFF2-40B4-BE49-F238E27FC236}">
                <a16:creationId xmlns:a16="http://schemas.microsoft.com/office/drawing/2014/main" id="{4882BB18-5AE2-44ED-B078-F1CF6049A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2155" y="960039"/>
            <a:ext cx="2371923" cy="171335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701130BB-E6E9-4C5E-9886-F82217AEDF3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89" t="12052" r="10423" b="15076"/>
          <a:stretch/>
        </p:blipFill>
        <p:spPr bwMode="auto">
          <a:xfrm>
            <a:off x="9446004" y="3351022"/>
            <a:ext cx="1027123" cy="897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7230DD7C-1354-496E-AEC4-61A9F851F9E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101" t="28134" r="7552"/>
          <a:stretch/>
        </p:blipFill>
        <p:spPr bwMode="auto">
          <a:xfrm>
            <a:off x="9563450" y="4858652"/>
            <a:ext cx="1599191" cy="199051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456E3D89-9BBF-424C-844F-EBA7B41F78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80228" y="5473489"/>
            <a:ext cx="675314" cy="67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08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1134260"/>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Поддержка некоммерческих организаций, участвующих в охране общественного порядка </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a16="http://schemas.microsoft.com/office/drawing/2014/main" id="{4D8CC8CF-0F36-413A-8F7C-917941AC7FAD}"/>
              </a:ext>
            </a:extLst>
          </p:cNvPr>
          <p:cNvGraphicFramePr/>
          <p:nvPr/>
        </p:nvGraphicFramePr>
        <p:xfrm>
          <a:off x="0" y="700928"/>
          <a:ext cx="11870423" cy="2974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a:extLst>
              <a:ext uri="{FF2B5EF4-FFF2-40B4-BE49-F238E27FC236}">
                <a16:creationId xmlns:a16="http://schemas.microsoft.com/office/drawing/2014/main" id="{3419C92C-A643-4C41-B0A1-2114C093221D}"/>
              </a:ext>
            </a:extLst>
          </p:cNvPr>
          <p:cNvGraphicFramePr>
            <a:graphicFrameLocks noChangeAspect="1"/>
          </p:cNvGraphicFramePr>
          <p:nvPr>
            <p:extLst>
              <p:ext uri="{D42A27DB-BD31-4B8C-83A1-F6EECF244321}">
                <p14:modId xmlns:p14="http://schemas.microsoft.com/office/powerpoint/2010/main" val="940627975"/>
              </p:ext>
            </p:extLst>
          </p:nvPr>
        </p:nvGraphicFramePr>
        <p:xfrm>
          <a:off x="95556" y="1831748"/>
          <a:ext cx="7044819" cy="355815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0D3618C1-C500-4B6A-A4A3-5014530D764D}"/>
              </a:ext>
            </a:extLst>
          </p:cNvPr>
          <p:cNvSpPr txBox="1"/>
          <p:nvPr/>
        </p:nvSpPr>
        <p:spPr>
          <a:xfrm>
            <a:off x="7235931" y="1662185"/>
            <a:ext cx="3506875" cy="2308324"/>
          </a:xfrm>
          <a:prstGeom prst="rect">
            <a:avLst/>
          </a:prstGeom>
          <a:no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В бюджете Кушвинского городского округа предусмотрены субсидии на оказание поддержки гражданам и их объединениям, участвующим в охране общественного порядка, создание условий для деятельности народных дружин на территории Кушвинского городского округа в сумме </a:t>
            </a:r>
            <a:r>
              <a:rPr lang="ru-RU" sz="1600" b="1" dirty="0">
                <a:latin typeface="Times New Roman" panose="02020603050405020304" pitchFamily="18" charset="0"/>
                <a:cs typeface="Times New Roman" panose="02020603050405020304" pitchFamily="18" charset="0"/>
              </a:rPr>
              <a:t>132 300,00 рублей </a:t>
            </a:r>
            <a:r>
              <a:rPr lang="ru-RU" sz="1600" dirty="0">
                <a:latin typeface="Times New Roman" panose="02020603050405020304" pitchFamily="18" charset="0"/>
                <a:cs typeface="Times New Roman" panose="02020603050405020304" pitchFamily="18" charset="0"/>
              </a:rPr>
              <a:t>ежегодно.</a:t>
            </a:r>
          </a:p>
        </p:txBody>
      </p:sp>
      <p:sp>
        <p:nvSpPr>
          <p:cNvPr id="12" name="TextBox 11">
            <a:extLst>
              <a:ext uri="{FF2B5EF4-FFF2-40B4-BE49-F238E27FC236}">
                <a16:creationId xmlns:a16="http://schemas.microsoft.com/office/drawing/2014/main" id="{C38409DB-2435-471E-810E-E490D3A496DA}"/>
              </a:ext>
            </a:extLst>
          </p:cNvPr>
          <p:cNvSpPr txBox="1"/>
          <p:nvPr/>
        </p:nvSpPr>
        <p:spPr>
          <a:xfrm>
            <a:off x="230188" y="5389903"/>
            <a:ext cx="7044819" cy="584775"/>
          </a:xfrm>
          <a:prstGeom prst="rect">
            <a:avLst/>
          </a:prstGeom>
          <a:noFill/>
        </p:spPr>
        <p:txBody>
          <a:bodyPr wrap="square" rtlCol="0">
            <a:spAutoFit/>
          </a:bodyPr>
          <a:lstStyle/>
          <a:p>
            <a:r>
              <a:rPr lang="ru-RU" sz="1600" b="1" dirty="0">
                <a:latin typeface="Times New Roman" panose="02020603050405020304" pitchFamily="18" charset="0"/>
                <a:cs typeface="Times New Roman" panose="02020603050405020304" pitchFamily="18" charset="0"/>
              </a:rPr>
              <a:t>Получатели субсидий в прошлые годы</a:t>
            </a:r>
            <a:r>
              <a:rPr lang="ru-RU" sz="1600" dirty="0">
                <a:latin typeface="Times New Roman" panose="02020603050405020304" pitchFamily="18" charset="0"/>
                <a:cs typeface="Times New Roman" panose="02020603050405020304" pitchFamily="18" charset="0"/>
              </a:rPr>
              <a:t>: Местная общественная организация Народная дружина Кушвинского городского округа «ДНД-Ермак»</a:t>
            </a:r>
          </a:p>
        </p:txBody>
      </p:sp>
    </p:spTree>
    <p:extLst>
      <p:ext uri="{BB962C8B-B14F-4D97-AF65-F5344CB8AC3E}">
        <p14:creationId xmlns:p14="http://schemas.microsoft.com/office/powerpoint/2010/main" val="2932905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Непрограммные направления расходов</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Таблица 3">
            <a:extLst>
              <a:ext uri="{FF2B5EF4-FFF2-40B4-BE49-F238E27FC236}">
                <a16:creationId xmlns:a16="http://schemas.microsoft.com/office/drawing/2014/main" id="{4F65B98A-C15E-42A1-8EF6-9DBBC8F5D259}"/>
              </a:ext>
            </a:extLst>
          </p:cNvPr>
          <p:cNvGraphicFramePr>
            <a:graphicFrameLocks noGrp="1"/>
          </p:cNvGraphicFramePr>
          <p:nvPr>
            <p:extLst>
              <p:ext uri="{D42A27DB-BD31-4B8C-83A1-F6EECF244321}">
                <p14:modId xmlns:p14="http://schemas.microsoft.com/office/powerpoint/2010/main" val="411503020"/>
              </p:ext>
            </p:extLst>
          </p:nvPr>
        </p:nvGraphicFramePr>
        <p:xfrm>
          <a:off x="31898" y="914401"/>
          <a:ext cx="11241348" cy="5885530"/>
        </p:xfrm>
        <a:graphic>
          <a:graphicData uri="http://schemas.openxmlformats.org/drawingml/2006/table">
            <a:tbl>
              <a:tblPr firstRow="1" bandRow="1">
                <a:tableStyleId>{5FD0F851-EC5A-4D38-B0AD-8093EC10F338}</a:tableStyleId>
              </a:tblPr>
              <a:tblGrid>
                <a:gridCol w="7166344">
                  <a:extLst>
                    <a:ext uri="{9D8B030D-6E8A-4147-A177-3AD203B41FA5}">
                      <a16:colId xmlns:a16="http://schemas.microsoft.com/office/drawing/2014/main" val="20000"/>
                    </a:ext>
                  </a:extLst>
                </a:gridCol>
                <a:gridCol w="1467293">
                  <a:extLst>
                    <a:ext uri="{9D8B030D-6E8A-4147-A177-3AD203B41FA5}">
                      <a16:colId xmlns:a16="http://schemas.microsoft.com/office/drawing/2014/main" val="777728530"/>
                    </a:ext>
                  </a:extLst>
                </a:gridCol>
                <a:gridCol w="818707">
                  <a:extLst>
                    <a:ext uri="{9D8B030D-6E8A-4147-A177-3AD203B41FA5}">
                      <a16:colId xmlns:a16="http://schemas.microsoft.com/office/drawing/2014/main" val="20001"/>
                    </a:ext>
                  </a:extLst>
                </a:gridCol>
                <a:gridCol w="882502">
                  <a:extLst>
                    <a:ext uri="{9D8B030D-6E8A-4147-A177-3AD203B41FA5}">
                      <a16:colId xmlns:a16="http://schemas.microsoft.com/office/drawing/2014/main" val="20002"/>
                    </a:ext>
                  </a:extLst>
                </a:gridCol>
                <a:gridCol w="906502">
                  <a:extLst>
                    <a:ext uri="{9D8B030D-6E8A-4147-A177-3AD203B41FA5}">
                      <a16:colId xmlns:a16="http://schemas.microsoft.com/office/drawing/2014/main" val="20003"/>
                    </a:ext>
                  </a:extLst>
                </a:gridCol>
              </a:tblGrid>
              <a:tr h="573239">
                <a:tc>
                  <a:txBody>
                    <a:bodyPr/>
                    <a:lstStyle/>
                    <a:p>
                      <a:pPr algn="ctr"/>
                      <a:r>
                        <a:rPr lang="ru-RU" sz="1600" dirty="0">
                          <a:latin typeface="Times New Roman" panose="02020603050405020304" pitchFamily="18" charset="0"/>
                          <a:cs typeface="Times New Roman" panose="02020603050405020304" pitchFamily="18" charset="0"/>
                        </a:rPr>
                        <a:t>Наименование направления</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2021 год (ожидаемое)</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2022 год</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2023 год</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2024 год</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47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u="none" strike="noStrike" baseline="0" dirty="0">
                          <a:effectLst/>
                          <a:latin typeface="Times New Roman" panose="02020603050405020304" pitchFamily="18" charset="0"/>
                          <a:cs typeface="Times New Roman" panose="02020603050405020304" pitchFamily="18" charset="0"/>
                        </a:rPr>
                        <a:t>О</a:t>
                      </a:r>
                      <a:r>
                        <a:rPr lang="ru-RU" sz="1400" u="none" strike="noStrike" dirty="0">
                          <a:effectLst/>
                          <a:latin typeface="Times New Roman" panose="02020603050405020304" pitchFamily="18" charset="0"/>
                          <a:cs typeface="Times New Roman" panose="02020603050405020304" pitchFamily="18" charset="0"/>
                        </a:rPr>
                        <a:t>беспечение деятельности Главы Кушвинского городского округа</a:t>
                      </a:r>
                      <a:endParaRPr lang="ru-RU" sz="1400" b="0" i="0" u="none" strike="noStrike" dirty="0">
                        <a:solidFill>
                          <a:schemeClr val="bg2">
                            <a:lumMod val="10000"/>
                          </a:schemeClr>
                        </a:solidFill>
                        <a:effectLst/>
                        <a:latin typeface="Times New Roman" panose="02020603050405020304" pitchFamily="18" charset="0"/>
                        <a:cs typeface="Times New Roman" panose="02020603050405020304" pitchFamily="18" charset="0"/>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2,2</a:t>
                      </a:r>
                    </a:p>
                  </a:txBody>
                  <a:tcP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2,4</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2,5</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2,6</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26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Обеспечение деятельности Председателя и депутатов Думы Кушвинского городского округа</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1,5</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2,0</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249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Обеспечение деятельности органов местного самоуправления (органов местной администрации) (центральный аппарат)</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4,3</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4,3</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4,3</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4,3</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036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Обеспечение деятельности</a:t>
                      </a:r>
                      <a:r>
                        <a:rPr lang="ru-RU" sz="1400" baseline="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Председателя</a:t>
                      </a:r>
                      <a:r>
                        <a:rPr lang="ru-RU" sz="1400" baseline="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Управления муниципального контроля Кушвинского городского округа</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0,9</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0,9</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0,9</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0,9</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30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Резервный фонд администрации</a:t>
                      </a:r>
                      <a:r>
                        <a:rPr lang="ru-RU" sz="1400" baseline="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Кушвинского городского округа</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1,5</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1,5</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1,5</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1,5</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2503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Выплата пенсии за выслугу лет лицам, замещавшим муниципальные должности Кушвинского городского округа на постоянной основе, и лицам, замещавшим должности муниципальной службы в органах местного самоуправления Кушвинского городского округа</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6,0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6,8</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7,1</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7,4</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47986">
                <a:tc>
                  <a:txBody>
                    <a:bodyPr/>
                    <a:lstStyle/>
                    <a:p>
                      <a:pPr algn="ctr"/>
                      <a:r>
                        <a:rPr lang="ru-RU" sz="1400" kern="1200" dirty="0">
                          <a:solidFill>
                            <a:schemeClr val="tx1"/>
                          </a:solidFill>
                          <a:latin typeface="Times New Roman" panose="02020603050405020304" pitchFamily="18" charset="0"/>
                          <a:ea typeface="+mn-ea"/>
                          <a:cs typeface="Times New Roman" panose="02020603050405020304" pitchFamily="18" charset="0"/>
                        </a:rPr>
                        <a:t>Проведение выборов в представительные органы муниципального образования</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latinLnBrk="0" hangingPunct="1"/>
                      <a:r>
                        <a:rPr lang="ru-RU" sz="1600" kern="1200" dirty="0">
                          <a:solidFill>
                            <a:schemeClr val="tx1"/>
                          </a:solidFill>
                          <a:latin typeface="Times New Roman" panose="02020603050405020304" pitchFamily="18" charset="0"/>
                          <a:ea typeface="+mn-ea"/>
                          <a:cs typeface="Times New Roman" panose="02020603050405020304" pitchFamily="18" charset="0"/>
                        </a:rPr>
                        <a:t>3,4</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latinLnBrk="0" hangingPunct="1"/>
                      <a:r>
                        <a:rPr lang="ru-RU" sz="1600" kern="1200" dirty="0">
                          <a:solidFill>
                            <a:schemeClr val="tx1"/>
                          </a:solidFill>
                          <a:latin typeface="Times New Roman" panose="02020603050405020304" pitchFamily="18" charset="0"/>
                          <a:ea typeface="+mn-ea"/>
                          <a:cs typeface="Times New Roman" panose="02020603050405020304" pitchFamily="18" charset="0"/>
                        </a:rPr>
                        <a:t>0,0</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latinLnBrk="0" hangingPunct="1"/>
                      <a:r>
                        <a:rPr lang="ru-RU" sz="1600" kern="1200" dirty="0">
                          <a:solidFill>
                            <a:schemeClr val="tx1"/>
                          </a:solidFill>
                          <a:latin typeface="Times New Roman" panose="02020603050405020304" pitchFamily="18" charset="0"/>
                          <a:ea typeface="+mn-ea"/>
                          <a:cs typeface="Times New Roman" panose="02020603050405020304" pitchFamily="18" charset="0"/>
                        </a:rPr>
                        <a:t>0,0</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latinLnBrk="0" hangingPunct="1"/>
                      <a:r>
                        <a:rPr lang="ru-RU" sz="1600" kern="1200" dirty="0">
                          <a:solidFill>
                            <a:schemeClr val="tx1"/>
                          </a:solidFill>
                          <a:latin typeface="Times New Roman" panose="02020603050405020304" pitchFamily="18" charset="0"/>
                          <a:ea typeface="+mn-ea"/>
                          <a:cs typeface="Times New Roman" panose="02020603050405020304" pitchFamily="18" charset="0"/>
                        </a:rPr>
                        <a:t>0,0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18035663"/>
                  </a:ext>
                </a:extLst>
              </a:tr>
              <a:tr h="5316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Предоставление субсидии МАОУ СОШ № 3 на осуществление подвоза учащихся ГБПОУ СО "Баранчинский электромеханический техникум"</a:t>
                      </a:r>
                      <a:endParaRPr lang="ru-RU" sz="14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0,1</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0,1</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0,1</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latin typeface="Times New Roman" panose="02020603050405020304" pitchFamily="18" charset="0"/>
                          <a:cs typeface="Times New Roman" panose="02020603050405020304" pitchFamily="18" charset="0"/>
                        </a:rPr>
                        <a:t>0,1</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586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kern="1200" dirty="0">
                          <a:solidFill>
                            <a:schemeClr val="tx1"/>
                          </a:solidFill>
                          <a:latin typeface="Times New Roman" panose="02020603050405020304" pitchFamily="18" charset="0"/>
                          <a:ea typeface="+mn-ea"/>
                          <a:cs typeface="Times New Roman" panose="02020603050405020304" pitchFamily="18" charset="0"/>
                        </a:rPr>
                        <a:t>Возврат средств, предоставленных Кушвинскому городскому округу в виде субсидий, субвенций и иных межбюджетных трансфертов из областного бюджета по результатам проверок</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0,09</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600" dirty="0">
                          <a:solidFill>
                            <a:schemeClr val="bg2">
                              <a:lumMod val="10000"/>
                            </a:schemeClr>
                          </a:solidFill>
                          <a:latin typeface="Times New Roman" panose="02020603050405020304" pitchFamily="18" charset="0"/>
                          <a:cs typeface="Times New Roman" panose="02020603050405020304" pitchFamily="18" charset="0"/>
                        </a:rPr>
                        <a:t>0,0</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2505464"/>
                  </a:ext>
                </a:extLst>
              </a:tr>
              <a:tr h="401257">
                <a:tc>
                  <a:txBody>
                    <a:bodyPr/>
                    <a:lstStyle/>
                    <a:p>
                      <a:pPr algn="l"/>
                      <a:r>
                        <a:rPr lang="ru-RU" sz="1600" b="1" dirty="0">
                          <a:latin typeface="Times New Roman" panose="02020603050405020304" pitchFamily="18" charset="0"/>
                          <a:cs typeface="Times New Roman" panose="02020603050405020304" pitchFamily="18" charset="0"/>
                        </a:rPr>
                        <a:t>   Всего:</a:t>
                      </a:r>
                      <a:endParaRPr lang="ru-RU" sz="1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ru-RU" sz="1600" b="1" dirty="0">
                          <a:solidFill>
                            <a:schemeClr val="bg2">
                              <a:lumMod val="10000"/>
                            </a:schemeClr>
                          </a:solidFill>
                          <a:latin typeface="Times New Roman" panose="02020603050405020304" pitchFamily="18" charset="0"/>
                          <a:cs typeface="Times New Roman" panose="02020603050405020304" pitchFamily="18" charset="0"/>
                        </a:rPr>
                        <a:t>20,0</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ru-RU" sz="1600" b="1" dirty="0">
                          <a:latin typeface="Times New Roman" panose="02020603050405020304" pitchFamily="18" charset="0"/>
                          <a:cs typeface="Times New Roman" panose="02020603050405020304" pitchFamily="18" charset="0"/>
                        </a:rPr>
                        <a:t>18,0</a:t>
                      </a:r>
                      <a:endParaRPr lang="ru-RU" sz="1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ru-RU" sz="1600" b="1" dirty="0">
                          <a:latin typeface="Times New Roman" panose="02020603050405020304" pitchFamily="18" charset="0"/>
                          <a:cs typeface="Times New Roman" panose="02020603050405020304" pitchFamily="18" charset="0"/>
                        </a:rPr>
                        <a:t>18,4</a:t>
                      </a:r>
                      <a:endParaRPr lang="ru-RU" sz="1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ru-RU" sz="1600" b="1" dirty="0">
                          <a:latin typeface="Times New Roman" panose="02020603050405020304" pitchFamily="18" charset="0"/>
                          <a:cs typeface="Times New Roman" panose="02020603050405020304" pitchFamily="18" charset="0"/>
                        </a:rPr>
                        <a:t>18,8</a:t>
                      </a:r>
                      <a:endParaRPr lang="ru-RU" sz="1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3" name="TextBox 2">
            <a:extLst>
              <a:ext uri="{FF2B5EF4-FFF2-40B4-BE49-F238E27FC236}">
                <a16:creationId xmlns:a16="http://schemas.microsoft.com/office/drawing/2014/main" id="{197D9060-6B14-4A25-AB51-A4DCD3CC23E4}"/>
              </a:ext>
            </a:extLst>
          </p:cNvPr>
          <p:cNvSpPr txBox="1"/>
          <p:nvPr/>
        </p:nvSpPr>
        <p:spPr>
          <a:xfrm>
            <a:off x="9952074" y="688975"/>
            <a:ext cx="1180214" cy="307777"/>
          </a:xfrm>
          <a:prstGeom prst="rect">
            <a:avLst/>
          </a:prstGeom>
          <a:noFill/>
        </p:spPr>
        <p:txBody>
          <a:bodyPr wrap="square" rtlCol="0">
            <a:spAutoFit/>
          </a:bodyPr>
          <a:lstStyle/>
          <a:p>
            <a:pPr algn="r"/>
            <a:r>
              <a:rPr lang="ru-RU" sz="1400" u="sng" dirty="0">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279563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rPr>
              <a:t>Муниципальный долг</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8">
            <a:extLst>
              <a:ext uri="{FF2B5EF4-FFF2-40B4-BE49-F238E27FC236}">
                <a16:creationId xmlns:a16="http://schemas.microsoft.com/office/drawing/2014/main" id="{2FC36459-4DD3-453F-AAE7-1090FFB7CD35}"/>
              </a:ext>
            </a:extLst>
          </p:cNvPr>
          <p:cNvGraphicFramePr>
            <a:graphicFrameLocks/>
          </p:cNvGraphicFramePr>
          <p:nvPr>
            <p:extLst>
              <p:ext uri="{D42A27DB-BD31-4B8C-83A1-F6EECF244321}">
                <p14:modId xmlns:p14="http://schemas.microsoft.com/office/powerpoint/2010/main" val="3822112877"/>
              </p:ext>
            </p:extLst>
          </p:nvPr>
        </p:nvGraphicFramePr>
        <p:xfrm>
          <a:off x="1069975" y="911225"/>
          <a:ext cx="9980098" cy="3527714"/>
        </p:xfrm>
        <a:graphic>
          <a:graphicData uri="http://schemas.openxmlformats.org/drawingml/2006/chart">
            <c:chart xmlns:c="http://schemas.openxmlformats.org/drawingml/2006/chart" xmlns:r="http://schemas.openxmlformats.org/officeDocument/2006/relationships" r:id="rId3"/>
          </a:graphicData>
        </a:graphic>
      </p:graphicFrame>
      <p:sp>
        <p:nvSpPr>
          <p:cNvPr id="7" name="Текст 2">
            <a:extLst>
              <a:ext uri="{FF2B5EF4-FFF2-40B4-BE49-F238E27FC236}">
                <a16:creationId xmlns:a16="http://schemas.microsoft.com/office/drawing/2014/main" id="{65A99002-D6AF-44D3-B5E6-8371CC93491D}"/>
              </a:ext>
            </a:extLst>
          </p:cNvPr>
          <p:cNvSpPr txBox="1">
            <a:spLocks/>
          </p:cNvSpPr>
          <p:nvPr/>
        </p:nvSpPr>
        <p:spPr>
          <a:xfrm>
            <a:off x="1" y="4438939"/>
            <a:ext cx="11182350" cy="2419062"/>
          </a:xfrm>
          <a:prstGeom prst="rect">
            <a:avLst/>
          </a:prstGeom>
        </p:spPr>
        <p:txBody>
          <a:bodyPr vert="horz" lIns="91440" tIns="45720" rIns="91440" bIns="45720" rtlCol="0">
            <a:normAutofit fontScale="92500" lnSpcReduction="20000"/>
          </a:bodyPr>
          <a:lstStyle>
            <a:lvl1pPr marL="182563" indent="-182563" algn="l" rtl="0" fontAlgn="base">
              <a:lnSpc>
                <a:spcPct val="95000"/>
              </a:lnSpc>
              <a:spcBef>
                <a:spcPts val="1400"/>
              </a:spcBef>
              <a:spcAft>
                <a:spcPts val="200"/>
              </a:spcAft>
              <a:buClr>
                <a:schemeClr val="accent1"/>
              </a:buClr>
              <a:buSzPct val="80000"/>
              <a:buFont typeface="Arial" charset="0"/>
              <a:buChar char="•"/>
              <a:defRPr kern="1200" spc="10">
                <a:solidFill>
                  <a:schemeClr val="tx1"/>
                </a:solidFill>
                <a:latin typeface="+mn-lt"/>
                <a:ea typeface="+mn-ea"/>
                <a:cs typeface="+mn-cs"/>
              </a:defRPr>
            </a:lvl1pPr>
            <a:lvl2pPr marL="457200" indent="-182563" algn="l" rtl="0" fontAlgn="base">
              <a:lnSpc>
                <a:spcPct val="90000"/>
              </a:lnSpc>
              <a:spcBef>
                <a:spcPts val="300"/>
              </a:spcBef>
              <a:spcAft>
                <a:spcPts val="300"/>
              </a:spcAft>
              <a:buClr>
                <a:schemeClr val="accent1"/>
              </a:buClr>
              <a:buFont typeface="Wingdings 2" pitchFamily="18" charset="2"/>
              <a:buChar char=""/>
              <a:defRPr sz="1600" kern="1200">
                <a:solidFill>
                  <a:srgbClr val="262626"/>
                </a:solidFill>
                <a:latin typeface="+mn-lt"/>
                <a:ea typeface="+mn-ea"/>
                <a:cs typeface="+mn-cs"/>
              </a:defRPr>
            </a:lvl2pPr>
            <a:lvl3pPr marL="730250"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3pPr>
            <a:lvl4pPr marL="1004888"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4pPr>
            <a:lvl5pPr marL="1279525" indent="-182563" algn="l" rtl="0" fontAlgn="base">
              <a:lnSpc>
                <a:spcPct val="90000"/>
              </a:lnSpc>
              <a:spcBef>
                <a:spcPts val="300"/>
              </a:spcBef>
              <a:spcAft>
                <a:spcPts val="300"/>
              </a:spcAft>
              <a:buClr>
                <a:schemeClr val="accent1"/>
              </a:buClr>
              <a:buFont typeface="Wingdings 2" pitchFamily="18" charset="2"/>
              <a:buChar char=""/>
              <a:defRPr sz="1400" kern="1200">
                <a:solidFill>
                  <a:srgbClr val="262626"/>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defTabSz="914400" fontAlgn="auto">
              <a:lnSpc>
                <a:spcPct val="120000"/>
              </a:lnSpc>
              <a:buFont typeface="Arial" pitchFamily="34" charset="0"/>
              <a:buNone/>
              <a:defRPr/>
            </a:pPr>
            <a:r>
              <a:rPr lang="ru-RU" dirty="0">
                <a:latin typeface="Times New Roman" panose="02020603050405020304" pitchFamily="18" charset="0"/>
                <a:cs typeface="Times New Roman" panose="02020603050405020304" pitchFamily="18" charset="0"/>
              </a:rPr>
              <a:t>В структуру муниципального внутреннего долга входят бюджетные кредиты от других бюджетов бюджетной системы Российской Федерации в валюте Российской Федерации и кредиты кредитных организаций в валюте Российской Федерации. </a:t>
            </a:r>
          </a:p>
          <a:p>
            <a:pPr algn="ctr" defTabSz="914400" fontAlgn="auto">
              <a:lnSpc>
                <a:spcPct val="120000"/>
              </a:lnSpc>
              <a:buFont typeface="Arial" pitchFamily="34" charset="0"/>
              <a:buNone/>
              <a:defRPr/>
            </a:pPr>
            <a:r>
              <a:rPr lang="ru-RU" dirty="0">
                <a:latin typeface="Times New Roman" panose="02020603050405020304" pitchFamily="18" charset="0"/>
                <a:cs typeface="Times New Roman" panose="02020603050405020304" pitchFamily="18" charset="0"/>
              </a:rPr>
              <a:t>В 2022 году и плановом периоде 2023 и 2024 годов планируется привлечение и погашение кредитов кредитных организаций в объеме 100 млн. рублей ежегодно.</a:t>
            </a:r>
          </a:p>
          <a:p>
            <a:pPr algn="ctr" defTabSz="914400" fontAlgn="auto">
              <a:lnSpc>
                <a:spcPct val="120000"/>
              </a:lnSpc>
              <a:buFont typeface="Arial" pitchFamily="34" charset="0"/>
              <a:buNone/>
              <a:defRPr/>
            </a:pPr>
            <a:r>
              <a:rPr lang="ru-RU" dirty="0">
                <a:latin typeface="Times New Roman" panose="02020603050405020304" pitchFamily="18" charset="0"/>
                <a:cs typeface="Times New Roman" panose="02020603050405020304" pitchFamily="18" charset="0"/>
              </a:rPr>
              <a:t>Прогнозируемый верхний предел муниципального внутреннего долга составит на 1 января 2023 года – 132 200,2 тыс. рублей, на 1 января 2024 года – 111 548,3 тыс. рублей, на 1 января 2025 года – 103 987,5 тыс. рублей.</a:t>
            </a:r>
          </a:p>
        </p:txBody>
      </p:sp>
      <p:cxnSp>
        <p:nvCxnSpPr>
          <p:cNvPr id="4" name="Прямая со стрелкой 3">
            <a:extLst>
              <a:ext uri="{FF2B5EF4-FFF2-40B4-BE49-F238E27FC236}">
                <a16:creationId xmlns:a16="http://schemas.microsoft.com/office/drawing/2014/main" id="{46DA4440-21E7-4674-AFBE-796850084C4D}"/>
              </a:ext>
            </a:extLst>
          </p:cNvPr>
          <p:cNvCxnSpPr/>
          <p:nvPr/>
        </p:nvCxnSpPr>
        <p:spPr>
          <a:xfrm>
            <a:off x="3870101" y="1484540"/>
            <a:ext cx="1764406" cy="33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a:extLst>
              <a:ext uri="{FF2B5EF4-FFF2-40B4-BE49-F238E27FC236}">
                <a16:creationId xmlns:a16="http://schemas.microsoft.com/office/drawing/2014/main" id="{AFE53CE1-263B-4077-9E56-9CD114F8A81F}"/>
              </a:ext>
            </a:extLst>
          </p:cNvPr>
          <p:cNvCxnSpPr/>
          <p:nvPr/>
        </p:nvCxnSpPr>
        <p:spPr>
          <a:xfrm>
            <a:off x="5747196" y="1762883"/>
            <a:ext cx="1700012" cy="321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Прямая со стрелкой 10">
            <a:extLst>
              <a:ext uri="{FF2B5EF4-FFF2-40B4-BE49-F238E27FC236}">
                <a16:creationId xmlns:a16="http://schemas.microsoft.com/office/drawing/2014/main" id="{FA51BD7C-A726-460E-95F1-8099293439FF}"/>
              </a:ext>
            </a:extLst>
          </p:cNvPr>
          <p:cNvCxnSpPr/>
          <p:nvPr/>
        </p:nvCxnSpPr>
        <p:spPr>
          <a:xfrm>
            <a:off x="7559897" y="2084854"/>
            <a:ext cx="1764406" cy="1287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9B05BB1-6851-4239-B6E9-72EC65837164}"/>
              </a:ext>
            </a:extLst>
          </p:cNvPr>
          <p:cNvSpPr txBox="1"/>
          <p:nvPr/>
        </p:nvSpPr>
        <p:spPr>
          <a:xfrm>
            <a:off x="4708973" y="1134391"/>
            <a:ext cx="1764406"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- 21,8 млн. рублей</a:t>
            </a:r>
          </a:p>
        </p:txBody>
      </p:sp>
    </p:spTree>
    <p:extLst>
      <p:ext uri="{BB962C8B-B14F-4D97-AF65-F5344CB8AC3E}">
        <p14:creationId xmlns:p14="http://schemas.microsoft.com/office/powerpoint/2010/main" val="3458587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E5AC61-DB39-48EA-B4DE-155CE4637D66}"/>
              </a:ext>
            </a:extLst>
          </p:cNvPr>
          <p:cNvSpPr txBox="1"/>
          <p:nvPr/>
        </p:nvSpPr>
        <p:spPr>
          <a:xfrm>
            <a:off x="169706" y="4314545"/>
            <a:ext cx="10929297" cy="2308324"/>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	В целях повышения открытости и прозрачности бюджетного процесса, доступности информации о  бюджете гражданскому обществу с 2016 года Министерством финансов Свердловской области ежегодно проводится оценка открытости  бюджетных данных в муниципальных образованиях, расположенных на территории Свердловской области, по результатам которой составляется рейтинг муниципальных образований.</a:t>
            </a:r>
          </a:p>
          <a:p>
            <a:pPr algn="ctr"/>
            <a:r>
              <a:rPr lang="ru-RU" dirty="0">
                <a:latin typeface="Times New Roman" panose="02020603050405020304" pitchFamily="18" charset="0"/>
                <a:cs typeface="Times New Roman" panose="02020603050405020304" pitchFamily="18" charset="0"/>
              </a:rPr>
              <a:t> Кушвинский городской округ занимает очень высокий уровень открытости данных.</a:t>
            </a:r>
          </a:p>
          <a:p>
            <a:pPr algn="ctr"/>
            <a:endParaRPr lang="ru-RU" dirty="0">
              <a:latin typeface="Times New Roman" panose="02020603050405020304" pitchFamily="18" charset="0"/>
              <a:cs typeface="Times New Roman" panose="02020603050405020304" pitchFamily="18" charset="0"/>
            </a:endParaRPr>
          </a:p>
          <a:p>
            <a:pPr algn="ctr"/>
            <a:r>
              <a:rPr lang="en-US" u="sng" dirty="0">
                <a:solidFill>
                  <a:schemeClr val="accent1"/>
                </a:solidFill>
                <a:latin typeface="Times New Roman" panose="02020603050405020304" pitchFamily="18" charset="0"/>
                <a:cs typeface="Times New Roman" panose="02020603050405020304" pitchFamily="18" charset="0"/>
              </a:rPr>
              <a:t>https://minfin.midural.ru/uploads/document/5441/rejting2021itog.pdf</a:t>
            </a:r>
            <a:endParaRPr lang="ru-RU" u="sng" dirty="0">
              <a:solidFill>
                <a:schemeClr val="accent1"/>
              </a:solidFill>
              <a:latin typeface="Times New Roman" panose="02020603050405020304" pitchFamily="18" charset="0"/>
              <a:cs typeface="Times New Roman" panose="02020603050405020304" pitchFamily="18" charset="0"/>
            </a:endParaRPr>
          </a:p>
        </p:txBody>
      </p:sp>
      <p:sp>
        <p:nvSpPr>
          <p:cNvPr id="4" name="Заголовок 1">
            <a:extLst>
              <a:ext uri="{FF2B5EF4-FFF2-40B4-BE49-F238E27FC236}">
                <a16:creationId xmlns:a16="http://schemas.microsoft.com/office/drawing/2014/main" id="{C907BE21-F0BB-43F8-9790-C60E69B42A9D}"/>
              </a:ext>
            </a:extLst>
          </p:cNvPr>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rPr>
              <a:t>Дополнительная информация для граждан</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3">
            <a:extLst>
              <a:ext uri="{FF2B5EF4-FFF2-40B4-BE49-F238E27FC236}">
                <a16:creationId xmlns:a16="http://schemas.microsoft.com/office/drawing/2014/main" id="{11B8396D-69A5-4563-9822-61FC5FC569B8}"/>
              </a:ext>
            </a:extLst>
          </p:cNvPr>
          <p:cNvPicPr>
            <a:picLocks noChangeAspect="1"/>
          </p:cNvPicPr>
          <p:nvPr/>
        </p:nvPicPr>
        <p:blipFill>
          <a:blip r:embed="rId2"/>
          <a:srcRect/>
          <a:stretch>
            <a:fillRect/>
          </a:stretch>
        </p:blipFill>
        <p:spPr bwMode="auto">
          <a:xfrm>
            <a:off x="243282" y="114743"/>
            <a:ext cx="623046" cy="981621"/>
          </a:xfrm>
          <a:prstGeom prst="rect">
            <a:avLst/>
          </a:prstGeom>
          <a:noFill/>
          <a:ln w="9525">
            <a:noFill/>
            <a:miter lim="800000"/>
            <a:headEnd/>
            <a:tailEnd/>
          </a:ln>
        </p:spPr>
      </p:pic>
      <p:sp>
        <p:nvSpPr>
          <p:cNvPr id="7" name="Прямоугольник 6">
            <a:extLst>
              <a:ext uri="{FF2B5EF4-FFF2-40B4-BE49-F238E27FC236}">
                <a16:creationId xmlns:a16="http://schemas.microsoft.com/office/drawing/2014/main" id="{A4E406D7-EE83-4CCF-81A9-F3C1D77D3B5D}"/>
              </a:ext>
            </a:extLst>
          </p:cNvPr>
          <p:cNvSpPr/>
          <p:nvPr/>
        </p:nvSpPr>
        <p:spPr>
          <a:xfrm>
            <a:off x="12949" y="3391215"/>
            <a:ext cx="10929296" cy="923330"/>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С 2017 года на территории Кушвинского городского округа осуществляется внедрение механизмов инициативного бюджетирования.</a:t>
            </a:r>
          </a:p>
          <a:p>
            <a:pPr algn="ctr"/>
            <a:endParaRPr lang="ru-RU" u="sng" dirty="0">
              <a:solidFill>
                <a:schemeClr val="accent1"/>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75789E9B-CB1F-4831-9D0A-9BF0D2534F72}"/>
              </a:ext>
            </a:extLst>
          </p:cNvPr>
          <p:cNvSpPr/>
          <p:nvPr/>
        </p:nvSpPr>
        <p:spPr>
          <a:xfrm>
            <a:off x="622585" y="981512"/>
            <a:ext cx="10628852" cy="2308324"/>
          </a:xfrm>
          <a:prstGeom prst="rect">
            <a:avLst/>
          </a:prstGeom>
        </p:spPr>
        <p:txBody>
          <a:bodyPr wrap="square">
            <a:spAutoFit/>
          </a:bodyPr>
          <a:lstStyle/>
          <a:p>
            <a:r>
              <a:rPr lang="ru-RU" altLang="ru-RU" dirty="0">
                <a:latin typeface="Times New Roman" panose="02020603050405020304" pitchFamily="18" charset="0"/>
                <a:cs typeface="Times New Roman" panose="02020603050405020304" pitchFamily="18" charset="0"/>
              </a:rPr>
              <a:t>     </a:t>
            </a:r>
            <a:r>
              <a:rPr lang="ru-RU" altLang="ru-RU" b="1" dirty="0">
                <a:latin typeface="Times New Roman" panose="02020603050405020304" pitchFamily="18" charset="0"/>
                <a:cs typeface="Times New Roman" panose="02020603050405020304" pitchFamily="18" charset="0"/>
              </a:rPr>
              <a:t>Возможность влияния граждан на состав бюджета</a:t>
            </a:r>
            <a:r>
              <a:rPr lang="ru-RU" altLang="ru-RU" dirty="0">
                <a:latin typeface="Times New Roman" panose="02020603050405020304" pitchFamily="18" charset="0"/>
                <a:cs typeface="Times New Roman" panose="02020603050405020304" pitchFamily="18" charset="0"/>
              </a:rPr>
              <a:t>:</a:t>
            </a:r>
          </a:p>
          <a:p>
            <a:pPr marL="285750" indent="-285750">
              <a:buFontTx/>
              <a:buChar char="-"/>
            </a:pPr>
            <a:r>
              <a:rPr lang="ru-RU" dirty="0">
                <a:latin typeface="Times New Roman" panose="02020603050405020304" pitchFamily="18" charset="0"/>
                <a:cs typeface="Times New Roman" panose="02020603050405020304" pitchFamily="18" charset="0"/>
              </a:rPr>
              <a:t>Публичные слушания по проекту бюджета Кушвинского городского округа;</a:t>
            </a:r>
          </a:p>
          <a:p>
            <a:pPr marL="285750" indent="-285750">
              <a:buFontTx/>
              <a:buChar char="-"/>
            </a:pPr>
            <a:r>
              <a:rPr lang="ru-RU" dirty="0">
                <a:latin typeface="Times New Roman" panose="02020603050405020304" pitchFamily="18" charset="0"/>
                <a:cs typeface="Times New Roman" panose="02020603050405020304" pitchFamily="18" charset="0"/>
              </a:rPr>
              <a:t>Публичные обсуждения муниципальных программ Кушвинского городского округа;</a:t>
            </a:r>
          </a:p>
          <a:p>
            <a:pPr marL="285750" indent="-285750">
              <a:buFontTx/>
              <a:buChar char="-"/>
            </a:pPr>
            <a:r>
              <a:rPr lang="ru-RU" dirty="0">
                <a:latin typeface="Times New Roman" panose="02020603050405020304" pitchFamily="18" charset="0"/>
                <a:cs typeface="Times New Roman" panose="02020603050405020304" pitchFamily="18" charset="0"/>
              </a:rPr>
              <a:t>Публичные слушания по  годовому отчету об исполнении бюджета Кушвинского городского округа;</a:t>
            </a:r>
          </a:p>
          <a:p>
            <a:pPr marL="285750" indent="-285750">
              <a:buFontTx/>
              <a:buChar char="-"/>
            </a:pPr>
            <a:r>
              <a:rPr lang="ru-RU" dirty="0">
                <a:latin typeface="Times New Roman" panose="02020603050405020304" pitchFamily="18" charset="0"/>
                <a:cs typeface="Times New Roman" panose="02020603050405020304" pitchFamily="18" charset="0"/>
              </a:rPr>
              <a:t>Участие в общественной и независимой экспертизе проектов муниципальных правовых актов, размещаемых на официальном сайте Кушвинского городского округа по адресу</a:t>
            </a:r>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http://kushva.midural.ru</a:t>
            </a:r>
            <a:r>
              <a:rPr lang="ru-RU" dirty="0">
                <a:latin typeface="Times New Roman" panose="02020603050405020304" pitchFamily="18" charset="0"/>
                <a:cs typeface="Times New Roman" panose="02020603050405020304" pitchFamily="18" charset="0"/>
              </a:rPr>
              <a:t>;</a:t>
            </a:r>
          </a:p>
          <a:p>
            <a:pPr marL="285750" indent="-285750">
              <a:buFontTx/>
              <a:buChar char="-"/>
            </a:pPr>
            <a:r>
              <a:rPr lang="ru-RU" dirty="0">
                <a:latin typeface="Times New Roman" panose="02020603050405020304" pitchFamily="18" charset="0"/>
                <a:cs typeface="Times New Roman" panose="02020603050405020304" pitchFamily="18" charset="0"/>
              </a:rPr>
              <a:t>Обращения граждан;</a:t>
            </a:r>
          </a:p>
          <a:p>
            <a:pPr marL="285750" indent="-285750">
              <a:buFontTx/>
              <a:buChar char="-"/>
            </a:pPr>
            <a:r>
              <a:rPr lang="ru-RU" dirty="0">
                <a:latin typeface="Times New Roman" panose="02020603050405020304" pitchFamily="18" charset="0"/>
                <a:cs typeface="Times New Roman" panose="02020603050405020304" pitchFamily="18" charset="0"/>
              </a:rPr>
              <a:t>Участие в проектах инициативного бюджетирования.</a:t>
            </a:r>
          </a:p>
        </p:txBody>
      </p:sp>
    </p:spTree>
    <p:extLst>
      <p:ext uri="{BB962C8B-B14F-4D97-AF65-F5344CB8AC3E}">
        <p14:creationId xmlns:p14="http://schemas.microsoft.com/office/powerpoint/2010/main" val="528773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E5AC61-DB39-48EA-B4DE-155CE4637D66}"/>
              </a:ext>
            </a:extLst>
          </p:cNvPr>
          <p:cNvSpPr txBox="1"/>
          <p:nvPr/>
        </p:nvSpPr>
        <p:spPr>
          <a:xfrm>
            <a:off x="2105302" y="926514"/>
            <a:ext cx="7902430"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Брошюра «Бюджет для граждан» по проекту решения Думы Кушвинского городского округа «О бюджете Кушвинского городского округа на 2022 год и плановый период 2023 и 2024 годов» </a:t>
            </a:r>
            <a:endParaRPr lang="ru-RU" u="sng" dirty="0">
              <a:solidFill>
                <a:schemeClr val="accent1"/>
              </a:solidFill>
              <a:latin typeface="Times New Roman" panose="02020603050405020304" pitchFamily="18" charset="0"/>
              <a:cs typeface="Times New Roman" panose="02020603050405020304" pitchFamily="18" charset="0"/>
            </a:endParaRPr>
          </a:p>
        </p:txBody>
      </p:sp>
      <p:sp>
        <p:nvSpPr>
          <p:cNvPr id="4" name="Заголовок 1">
            <a:extLst>
              <a:ext uri="{FF2B5EF4-FFF2-40B4-BE49-F238E27FC236}">
                <a16:creationId xmlns:a16="http://schemas.microsoft.com/office/drawing/2014/main" id="{C907BE21-F0BB-43F8-9790-C60E69B42A9D}"/>
              </a:ext>
            </a:extLst>
          </p:cNvPr>
          <p:cNvSpPr>
            <a:spLocks noGrp="1"/>
          </p:cNvSpPr>
          <p:nvPr>
            <p:ph type="title"/>
          </p:nvPr>
        </p:nvSpPr>
        <p:spPr>
          <a:xfrm>
            <a:off x="839788" y="112713"/>
            <a:ext cx="10433458" cy="576262"/>
          </a:xfrm>
        </p:spPr>
        <p:txBody>
          <a:bodyPr>
            <a:noAutofit/>
          </a:bodyPr>
          <a:lstStyle/>
          <a:p>
            <a:pPr algn="ctr" fontAlgn="auto">
              <a:spcAft>
                <a:spcPts val="0"/>
              </a:spcAft>
              <a:defRPr/>
            </a:pPr>
            <a:r>
              <a:rPr lang="ru-RU" sz="3400" dirty="0">
                <a:effectLst>
                  <a:outerShdw blurRad="38100" dist="38100" dir="2700000" algn="tl">
                    <a:srgbClr val="000000">
                      <a:alpha val="43137"/>
                    </a:srgbClr>
                  </a:outerShdw>
                </a:effectLst>
              </a:rPr>
              <a:t>Контактная информация для граждан</a:t>
            </a:r>
            <a:endPar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3">
            <a:extLst>
              <a:ext uri="{FF2B5EF4-FFF2-40B4-BE49-F238E27FC236}">
                <a16:creationId xmlns:a16="http://schemas.microsoft.com/office/drawing/2014/main" id="{11B8396D-69A5-4563-9822-61FC5FC569B8}"/>
              </a:ext>
            </a:extLst>
          </p:cNvPr>
          <p:cNvPicPr>
            <a:picLocks noChangeAspect="1"/>
          </p:cNvPicPr>
          <p:nvPr/>
        </p:nvPicPr>
        <p:blipFill>
          <a:blip r:embed="rId2"/>
          <a:srcRect/>
          <a:stretch>
            <a:fillRect/>
          </a:stretch>
        </p:blipFill>
        <p:spPr bwMode="auto">
          <a:xfrm>
            <a:off x="243282" y="114743"/>
            <a:ext cx="623046" cy="981621"/>
          </a:xfrm>
          <a:prstGeom prst="rect">
            <a:avLst/>
          </a:prstGeom>
          <a:noFill/>
          <a:ln w="9525">
            <a:noFill/>
            <a:miter lim="800000"/>
            <a:headEnd/>
            <a:tailEnd/>
          </a:ln>
        </p:spPr>
      </p:pic>
      <p:sp>
        <p:nvSpPr>
          <p:cNvPr id="7" name="Прямоугольник 6">
            <a:extLst>
              <a:ext uri="{FF2B5EF4-FFF2-40B4-BE49-F238E27FC236}">
                <a16:creationId xmlns:a16="http://schemas.microsoft.com/office/drawing/2014/main" id="{A4E406D7-EE83-4CCF-81A9-F3C1D77D3B5D}"/>
              </a:ext>
            </a:extLst>
          </p:cNvPr>
          <p:cNvSpPr/>
          <p:nvPr/>
        </p:nvSpPr>
        <p:spPr>
          <a:xfrm>
            <a:off x="3558329" y="4797028"/>
            <a:ext cx="5075341" cy="1477328"/>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Режим работы:</a:t>
            </a:r>
          </a:p>
          <a:p>
            <a:pPr algn="ctr"/>
            <a:r>
              <a:rPr lang="ru-RU" dirty="0">
                <a:latin typeface="Times New Roman" panose="02020603050405020304" pitchFamily="18" charset="0"/>
                <a:cs typeface="Times New Roman" panose="02020603050405020304" pitchFamily="18" charset="0"/>
              </a:rPr>
              <a:t>понедельник - четверг с 8 до 17 часов</a:t>
            </a:r>
            <a:endParaRPr lang="ru-RU" u="sng" dirty="0">
              <a:solidFill>
                <a:schemeClr val="accent1"/>
              </a:solidFill>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пятница с 8 до 16 часов</a:t>
            </a:r>
          </a:p>
          <a:p>
            <a:pPr algn="ctr"/>
            <a:r>
              <a:rPr lang="ru-RU" dirty="0">
                <a:latin typeface="Times New Roman" panose="02020603050405020304" pitchFamily="18" charset="0"/>
                <a:cs typeface="Times New Roman" panose="02020603050405020304" pitchFamily="18" charset="0"/>
              </a:rPr>
              <a:t>Перерыв с 13 до 13:48 часов</a:t>
            </a:r>
          </a:p>
          <a:p>
            <a:pPr algn="ctr"/>
            <a:r>
              <a:rPr lang="ru-RU" dirty="0">
                <a:latin typeface="Times New Roman" panose="02020603050405020304" pitchFamily="18" charset="0"/>
                <a:cs typeface="Times New Roman" panose="02020603050405020304" pitchFamily="18" charset="0"/>
              </a:rPr>
              <a:t>суббота – воскресенье выходной</a:t>
            </a:r>
          </a:p>
        </p:txBody>
      </p:sp>
      <p:sp>
        <p:nvSpPr>
          <p:cNvPr id="3" name="TextBox 2">
            <a:extLst>
              <a:ext uri="{FF2B5EF4-FFF2-40B4-BE49-F238E27FC236}">
                <a16:creationId xmlns:a16="http://schemas.microsoft.com/office/drawing/2014/main" id="{A5A485FF-6C9E-4561-8BF2-D353A25E1AFB}"/>
              </a:ext>
            </a:extLst>
          </p:cNvPr>
          <p:cNvSpPr txBox="1"/>
          <p:nvPr/>
        </p:nvSpPr>
        <p:spPr>
          <a:xfrm>
            <a:off x="3558329" y="3429000"/>
            <a:ext cx="5075341" cy="1200329"/>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ул. Красноармейская, 16,  г. Кушва, 624300</a:t>
            </a:r>
          </a:p>
          <a:p>
            <a:pPr algn="ctr"/>
            <a:r>
              <a:rPr lang="ru-RU" dirty="0">
                <a:latin typeface="Times New Roman" panose="02020603050405020304" pitchFamily="18" charset="0"/>
                <a:cs typeface="Times New Roman" panose="02020603050405020304" pitchFamily="18" charset="0"/>
              </a:rPr>
              <a:t>телефон: 8 (34344): 2-57-11, 8 (34344) 2-57-45</a:t>
            </a:r>
          </a:p>
          <a:p>
            <a:pPr algn="ctr"/>
            <a:r>
              <a:rPr lang="ru-RU" dirty="0">
                <a:latin typeface="Times New Roman" panose="02020603050405020304" pitchFamily="18" charset="0"/>
                <a:cs typeface="Times New Roman" panose="02020603050405020304" pitchFamily="18" charset="0"/>
              </a:rPr>
              <a:t>Официальный сайт: </a:t>
            </a:r>
            <a:r>
              <a:rPr lang="en-US" dirty="0">
                <a:solidFill>
                  <a:schemeClr val="accent1"/>
                </a:solidFill>
                <a:latin typeface="Times New Roman" panose="02020603050405020304" pitchFamily="18" charset="0"/>
                <a:cs typeface="Times New Roman" panose="02020603050405020304" pitchFamily="18" charset="0"/>
              </a:rPr>
              <a:t>https://kushva.midural.ru</a:t>
            </a:r>
            <a:endParaRPr lang="ru-RU" dirty="0">
              <a:solidFill>
                <a:schemeClr val="accent1"/>
              </a:solidFill>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Адрес электронной почты: </a:t>
            </a:r>
            <a:r>
              <a:rPr lang="en-US" dirty="0">
                <a:solidFill>
                  <a:schemeClr val="accent1"/>
                </a:solidFill>
                <a:latin typeface="Times New Roman" panose="02020603050405020304" pitchFamily="18" charset="0"/>
                <a:cs typeface="Times New Roman" panose="02020603050405020304" pitchFamily="18" charset="0"/>
              </a:rPr>
              <a:t>finkushva@mail.ru</a:t>
            </a:r>
            <a:r>
              <a:rPr lang="ru-RU" dirty="0">
                <a:solidFill>
                  <a:schemeClr val="accent1"/>
                </a:solidFill>
                <a:latin typeface="Times New Roman" panose="02020603050405020304" pitchFamily="18" charset="0"/>
                <a:cs typeface="Times New Roman" panose="02020603050405020304" pitchFamily="18" charset="0"/>
              </a:rPr>
              <a:t>  </a:t>
            </a:r>
          </a:p>
        </p:txBody>
      </p:sp>
      <p:sp>
        <p:nvSpPr>
          <p:cNvPr id="8" name="Прямоугольник 7">
            <a:extLst>
              <a:ext uri="{FF2B5EF4-FFF2-40B4-BE49-F238E27FC236}">
                <a16:creationId xmlns:a16="http://schemas.microsoft.com/office/drawing/2014/main" id="{77BEAFE4-CA35-4043-9590-26C30AFF92CD}"/>
              </a:ext>
            </a:extLst>
          </p:cNvPr>
          <p:cNvSpPr/>
          <p:nvPr/>
        </p:nvSpPr>
        <p:spPr>
          <a:xfrm>
            <a:off x="3710729" y="2239784"/>
            <a:ext cx="5075341" cy="1200329"/>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Над проектом работами:</a:t>
            </a:r>
          </a:p>
          <a:p>
            <a:pPr algn="ctr"/>
            <a:r>
              <a:rPr lang="ru-RU" dirty="0">
                <a:latin typeface="Times New Roman" panose="02020603050405020304" pitchFamily="18" charset="0"/>
                <a:cs typeface="Times New Roman" panose="02020603050405020304" pitchFamily="18" charset="0"/>
              </a:rPr>
              <a:t> специалисты Финансового управления в Кушвинском городском округе</a:t>
            </a:r>
          </a:p>
          <a:p>
            <a:pPr algn="ctr"/>
            <a:endParaRPr lang="ru-RU"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451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60060" y="141177"/>
            <a:ext cx="606268" cy="95518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110E8582-27E8-4A62-8CCB-34435E0F1300}"/>
              </a:ext>
            </a:extLst>
          </p:cNvPr>
          <p:cNvSpPr/>
          <p:nvPr/>
        </p:nvSpPr>
        <p:spPr>
          <a:xfrm>
            <a:off x="1412424" y="284570"/>
            <a:ext cx="7710311" cy="707886"/>
          </a:xfrm>
          <a:prstGeom prst="rect">
            <a:avLst/>
          </a:prstGeom>
        </p:spPr>
        <p:txBody>
          <a:bodyPr wrap="square">
            <a:spAutoFit/>
          </a:bodyPr>
          <a:lstStyle/>
          <a:p>
            <a:pPr algn="ctr"/>
            <a:r>
              <a:rPr lang="ru-RU"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Глоссарий</a:t>
            </a:r>
            <a:endParaRPr lang="ru-RU" sz="4000" dirty="0">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BA73ACC3-F682-4CA8-ACE3-6CD5C83F04BA}"/>
              </a:ext>
            </a:extLst>
          </p:cNvPr>
          <p:cNvSpPr/>
          <p:nvPr/>
        </p:nvSpPr>
        <p:spPr>
          <a:xfrm>
            <a:off x="535337" y="5802945"/>
            <a:ext cx="10406630" cy="898246"/>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solidFill>
                  <a:schemeClr val="tx1"/>
                </a:solidFill>
                <a:latin typeface="Times New Roman" panose="02020603050405020304" pitchFamily="18" charset="0"/>
                <a:cs typeface="Times New Roman" panose="02020603050405020304" pitchFamily="18" charset="0"/>
              </a:rPr>
              <a:t>Бюджет для граждан </a:t>
            </a:r>
            <a:r>
              <a:rPr lang="ru-RU" sz="1400" i="1" dirty="0">
                <a:solidFill>
                  <a:schemeClr val="tx1"/>
                </a:solidFill>
                <a:latin typeface="Times New Roman" panose="02020603050405020304" pitchFamily="18" charset="0"/>
                <a:cs typeface="Times New Roman" panose="02020603050405020304" pitchFamily="18" charset="0"/>
              </a:rPr>
              <a:t>– документ, содержащий основные положения решения о бюджете в доступной для широкого круга  заинтересованных пользователей форме, разработанной  в целях ознакомления граждан  с основными целями, задачами бюджетной политики, планируемыми и достигнутыми результатами использования бюджетных средств</a:t>
            </a:r>
          </a:p>
        </p:txBody>
      </p:sp>
      <p:sp>
        <p:nvSpPr>
          <p:cNvPr id="7" name="Прямоугольник 6">
            <a:extLst>
              <a:ext uri="{FF2B5EF4-FFF2-40B4-BE49-F238E27FC236}">
                <a16:creationId xmlns:a16="http://schemas.microsoft.com/office/drawing/2014/main" id="{FA007650-F6AE-443A-8B80-0847C509755F}"/>
              </a:ext>
            </a:extLst>
          </p:cNvPr>
          <p:cNvSpPr/>
          <p:nvPr/>
        </p:nvSpPr>
        <p:spPr>
          <a:xfrm>
            <a:off x="609764" y="2171612"/>
            <a:ext cx="10418857" cy="57626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solidFill>
                  <a:schemeClr val="tx1"/>
                </a:solidFill>
                <a:latin typeface="Times New Roman" panose="02020603050405020304" pitchFamily="18" charset="0"/>
                <a:cs typeface="Times New Roman" panose="02020603050405020304" pitchFamily="18" charset="0"/>
              </a:rPr>
              <a:t>Бюджет</a:t>
            </a:r>
            <a:r>
              <a:rPr lang="ru-RU" sz="1400" i="1" dirty="0">
                <a:solidFill>
                  <a:schemeClr val="tx1"/>
                </a:solidFill>
                <a:latin typeface="Times New Roman" panose="02020603050405020304" pitchFamily="18" charset="0"/>
                <a:cs typeface="Times New Roman" panose="02020603050405020304" pitchFamily="18" charset="0"/>
              </a:rPr>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p:txBody>
      </p:sp>
      <p:sp>
        <p:nvSpPr>
          <p:cNvPr id="8" name="Прямоугольник 7">
            <a:extLst>
              <a:ext uri="{FF2B5EF4-FFF2-40B4-BE49-F238E27FC236}">
                <a16:creationId xmlns:a16="http://schemas.microsoft.com/office/drawing/2014/main" id="{51E17B29-78EA-45AC-A947-7C5564FA0ACC}"/>
              </a:ext>
            </a:extLst>
          </p:cNvPr>
          <p:cNvSpPr/>
          <p:nvPr/>
        </p:nvSpPr>
        <p:spPr>
          <a:xfrm>
            <a:off x="596472" y="2778979"/>
            <a:ext cx="10406630" cy="433387"/>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Доходы</a:t>
            </a:r>
            <a:r>
              <a:rPr lang="ru-RU" sz="1400" i="1" u="sng" dirty="0">
                <a:latin typeface="Times New Roman" panose="02020603050405020304" pitchFamily="18" charset="0"/>
                <a:cs typeface="Times New Roman" panose="02020603050405020304" pitchFamily="18" charset="0"/>
              </a:rPr>
              <a:t>  </a:t>
            </a:r>
            <a:r>
              <a:rPr lang="ru-RU" sz="1400" b="1" i="1" u="sng" dirty="0">
                <a:latin typeface="Times New Roman" panose="02020603050405020304" pitchFamily="18" charset="0"/>
                <a:cs typeface="Times New Roman" panose="02020603050405020304" pitchFamily="18" charset="0"/>
              </a:rPr>
              <a:t>бюджета</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поступающие в  бюджет денежные средства, за исключением источников финансирования дефицита бюджета</a:t>
            </a:r>
          </a:p>
        </p:txBody>
      </p:sp>
      <p:sp>
        <p:nvSpPr>
          <p:cNvPr id="9" name="Прямоугольник 8">
            <a:extLst>
              <a:ext uri="{FF2B5EF4-FFF2-40B4-BE49-F238E27FC236}">
                <a16:creationId xmlns:a16="http://schemas.microsoft.com/office/drawing/2014/main" id="{17A8F722-540F-4883-98DF-F132F6F0E54B}"/>
              </a:ext>
            </a:extLst>
          </p:cNvPr>
          <p:cNvSpPr/>
          <p:nvPr/>
        </p:nvSpPr>
        <p:spPr>
          <a:xfrm>
            <a:off x="547565" y="3314954"/>
            <a:ext cx="10394402" cy="43180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Расходы бюджета</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выплачиваемые из бюджета денежные средства, за исключением источников финансирования  дефицита бюджета</a:t>
            </a:r>
          </a:p>
        </p:txBody>
      </p:sp>
      <p:sp>
        <p:nvSpPr>
          <p:cNvPr id="10" name="Прямоугольник 9">
            <a:extLst>
              <a:ext uri="{FF2B5EF4-FFF2-40B4-BE49-F238E27FC236}">
                <a16:creationId xmlns:a16="http://schemas.microsoft.com/office/drawing/2014/main" id="{ABD009D2-6A5F-4A9D-8479-2687FCBFAA6F}"/>
              </a:ext>
            </a:extLst>
          </p:cNvPr>
          <p:cNvSpPr/>
          <p:nvPr/>
        </p:nvSpPr>
        <p:spPr>
          <a:xfrm>
            <a:off x="608699" y="3823954"/>
            <a:ext cx="8844693" cy="300307"/>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Профицит бюджета</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 превышение  доходов  бюджета над его расходами</a:t>
            </a:r>
          </a:p>
        </p:txBody>
      </p:sp>
      <p:sp>
        <p:nvSpPr>
          <p:cNvPr id="11" name="Прямоугольник 10">
            <a:extLst>
              <a:ext uri="{FF2B5EF4-FFF2-40B4-BE49-F238E27FC236}">
                <a16:creationId xmlns:a16="http://schemas.microsoft.com/office/drawing/2014/main" id="{2D1AA474-6072-417B-BE7C-C7873B3153B6}"/>
              </a:ext>
            </a:extLst>
          </p:cNvPr>
          <p:cNvSpPr/>
          <p:nvPr/>
        </p:nvSpPr>
        <p:spPr>
          <a:xfrm>
            <a:off x="547565" y="4259527"/>
            <a:ext cx="10394402" cy="30770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Дефицит</a:t>
            </a:r>
            <a:r>
              <a:rPr lang="ru-RU" sz="1400" i="1" u="sng" dirty="0">
                <a:latin typeface="Times New Roman" panose="02020603050405020304" pitchFamily="18" charset="0"/>
                <a:cs typeface="Times New Roman" panose="02020603050405020304" pitchFamily="18" charset="0"/>
              </a:rPr>
              <a:t>  </a:t>
            </a:r>
            <a:r>
              <a:rPr lang="ru-RU" sz="1400" b="1" i="1" u="sng" dirty="0">
                <a:latin typeface="Times New Roman" panose="02020603050405020304" pitchFamily="18" charset="0"/>
                <a:cs typeface="Times New Roman" panose="02020603050405020304" pitchFamily="18" charset="0"/>
              </a:rPr>
              <a:t>бюджета</a:t>
            </a:r>
            <a:r>
              <a:rPr lang="ru-RU" sz="1400" i="1" dirty="0">
                <a:latin typeface="Times New Roman" panose="02020603050405020304" pitchFamily="18" charset="0"/>
                <a:cs typeface="Times New Roman" panose="02020603050405020304" pitchFamily="18" charset="0"/>
              </a:rPr>
              <a:t> – превышение  расходов  бюджета над  его  доходами</a:t>
            </a:r>
          </a:p>
        </p:txBody>
      </p:sp>
      <p:sp>
        <p:nvSpPr>
          <p:cNvPr id="12" name="Прямоугольник 11">
            <a:extLst>
              <a:ext uri="{FF2B5EF4-FFF2-40B4-BE49-F238E27FC236}">
                <a16:creationId xmlns:a16="http://schemas.microsoft.com/office/drawing/2014/main" id="{C587314D-9821-4F62-8B4A-25E0DFF723D5}"/>
              </a:ext>
            </a:extLst>
          </p:cNvPr>
          <p:cNvSpPr/>
          <p:nvPr/>
        </p:nvSpPr>
        <p:spPr>
          <a:xfrm>
            <a:off x="510883" y="4600557"/>
            <a:ext cx="10431084" cy="69994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Бюджетная система</a:t>
            </a:r>
            <a:r>
              <a:rPr lang="ru-RU" sz="1400" i="1" dirty="0">
                <a:latin typeface="Times New Roman" panose="02020603050405020304" pitchFamily="18" charset="0"/>
                <a:cs typeface="Times New Roman" panose="02020603050405020304" pitchFamily="18" charset="0"/>
              </a:rPr>
              <a:t> –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a:t>
            </a:r>
          </a:p>
        </p:txBody>
      </p:sp>
      <p:sp>
        <p:nvSpPr>
          <p:cNvPr id="13" name="Прямоугольник 12">
            <a:extLst>
              <a:ext uri="{FF2B5EF4-FFF2-40B4-BE49-F238E27FC236}">
                <a16:creationId xmlns:a16="http://schemas.microsoft.com/office/drawing/2014/main" id="{E211E30A-446D-4F36-AABD-82466751FEF7}"/>
              </a:ext>
            </a:extLst>
          </p:cNvPr>
          <p:cNvSpPr/>
          <p:nvPr/>
        </p:nvSpPr>
        <p:spPr>
          <a:xfrm>
            <a:off x="490683" y="5312121"/>
            <a:ext cx="10443310" cy="61069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Бюджетные ассигнования</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предельные объемы денежных средств, предусмотренных в соответствующем финансовом году для исполнения бюджетных обязательств</a:t>
            </a:r>
          </a:p>
        </p:txBody>
      </p:sp>
    </p:spTree>
    <p:extLst>
      <p:ext uri="{BB962C8B-B14F-4D97-AF65-F5344CB8AC3E}">
        <p14:creationId xmlns:p14="http://schemas.microsoft.com/office/powerpoint/2010/main" val="3965050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F8886B03-CB0A-4A07-8D6A-E04766603DBF}"/>
              </a:ext>
            </a:extLst>
          </p:cNvPr>
          <p:cNvSpPr/>
          <p:nvPr/>
        </p:nvSpPr>
        <p:spPr>
          <a:xfrm>
            <a:off x="648581" y="496339"/>
            <a:ext cx="10355937" cy="80463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Бюджетный процесс</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p>
        </p:txBody>
      </p:sp>
      <p:sp>
        <p:nvSpPr>
          <p:cNvPr id="7" name="Прямоугольник 6">
            <a:extLst>
              <a:ext uri="{FF2B5EF4-FFF2-40B4-BE49-F238E27FC236}">
                <a16:creationId xmlns:a16="http://schemas.microsoft.com/office/drawing/2014/main" id="{E4D854E7-1EDC-4887-9603-33237CBE992C}"/>
              </a:ext>
            </a:extLst>
          </p:cNvPr>
          <p:cNvSpPr/>
          <p:nvPr/>
        </p:nvSpPr>
        <p:spPr>
          <a:xfrm>
            <a:off x="637771" y="1354043"/>
            <a:ext cx="10355937" cy="674397"/>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Сводная бюджетная роспись</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документ, который составляется и ведется финансовым органом в целях организации исполнения бюджета по доходам, расходам и источникам финансирования дефицита бюджета</a:t>
            </a:r>
          </a:p>
        </p:txBody>
      </p:sp>
      <p:sp>
        <p:nvSpPr>
          <p:cNvPr id="8" name="Прямоугольник 7">
            <a:extLst>
              <a:ext uri="{FF2B5EF4-FFF2-40B4-BE49-F238E27FC236}">
                <a16:creationId xmlns:a16="http://schemas.microsoft.com/office/drawing/2014/main" id="{80096946-8AB4-494B-8506-BCC495FCEBCF}"/>
              </a:ext>
            </a:extLst>
          </p:cNvPr>
          <p:cNvSpPr/>
          <p:nvPr/>
        </p:nvSpPr>
        <p:spPr>
          <a:xfrm>
            <a:off x="637771" y="2029841"/>
            <a:ext cx="10292318" cy="447472"/>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Бюджетные обязательства</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расходные обязательства, подлежащие исполнению в  соответствующем финансовом году</a:t>
            </a:r>
          </a:p>
        </p:txBody>
      </p:sp>
      <p:sp>
        <p:nvSpPr>
          <p:cNvPr id="9" name="Прямоугольник 8">
            <a:extLst>
              <a:ext uri="{FF2B5EF4-FFF2-40B4-BE49-F238E27FC236}">
                <a16:creationId xmlns:a16="http://schemas.microsoft.com/office/drawing/2014/main" id="{E941903A-D9DC-48DA-A6ED-28FD46683AFD}"/>
              </a:ext>
            </a:extLst>
          </p:cNvPr>
          <p:cNvSpPr/>
          <p:nvPr/>
        </p:nvSpPr>
        <p:spPr>
          <a:xfrm>
            <a:off x="637590" y="2473259"/>
            <a:ext cx="10292318" cy="114786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dirty="0">
                <a:latin typeface="Times New Roman" panose="02020603050405020304" pitchFamily="18" charset="0"/>
                <a:cs typeface="Times New Roman" panose="02020603050405020304" pitchFamily="18" charset="0"/>
              </a:rPr>
              <a:t>Расходные обязательства </a:t>
            </a:r>
            <a:r>
              <a:rPr lang="ru-RU" sz="1400" i="1" dirty="0">
                <a:latin typeface="Times New Roman" panose="02020603050405020304" pitchFamily="18" charset="0"/>
                <a:cs typeface="Times New Roman" panose="02020603050405020304" pitchFamily="18" charset="0"/>
              </a:rPr>
              <a:t>– возникающие на  основе закона, иного нормативного правового акта, договора или соглашения, обязанности публично-правого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p>
        </p:txBody>
      </p:sp>
      <p:sp>
        <p:nvSpPr>
          <p:cNvPr id="10" name="Прямоугольник 9">
            <a:extLst>
              <a:ext uri="{FF2B5EF4-FFF2-40B4-BE49-F238E27FC236}">
                <a16:creationId xmlns:a16="http://schemas.microsoft.com/office/drawing/2014/main" id="{3BB6C8FF-176B-4C2B-8A6F-4F5ED76DE3D2}"/>
              </a:ext>
            </a:extLst>
          </p:cNvPr>
          <p:cNvSpPr/>
          <p:nvPr/>
        </p:nvSpPr>
        <p:spPr>
          <a:xfrm>
            <a:off x="637047" y="3490608"/>
            <a:ext cx="10292317" cy="114786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Публичные обязательства</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возникающие на  основе закона расходные обязательства публично-правового образования перед физическим или юридическим лицом, иным публично-правовым образованием, подлежащие исполнению в установленном соответствующим законом, иным НПА размере или установленный указанным законом, актом порядок его определения (расчета, индексации)</a:t>
            </a:r>
          </a:p>
        </p:txBody>
      </p:sp>
      <p:sp>
        <p:nvSpPr>
          <p:cNvPr id="11" name="Прямоугольник 10">
            <a:extLst>
              <a:ext uri="{FF2B5EF4-FFF2-40B4-BE49-F238E27FC236}">
                <a16:creationId xmlns:a16="http://schemas.microsoft.com/office/drawing/2014/main" id="{6B9A1A82-5401-43E8-961A-7D9C3970DC9C}"/>
              </a:ext>
            </a:extLst>
          </p:cNvPr>
          <p:cNvSpPr/>
          <p:nvPr/>
        </p:nvSpPr>
        <p:spPr>
          <a:xfrm>
            <a:off x="680213" y="4634417"/>
            <a:ext cx="10271051" cy="72072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Публичные нормативные обязательства</a:t>
            </a:r>
            <a:r>
              <a:rPr lang="ru-RU" sz="1400" i="1" dirty="0">
                <a:latin typeface="Times New Roman" panose="02020603050405020304" pitchFamily="18" charset="0"/>
                <a:cs typeface="Times New Roman" panose="02020603050405020304" pitchFamily="18" charset="0"/>
              </a:rPr>
              <a:t> – это публичные обязательства перед физическим лицом, подлежащие исполнению в денежной форме в установленном соответствующим законом, иным НПА размере или имеющие  установленный порядок его индексации</a:t>
            </a:r>
          </a:p>
        </p:txBody>
      </p:sp>
      <p:sp>
        <p:nvSpPr>
          <p:cNvPr id="13" name="Прямоугольник 12">
            <a:extLst>
              <a:ext uri="{FF2B5EF4-FFF2-40B4-BE49-F238E27FC236}">
                <a16:creationId xmlns:a16="http://schemas.microsoft.com/office/drawing/2014/main" id="{03117F62-9EEA-4510-BFB7-021BD66D1298}"/>
              </a:ext>
            </a:extLst>
          </p:cNvPr>
          <p:cNvSpPr/>
          <p:nvPr/>
        </p:nvSpPr>
        <p:spPr>
          <a:xfrm>
            <a:off x="648581" y="5332789"/>
            <a:ext cx="10356110" cy="63795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Межбюджетные трансферты</a:t>
            </a:r>
            <a:r>
              <a:rPr lang="ru-RU" sz="1400" i="1" dirty="0">
                <a:latin typeface="Times New Roman" panose="02020603050405020304" pitchFamily="18" charset="0"/>
                <a:cs typeface="Times New Roman" panose="02020603050405020304" pitchFamily="18" charset="0"/>
              </a:rPr>
              <a:t> – средства, предоставляемые одним бюджетом бюджетной системы Российской Федерации другому бюджету  бюджетной системы Российской Федерации</a:t>
            </a:r>
          </a:p>
        </p:txBody>
      </p:sp>
      <p:sp>
        <p:nvSpPr>
          <p:cNvPr id="14" name="Прямоугольник 13">
            <a:extLst>
              <a:ext uri="{FF2B5EF4-FFF2-40B4-BE49-F238E27FC236}">
                <a16:creationId xmlns:a16="http://schemas.microsoft.com/office/drawing/2014/main" id="{014211CE-F127-4B33-8C74-8150E092E07F}"/>
              </a:ext>
            </a:extLst>
          </p:cNvPr>
          <p:cNvSpPr/>
          <p:nvPr/>
        </p:nvSpPr>
        <p:spPr>
          <a:xfrm>
            <a:off x="680213" y="5890437"/>
            <a:ext cx="10271051" cy="861237"/>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Дотации</a:t>
            </a:r>
            <a:r>
              <a:rPr lang="ru-RU" sz="1400" i="1" dirty="0">
                <a:latin typeface="Times New Roman" panose="02020603050405020304" pitchFamily="18" charset="0"/>
                <a:cs typeface="Times New Roman" panose="02020603050405020304" pitchFamily="18" charset="0"/>
              </a:rPr>
              <a:t> – межбюджетные трансферты, предоставляемые на безвозмездной и безвозвратной основе без установления направлений и (или) условий их использования </a:t>
            </a:r>
          </a:p>
        </p:txBody>
      </p:sp>
    </p:spTree>
    <p:extLst>
      <p:ext uri="{BB962C8B-B14F-4D97-AF65-F5344CB8AC3E}">
        <p14:creationId xmlns:p14="http://schemas.microsoft.com/office/powerpoint/2010/main" val="3760498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40AF9A8A-8FD0-4EE3-AC77-CAD9DAAE8A42}"/>
              </a:ext>
            </a:extLst>
          </p:cNvPr>
          <p:cNvSpPr/>
          <p:nvPr/>
        </p:nvSpPr>
        <p:spPr>
          <a:xfrm>
            <a:off x="542262" y="256966"/>
            <a:ext cx="10356110" cy="81151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Субсидии</a:t>
            </a:r>
            <a:r>
              <a:rPr lang="ru-RU" sz="1400" i="1" dirty="0">
                <a:latin typeface="Times New Roman" panose="02020603050405020304" pitchFamily="18" charset="0"/>
                <a:cs typeface="Times New Roman" panose="02020603050405020304" pitchFamily="18" charset="0"/>
              </a:rPr>
              <a:t> – межбюджетные трансферты, предоставляемые в целях софинансирования расходных обязательств муниципального  образования по вопросам местного значения</a:t>
            </a:r>
          </a:p>
        </p:txBody>
      </p:sp>
      <p:sp>
        <p:nvSpPr>
          <p:cNvPr id="15" name="Прямоугольник 14">
            <a:extLst>
              <a:ext uri="{FF2B5EF4-FFF2-40B4-BE49-F238E27FC236}">
                <a16:creationId xmlns:a16="http://schemas.microsoft.com/office/drawing/2014/main" id="{786B2DB6-5D23-4B95-AA68-458D2628BE1F}"/>
              </a:ext>
            </a:extLst>
          </p:cNvPr>
          <p:cNvSpPr/>
          <p:nvPr/>
        </p:nvSpPr>
        <p:spPr>
          <a:xfrm>
            <a:off x="510364" y="1077614"/>
            <a:ext cx="10441171" cy="94257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Дорожный фонд</a:t>
            </a:r>
            <a:r>
              <a:rPr lang="ru-RU" sz="1400" i="1" u="sng"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часть средств бюджета, подлежащая использованию в целях финансового обеспечения дорожной деятельности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a:t>
            </a:r>
          </a:p>
        </p:txBody>
      </p:sp>
      <p:sp>
        <p:nvSpPr>
          <p:cNvPr id="16" name="Прямоугольник 15">
            <a:extLst>
              <a:ext uri="{FF2B5EF4-FFF2-40B4-BE49-F238E27FC236}">
                <a16:creationId xmlns:a16="http://schemas.microsoft.com/office/drawing/2014/main" id="{C01A4244-FFAE-4767-9D0F-A291BA2A49C1}"/>
              </a:ext>
            </a:extLst>
          </p:cNvPr>
          <p:cNvSpPr/>
          <p:nvPr/>
        </p:nvSpPr>
        <p:spPr>
          <a:xfrm>
            <a:off x="510364" y="1984332"/>
            <a:ext cx="10345478" cy="942574"/>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Государственный или муниципальный долг</a:t>
            </a:r>
            <a:r>
              <a:rPr lang="ru-RU" sz="1400" i="1" dirty="0">
                <a:latin typeface="Times New Roman" panose="02020603050405020304" pitchFamily="18" charset="0"/>
                <a:cs typeface="Times New Roman" panose="02020603050405020304" pitchFamily="18" charset="0"/>
              </a:rPr>
              <a:t> – обязательства, возникшие из государственных или муниципальных заимствований, гарантий по обязательствам третьих лиц, другие обязательства принятые на себя Российской Федерацией, субъектом Российской Федерации, муниципальным образованием    </a:t>
            </a:r>
          </a:p>
        </p:txBody>
      </p:sp>
      <p:sp>
        <p:nvSpPr>
          <p:cNvPr id="17" name="Прямоугольник 16">
            <a:extLst>
              <a:ext uri="{FF2B5EF4-FFF2-40B4-BE49-F238E27FC236}">
                <a16:creationId xmlns:a16="http://schemas.microsoft.com/office/drawing/2014/main" id="{39034660-F757-4152-A94C-BE94306EFA61}"/>
              </a:ext>
            </a:extLst>
          </p:cNvPr>
          <p:cNvSpPr/>
          <p:nvPr/>
        </p:nvSpPr>
        <p:spPr>
          <a:xfrm>
            <a:off x="510364" y="2926905"/>
            <a:ext cx="10356110" cy="90672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fontAlgn="auto">
              <a:spcBef>
                <a:spcPts val="0"/>
              </a:spcBef>
              <a:spcAft>
                <a:spcPts val="0"/>
              </a:spcAft>
              <a:defRPr/>
            </a:pPr>
            <a:r>
              <a:rPr lang="ru-RU" sz="1400" b="1" i="1" u="sng" dirty="0">
                <a:latin typeface="Times New Roman" panose="02020603050405020304" pitchFamily="18" charset="0"/>
                <a:cs typeface="Times New Roman" panose="02020603050405020304" pitchFamily="18" charset="0"/>
              </a:rPr>
              <a:t>Государственная (муниципальная) программа</a:t>
            </a:r>
            <a:r>
              <a:rPr lang="ru-RU" sz="1400" i="1" dirty="0">
                <a:latin typeface="Times New Roman" panose="02020603050405020304" pitchFamily="18" charset="0"/>
                <a:cs typeface="Times New Roman" panose="02020603050405020304" pitchFamily="18" charset="0"/>
              </a:rPr>
              <a:t> – документ стратегического планирования, содержащий комплекс планируемых мероприятий, увязанных по задачам, срокам осуществления, исполнителям и ресурсам и обеспечивающих наиболее эффективное достижение целей и решение задач социально-экономического развития Российской Федерации (муниципального образования)</a:t>
            </a:r>
          </a:p>
        </p:txBody>
      </p:sp>
      <p:sp>
        <p:nvSpPr>
          <p:cNvPr id="18" name="Прямоугольник 17">
            <a:extLst>
              <a:ext uri="{FF2B5EF4-FFF2-40B4-BE49-F238E27FC236}">
                <a16:creationId xmlns:a16="http://schemas.microsoft.com/office/drawing/2014/main" id="{9B27B681-712B-41DA-976F-5E48031229A5}"/>
              </a:ext>
            </a:extLst>
          </p:cNvPr>
          <p:cNvSpPr/>
          <p:nvPr/>
        </p:nvSpPr>
        <p:spPr>
          <a:xfrm>
            <a:off x="542262" y="3929922"/>
            <a:ext cx="10324212" cy="845408"/>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a:r>
              <a:rPr lang="ru-RU" sz="1400" b="1" i="1" u="sng" dirty="0">
                <a:solidFill>
                  <a:schemeClr val="tx1"/>
                </a:solidFill>
                <a:latin typeface="Times New Roman" panose="02020603050405020304" pitchFamily="18" charset="0"/>
                <a:cs typeface="Times New Roman" panose="02020603050405020304" pitchFamily="18" charset="0"/>
              </a:rPr>
              <a:t>Текущий финансовый год</a:t>
            </a:r>
            <a:r>
              <a:rPr lang="ru-RU" sz="1400" i="1" dirty="0">
                <a:solidFill>
                  <a:schemeClr val="tx1"/>
                </a:solidFill>
                <a:latin typeface="Times New Roman" panose="02020603050405020304" pitchFamily="18" charset="0"/>
                <a:cs typeface="Times New Roman" panose="02020603050405020304" pitchFamily="18" charset="0"/>
              </a:rPr>
              <a:t> – 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 (В рамках данной брошюры «Бюджет для граждан» - 2021 год  является текущим)</a:t>
            </a:r>
          </a:p>
        </p:txBody>
      </p:sp>
      <p:sp>
        <p:nvSpPr>
          <p:cNvPr id="19" name="Прямоугольник 18">
            <a:extLst>
              <a:ext uri="{FF2B5EF4-FFF2-40B4-BE49-F238E27FC236}">
                <a16:creationId xmlns:a16="http://schemas.microsoft.com/office/drawing/2014/main" id="{5D37D429-96BC-4FFF-8BE7-1A7AE5A3F34E}"/>
              </a:ext>
            </a:extLst>
          </p:cNvPr>
          <p:cNvSpPr/>
          <p:nvPr/>
        </p:nvSpPr>
        <p:spPr>
          <a:xfrm>
            <a:off x="510364" y="4832256"/>
            <a:ext cx="10388008" cy="691276"/>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a:r>
              <a:rPr lang="ru-RU" sz="1400" b="1" i="1" u="sng" dirty="0">
                <a:solidFill>
                  <a:schemeClr val="tx1"/>
                </a:solidFill>
                <a:latin typeface="Times New Roman" panose="02020603050405020304" pitchFamily="18" charset="0"/>
                <a:cs typeface="Times New Roman" panose="02020603050405020304" pitchFamily="18" charset="0"/>
              </a:rPr>
              <a:t>Очередной финансовый год </a:t>
            </a:r>
            <a:r>
              <a:rPr lang="ru-RU" sz="1400" i="1" dirty="0">
                <a:solidFill>
                  <a:schemeClr val="tx1"/>
                </a:solidFill>
                <a:latin typeface="Times New Roman" panose="02020603050405020304" pitchFamily="18" charset="0"/>
                <a:cs typeface="Times New Roman" panose="02020603050405020304" pitchFamily="18" charset="0"/>
              </a:rPr>
              <a:t>– год, следующий за текущим финансовым годом. (В рамках данной брошюры «Бюджет для граждан» - 2022 год  является очередным)</a:t>
            </a:r>
          </a:p>
        </p:txBody>
      </p:sp>
      <p:sp>
        <p:nvSpPr>
          <p:cNvPr id="20" name="Прямоугольник 19">
            <a:extLst>
              <a:ext uri="{FF2B5EF4-FFF2-40B4-BE49-F238E27FC236}">
                <a16:creationId xmlns:a16="http://schemas.microsoft.com/office/drawing/2014/main" id="{3F4CD030-488E-486B-B118-9AFBD6AC6DD3}"/>
              </a:ext>
            </a:extLst>
          </p:cNvPr>
          <p:cNvSpPr/>
          <p:nvPr/>
        </p:nvSpPr>
        <p:spPr>
          <a:xfrm>
            <a:off x="510364" y="5523532"/>
            <a:ext cx="10356110" cy="748203"/>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nchor="ctr"/>
          <a:lstStyle/>
          <a:p>
            <a:pPr algn="just"/>
            <a:r>
              <a:rPr lang="ru-RU" sz="1400" b="1" i="1" u="sng" dirty="0">
                <a:solidFill>
                  <a:schemeClr val="tx1"/>
                </a:solidFill>
                <a:latin typeface="Times New Roman" panose="02020603050405020304" pitchFamily="18" charset="0"/>
                <a:cs typeface="Times New Roman" panose="02020603050405020304" pitchFamily="18" charset="0"/>
              </a:rPr>
              <a:t>Плановый период</a:t>
            </a:r>
            <a:r>
              <a:rPr lang="ru-RU" sz="1400" b="1" i="1" dirty="0">
                <a:solidFill>
                  <a:schemeClr val="tx1"/>
                </a:solidFill>
                <a:latin typeface="Times New Roman" panose="02020603050405020304" pitchFamily="18" charset="0"/>
                <a:cs typeface="Times New Roman" panose="02020603050405020304" pitchFamily="18" charset="0"/>
              </a:rPr>
              <a:t> </a:t>
            </a:r>
            <a:r>
              <a:rPr lang="ru-RU" sz="1400" i="1" dirty="0">
                <a:solidFill>
                  <a:schemeClr val="tx1"/>
                </a:solidFill>
                <a:latin typeface="Times New Roman" panose="02020603050405020304" pitchFamily="18" charset="0"/>
                <a:cs typeface="Times New Roman" panose="02020603050405020304" pitchFamily="18" charset="0"/>
              </a:rPr>
              <a:t>– два финансовых года, следующие за очередным финансовым годом. (В рамках данной брошюры «Бюджет для граждан»  - 2023, 2024 годы являются плановым периодом)</a:t>
            </a:r>
          </a:p>
        </p:txBody>
      </p:sp>
    </p:spTree>
    <p:extLst>
      <p:ext uri="{BB962C8B-B14F-4D97-AF65-F5344CB8AC3E}">
        <p14:creationId xmlns:p14="http://schemas.microsoft.com/office/powerpoint/2010/main" val="1463239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7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5188689" y="485377"/>
            <a:ext cx="907312" cy="1429488"/>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E4BA7F4-6EB1-4080-B755-01F86D00C503}"/>
              </a:ext>
            </a:extLst>
          </p:cNvPr>
          <p:cNvSpPr txBox="1"/>
          <p:nvPr/>
        </p:nvSpPr>
        <p:spPr>
          <a:xfrm>
            <a:off x="2743200" y="2158409"/>
            <a:ext cx="5720316" cy="1569660"/>
          </a:xfrm>
          <a:prstGeom prst="rect">
            <a:avLst/>
          </a:prstGeom>
          <a:noFill/>
        </p:spPr>
        <p:txBody>
          <a:bodyPr wrap="square" rtlCol="0">
            <a:spAutoFit/>
          </a:bodyPr>
          <a:lstStyle/>
          <a:p>
            <a:pPr algn="ctr"/>
            <a:r>
              <a:rPr lang="ru-RU" sz="3200" b="1" dirty="0">
                <a:latin typeface="Times New Roman" panose="02020603050405020304" pitchFamily="18" charset="0"/>
                <a:cs typeface="Times New Roman" panose="02020603050405020304" pitchFamily="18" charset="0"/>
              </a:rPr>
              <a:t>БЛАГОДАРИМ</a:t>
            </a:r>
          </a:p>
          <a:p>
            <a:pPr algn="ctr"/>
            <a:r>
              <a:rPr lang="ru-RU" sz="3200" b="1" dirty="0">
                <a:latin typeface="Times New Roman" panose="02020603050405020304" pitchFamily="18" charset="0"/>
                <a:cs typeface="Times New Roman" panose="02020603050405020304" pitchFamily="18" charset="0"/>
              </a:rPr>
              <a:t> ЗА </a:t>
            </a:r>
          </a:p>
          <a:p>
            <a:pPr algn="ctr"/>
            <a:r>
              <a:rPr lang="ru-RU" sz="3200" b="1" dirty="0">
                <a:latin typeface="Times New Roman" panose="02020603050405020304" pitchFamily="18" charset="0"/>
                <a:cs typeface="Times New Roman" panose="02020603050405020304" pitchFamily="18" charset="0"/>
              </a:rPr>
              <a:t>ВНИМАНИЕ!</a:t>
            </a:r>
          </a:p>
        </p:txBody>
      </p:sp>
    </p:spTree>
    <p:extLst>
      <p:ext uri="{BB962C8B-B14F-4D97-AF65-F5344CB8AC3E}">
        <p14:creationId xmlns:p14="http://schemas.microsoft.com/office/powerpoint/2010/main" val="82190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Заголовок 1">
            <a:extLst>
              <a:ext uri="{FF2B5EF4-FFF2-40B4-BE49-F238E27FC236}">
                <a16:creationId xmlns:a16="http://schemas.microsoft.com/office/drawing/2014/main" id="{B7EEE125-C89D-4833-8B00-BC2D21FE6AA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бюджетной системы Российской Федерации</a:t>
            </a:r>
          </a:p>
        </p:txBody>
      </p:sp>
      <p:sp>
        <p:nvSpPr>
          <p:cNvPr id="15" name="Прямоугольник 14">
            <a:extLst>
              <a:ext uri="{FF2B5EF4-FFF2-40B4-BE49-F238E27FC236}">
                <a16:creationId xmlns:a16="http://schemas.microsoft.com/office/drawing/2014/main" id="{D3C2FBD2-3443-42E9-9FBE-7D8C823FD8D8}"/>
              </a:ext>
            </a:extLst>
          </p:cNvPr>
          <p:cNvSpPr/>
          <p:nvPr/>
        </p:nvSpPr>
        <p:spPr>
          <a:xfrm>
            <a:off x="839788" y="918683"/>
            <a:ext cx="10253592" cy="758756"/>
          </a:xfrm>
          <a:prstGeom prst="rect">
            <a:avLst/>
          </a:prstGeom>
          <a:noFill/>
          <a:ln w="28575">
            <a:noFill/>
          </a:ln>
        </p:spPr>
        <p:style>
          <a:lnRef idx="1">
            <a:schemeClr val="accent2"/>
          </a:lnRef>
          <a:fillRef idx="1002">
            <a:schemeClr val="lt2"/>
          </a:fillRef>
          <a:effectRef idx="1">
            <a:schemeClr val="accent2"/>
          </a:effectRef>
          <a:fontRef idx="minor">
            <a:schemeClr val="dk1"/>
          </a:fontRef>
        </p:style>
        <p:txBody>
          <a:bodyPr rtlCol="0" anchor="ctr"/>
          <a:lstStyle/>
          <a:p>
            <a:pPr algn="ctr"/>
            <a:endParaRPr lang="ru-RU" sz="1600" i="1" dirty="0">
              <a:latin typeface="Times New Roman" pitchFamily="18" charset="0"/>
              <a:cs typeface="Times New Roman" pitchFamily="18" charset="0"/>
            </a:endParaRPr>
          </a:p>
        </p:txBody>
      </p:sp>
      <p:sp>
        <p:nvSpPr>
          <p:cNvPr id="13" name="Прямоугольник 12">
            <a:extLst>
              <a:ext uri="{FF2B5EF4-FFF2-40B4-BE49-F238E27FC236}">
                <a16:creationId xmlns:a16="http://schemas.microsoft.com/office/drawing/2014/main" id="{2F5E5DAE-3DE1-45D3-AAAD-7CB4A678C8B8}"/>
              </a:ext>
            </a:extLst>
          </p:cNvPr>
          <p:cNvSpPr/>
          <p:nvPr/>
        </p:nvSpPr>
        <p:spPr>
          <a:xfrm>
            <a:off x="230188" y="1298061"/>
            <a:ext cx="957198" cy="5510234"/>
          </a:xfrm>
          <a:prstGeom prst="rect">
            <a:avLst/>
          </a:prstGeom>
          <a:solidFill>
            <a:schemeClr val="accent1"/>
          </a:solidFill>
          <a:ln w="28575">
            <a:noFill/>
          </a:ln>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dirty="0">
                <a:ln w="0"/>
                <a:solidFill>
                  <a:schemeClr val="bg1"/>
                </a:solidFill>
                <a:latin typeface="Times New Roman" panose="02020603050405020304" pitchFamily="18" charset="0"/>
                <a:cs typeface="Times New Roman" panose="02020603050405020304" pitchFamily="18" charset="0"/>
              </a:rPr>
              <a:t>Бюджетная система Российской Федерации – совокупность всех бюджетов  в Российской Федерации</a:t>
            </a:r>
          </a:p>
        </p:txBody>
      </p:sp>
      <p:sp>
        <p:nvSpPr>
          <p:cNvPr id="16" name="Содержимое 3">
            <a:extLst>
              <a:ext uri="{FF2B5EF4-FFF2-40B4-BE49-F238E27FC236}">
                <a16:creationId xmlns:a16="http://schemas.microsoft.com/office/drawing/2014/main" id="{83EB3BAF-2DA2-46EA-9851-D7C632AB5751}"/>
              </a:ext>
            </a:extLst>
          </p:cNvPr>
          <p:cNvSpPr>
            <a:spLocks noGrp="1"/>
          </p:cNvSpPr>
          <p:nvPr>
            <p:ph idx="1"/>
          </p:nvPr>
        </p:nvSpPr>
        <p:spPr>
          <a:xfrm>
            <a:off x="2474751" y="2533475"/>
            <a:ext cx="8063807" cy="2592198"/>
          </a:xfrm>
        </p:spPr>
        <p:txBody>
          <a:bodyPr>
            <a:normAutofit fontScale="70000" lnSpcReduction="20000"/>
          </a:bodyPr>
          <a:lstStyle/>
          <a:p>
            <a:pPr>
              <a:buFont typeface="Arial" charset="0"/>
              <a:buNone/>
            </a:pPr>
            <a:r>
              <a:rPr lang="en-US" sz="2000" dirty="0">
                <a:latin typeface="Monotype Corsiva" pitchFamily="66" charset="0"/>
              </a:rPr>
              <a:t>I</a:t>
            </a:r>
            <a:r>
              <a:rPr lang="ru-RU" sz="2000" dirty="0">
                <a:latin typeface="Monotype Corsiva" pitchFamily="66" charset="0"/>
              </a:rPr>
              <a:t> уровень</a:t>
            </a:r>
            <a:endParaRPr lang="en-US" sz="2000" dirty="0">
              <a:latin typeface="Monotype Corsiva" pitchFamily="66" charset="0"/>
            </a:endParaRPr>
          </a:p>
          <a:p>
            <a:endParaRPr lang="ru-RU" sz="2000" dirty="0">
              <a:latin typeface="Book Antiqua" pitchFamily="18" charset="0"/>
            </a:endParaRPr>
          </a:p>
          <a:p>
            <a:endParaRPr lang="ru-RU" sz="2000" dirty="0">
              <a:latin typeface="Book Antiqua" pitchFamily="18" charset="0"/>
            </a:endParaRPr>
          </a:p>
          <a:p>
            <a:pPr>
              <a:buFont typeface="Arial" charset="0"/>
              <a:buNone/>
            </a:pPr>
            <a:r>
              <a:rPr lang="en-US" sz="2000" dirty="0">
                <a:latin typeface="Monotype Corsiva" pitchFamily="66" charset="0"/>
              </a:rPr>
              <a:t>II </a:t>
            </a:r>
            <a:r>
              <a:rPr lang="ru-RU" sz="2000" dirty="0">
                <a:latin typeface="Monotype Corsiva" pitchFamily="66" charset="0"/>
              </a:rPr>
              <a:t>уровень</a:t>
            </a:r>
          </a:p>
          <a:p>
            <a:endParaRPr lang="ru-RU" sz="2000" dirty="0">
              <a:latin typeface="Book Antiqua" pitchFamily="18" charset="0"/>
            </a:endParaRPr>
          </a:p>
          <a:p>
            <a:endParaRPr lang="ru-RU" sz="2000" dirty="0">
              <a:latin typeface="Book Antiqua" pitchFamily="18" charset="0"/>
            </a:endParaRPr>
          </a:p>
          <a:p>
            <a:pPr>
              <a:buFont typeface="Arial" charset="0"/>
              <a:buNone/>
            </a:pPr>
            <a:r>
              <a:rPr lang="en-US" sz="2000" dirty="0">
                <a:latin typeface="Monotype Corsiva" pitchFamily="66" charset="0"/>
              </a:rPr>
              <a:t>III </a:t>
            </a:r>
            <a:r>
              <a:rPr lang="ru-RU" sz="2000" dirty="0">
                <a:latin typeface="Monotype Corsiva" pitchFamily="66" charset="0"/>
              </a:rPr>
              <a:t>уровен</a:t>
            </a:r>
            <a:r>
              <a:rPr lang="ru-RU" sz="2200" dirty="0">
                <a:latin typeface="Monotype Corsiva" pitchFamily="66" charset="0"/>
              </a:rPr>
              <a:t>ь</a:t>
            </a:r>
          </a:p>
        </p:txBody>
      </p:sp>
      <p:graphicFrame>
        <p:nvGraphicFramePr>
          <p:cNvPr id="21" name="Схема 20">
            <a:extLst>
              <a:ext uri="{FF2B5EF4-FFF2-40B4-BE49-F238E27FC236}">
                <a16:creationId xmlns:a16="http://schemas.microsoft.com/office/drawing/2014/main" id="{C55ECA5A-8776-49AC-870A-F515AEFB538F}"/>
              </a:ext>
            </a:extLst>
          </p:cNvPr>
          <p:cNvGraphicFramePr/>
          <p:nvPr>
            <p:extLst>
              <p:ext uri="{D42A27DB-BD31-4B8C-83A1-F6EECF244321}">
                <p14:modId xmlns:p14="http://schemas.microsoft.com/office/powerpoint/2010/main" val="23376882"/>
              </p:ext>
            </p:extLst>
          </p:nvPr>
        </p:nvGraphicFramePr>
        <p:xfrm>
          <a:off x="0" y="1073150"/>
          <a:ext cx="12192000" cy="5445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76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Заголовок 1">
            <a:extLst>
              <a:ext uri="{FF2B5EF4-FFF2-40B4-BE49-F238E27FC236}">
                <a16:creationId xmlns:a16="http://schemas.microsoft.com/office/drawing/2014/main" id="{B7EEE125-C89D-4833-8B00-BC2D21FE6AA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Бюджетный процесс в Кушвинском городском округе</a:t>
            </a:r>
          </a:p>
        </p:txBody>
      </p:sp>
      <p:sp>
        <p:nvSpPr>
          <p:cNvPr id="15" name="Прямоугольник 14">
            <a:extLst>
              <a:ext uri="{FF2B5EF4-FFF2-40B4-BE49-F238E27FC236}">
                <a16:creationId xmlns:a16="http://schemas.microsoft.com/office/drawing/2014/main" id="{D3C2FBD2-3443-42E9-9FBE-7D8C823FD8D8}"/>
              </a:ext>
            </a:extLst>
          </p:cNvPr>
          <p:cNvSpPr/>
          <p:nvPr/>
        </p:nvSpPr>
        <p:spPr>
          <a:xfrm>
            <a:off x="839788" y="918683"/>
            <a:ext cx="10253592" cy="758756"/>
          </a:xfrm>
          <a:prstGeom prst="rect">
            <a:avLst/>
          </a:prstGeom>
          <a:noFill/>
          <a:ln w="28575">
            <a:noFill/>
          </a:ln>
        </p:spPr>
        <p:style>
          <a:lnRef idx="1">
            <a:schemeClr val="accent2"/>
          </a:lnRef>
          <a:fillRef idx="1002">
            <a:schemeClr val="lt2"/>
          </a:fillRef>
          <a:effectRef idx="1">
            <a:schemeClr val="accent2"/>
          </a:effectRef>
          <a:fontRef idx="minor">
            <a:schemeClr val="dk1"/>
          </a:fontRef>
        </p:style>
        <p:txBody>
          <a:bodyPr rtlCol="0" anchor="ctr"/>
          <a:lstStyle/>
          <a:p>
            <a:pPr algn="ctr"/>
            <a:endParaRPr lang="ru-RU" sz="1600" i="1" dirty="0">
              <a:latin typeface="Times New Roman" pitchFamily="18" charset="0"/>
              <a:cs typeface="Times New Roman" pitchFamily="18" charset="0"/>
            </a:endParaRPr>
          </a:p>
        </p:txBody>
      </p:sp>
      <p:sp>
        <p:nvSpPr>
          <p:cNvPr id="4" name="Прямоугольник 3">
            <a:extLst>
              <a:ext uri="{FF2B5EF4-FFF2-40B4-BE49-F238E27FC236}">
                <a16:creationId xmlns:a16="http://schemas.microsoft.com/office/drawing/2014/main" id="{D580FEED-5DD7-468A-9D4B-E328CE152AC8}"/>
              </a:ext>
            </a:extLst>
          </p:cNvPr>
          <p:cNvSpPr/>
          <p:nvPr/>
        </p:nvSpPr>
        <p:spPr>
          <a:xfrm>
            <a:off x="935532" y="1066689"/>
            <a:ext cx="10045657" cy="523220"/>
          </a:xfrm>
          <a:prstGeom prst="rect">
            <a:avLst/>
          </a:prstGeom>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Бюджетный процесс </a:t>
            </a:r>
            <a:r>
              <a:rPr lang="ru-RU" sz="1400" dirty="0">
                <a:latin typeface="Times New Roman" panose="02020603050405020304" pitchFamily="18" charset="0"/>
                <a:cs typeface="Times New Roman" panose="02020603050405020304" pitchFamily="18" charset="0"/>
              </a:rPr>
              <a:t> представляет собой деятельность по составлению проекта бюджета, его рассмотрению,  утверждению,  исполнению, составлению отчета об исполнении и его утверждению.</a:t>
            </a:r>
          </a:p>
        </p:txBody>
      </p:sp>
      <p:graphicFrame>
        <p:nvGraphicFramePr>
          <p:cNvPr id="3" name="Схема 2">
            <a:extLst>
              <a:ext uri="{FF2B5EF4-FFF2-40B4-BE49-F238E27FC236}">
                <a16:creationId xmlns:a16="http://schemas.microsoft.com/office/drawing/2014/main" id="{7EE1CC6F-7FC6-499A-AEF8-4C6BAFA8638F}"/>
              </a:ext>
            </a:extLst>
          </p:cNvPr>
          <p:cNvGraphicFramePr/>
          <p:nvPr>
            <p:extLst>
              <p:ext uri="{D42A27DB-BD31-4B8C-83A1-F6EECF244321}">
                <p14:modId xmlns:p14="http://schemas.microsoft.com/office/powerpoint/2010/main" val="3515225563"/>
              </p:ext>
            </p:extLst>
          </p:nvPr>
        </p:nvGraphicFramePr>
        <p:xfrm>
          <a:off x="-357992" y="1825445"/>
          <a:ext cx="4236439" cy="4742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Рисунок 20">
            <a:extLst>
              <a:ext uri="{FF2B5EF4-FFF2-40B4-BE49-F238E27FC236}">
                <a16:creationId xmlns:a16="http://schemas.microsoft.com/office/drawing/2014/main" id="{32454530-A4B0-412F-A7B4-51867A67A91C}"/>
              </a:ext>
            </a:extLst>
          </p:cNvPr>
          <p:cNvPicPr>
            <a:picLocks noChangeAspect="1"/>
          </p:cNvPicPr>
          <p:nvPr/>
        </p:nvPicPr>
        <p:blipFill rotWithShape="1">
          <a:blip r:embed="rId8"/>
          <a:srcRect l="30137" t="45382" r="27477" b="12538"/>
          <a:stretch/>
        </p:blipFill>
        <p:spPr>
          <a:xfrm>
            <a:off x="5066951" y="3366588"/>
            <a:ext cx="6110319" cy="3412255"/>
          </a:xfrm>
          <a:prstGeom prst="rect">
            <a:avLst/>
          </a:prstGeom>
        </p:spPr>
      </p:pic>
      <p:graphicFrame>
        <p:nvGraphicFramePr>
          <p:cNvPr id="19" name="Схема 18">
            <a:extLst>
              <a:ext uri="{FF2B5EF4-FFF2-40B4-BE49-F238E27FC236}">
                <a16:creationId xmlns:a16="http://schemas.microsoft.com/office/drawing/2014/main" id="{43EB6953-AEBE-40B5-B2CE-FFFEC687D948}"/>
              </a:ext>
            </a:extLst>
          </p:cNvPr>
          <p:cNvGraphicFramePr/>
          <p:nvPr>
            <p:extLst>
              <p:ext uri="{D42A27DB-BD31-4B8C-83A1-F6EECF244321}">
                <p14:modId xmlns:p14="http://schemas.microsoft.com/office/powerpoint/2010/main" val="2221560957"/>
              </p:ext>
            </p:extLst>
          </p:nvPr>
        </p:nvGraphicFramePr>
        <p:xfrm>
          <a:off x="3121148" y="1616361"/>
          <a:ext cx="3157058" cy="23449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Схема 7">
            <a:extLst>
              <a:ext uri="{FF2B5EF4-FFF2-40B4-BE49-F238E27FC236}">
                <a16:creationId xmlns:a16="http://schemas.microsoft.com/office/drawing/2014/main" id="{9A07AB1D-929B-4473-A487-75409C8193B4}"/>
              </a:ext>
            </a:extLst>
          </p:cNvPr>
          <p:cNvGraphicFramePr/>
          <p:nvPr>
            <p:extLst>
              <p:ext uri="{D42A27DB-BD31-4B8C-83A1-F6EECF244321}">
                <p14:modId xmlns:p14="http://schemas.microsoft.com/office/powerpoint/2010/main" val="1661595318"/>
              </p:ext>
            </p:extLst>
          </p:nvPr>
        </p:nvGraphicFramePr>
        <p:xfrm>
          <a:off x="6373950" y="1073150"/>
          <a:ext cx="1410589" cy="306198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23654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Заголовок 1">
            <a:extLst>
              <a:ext uri="{FF2B5EF4-FFF2-40B4-BE49-F238E27FC236}">
                <a16:creationId xmlns:a16="http://schemas.microsoft.com/office/drawing/2014/main" id="{B7EEE125-C89D-4833-8B00-BC2D21FE6AA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Участники бюджетного процесса</a:t>
            </a:r>
          </a:p>
        </p:txBody>
      </p:sp>
      <p:sp>
        <p:nvSpPr>
          <p:cNvPr id="15" name="Прямоугольник 14">
            <a:extLst>
              <a:ext uri="{FF2B5EF4-FFF2-40B4-BE49-F238E27FC236}">
                <a16:creationId xmlns:a16="http://schemas.microsoft.com/office/drawing/2014/main" id="{D3C2FBD2-3443-42E9-9FBE-7D8C823FD8D8}"/>
              </a:ext>
            </a:extLst>
          </p:cNvPr>
          <p:cNvSpPr/>
          <p:nvPr/>
        </p:nvSpPr>
        <p:spPr>
          <a:xfrm>
            <a:off x="839788" y="918683"/>
            <a:ext cx="10253592" cy="758756"/>
          </a:xfrm>
          <a:prstGeom prst="rect">
            <a:avLst/>
          </a:prstGeom>
          <a:noFill/>
          <a:ln w="28575">
            <a:noFill/>
          </a:ln>
        </p:spPr>
        <p:style>
          <a:lnRef idx="1">
            <a:schemeClr val="accent2"/>
          </a:lnRef>
          <a:fillRef idx="1002">
            <a:schemeClr val="lt2"/>
          </a:fillRef>
          <a:effectRef idx="1">
            <a:schemeClr val="accent2"/>
          </a:effectRef>
          <a:fontRef idx="minor">
            <a:schemeClr val="dk1"/>
          </a:fontRef>
        </p:style>
        <p:txBody>
          <a:bodyPr rtlCol="0" anchor="ctr"/>
          <a:lstStyle/>
          <a:p>
            <a:pPr algn="ctr"/>
            <a:endParaRPr lang="ru-RU" sz="1600" i="1" dirty="0">
              <a:latin typeface="Times New Roman" pitchFamily="18" charset="0"/>
              <a:cs typeface="Times New Roman" pitchFamily="18" charset="0"/>
            </a:endParaRPr>
          </a:p>
        </p:txBody>
      </p:sp>
      <p:graphicFrame>
        <p:nvGraphicFramePr>
          <p:cNvPr id="11" name="Схема 10">
            <a:extLst>
              <a:ext uri="{FF2B5EF4-FFF2-40B4-BE49-F238E27FC236}">
                <a16:creationId xmlns:a16="http://schemas.microsoft.com/office/drawing/2014/main" id="{C58FC027-F5A1-42BF-9CD7-021B661CC973}"/>
              </a:ext>
            </a:extLst>
          </p:cNvPr>
          <p:cNvGraphicFramePr/>
          <p:nvPr>
            <p:extLst>
              <p:ext uri="{D42A27DB-BD31-4B8C-83A1-F6EECF244321}">
                <p14:modId xmlns:p14="http://schemas.microsoft.com/office/powerpoint/2010/main" val="3939256142"/>
              </p:ext>
            </p:extLst>
          </p:nvPr>
        </p:nvGraphicFramePr>
        <p:xfrm>
          <a:off x="906011" y="1073150"/>
          <a:ext cx="7296110" cy="567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Блок-схема: узел 11">
            <a:extLst>
              <a:ext uri="{FF2B5EF4-FFF2-40B4-BE49-F238E27FC236}">
                <a16:creationId xmlns:a16="http://schemas.microsoft.com/office/drawing/2014/main" id="{8A111867-0E20-40F8-9A7A-9299B699B177}"/>
              </a:ext>
            </a:extLst>
          </p:cNvPr>
          <p:cNvSpPr/>
          <p:nvPr/>
        </p:nvSpPr>
        <p:spPr>
          <a:xfrm>
            <a:off x="3546166" y="2935735"/>
            <a:ext cx="2188724" cy="1994541"/>
          </a:xfrm>
          <a:prstGeom prst="flowChartConnector">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Участники бюджетного процесса Кушвинского городского округа</a:t>
            </a:r>
          </a:p>
        </p:txBody>
      </p:sp>
      <p:pic>
        <p:nvPicPr>
          <p:cNvPr id="17" name="Рисунок 23" descr="уч(1).jpg">
            <a:extLst>
              <a:ext uri="{FF2B5EF4-FFF2-40B4-BE49-F238E27FC236}">
                <a16:creationId xmlns:a16="http://schemas.microsoft.com/office/drawing/2014/main" id="{181BAEAE-6FDC-4F0C-96DB-6E93C21ED017}"/>
              </a:ext>
            </a:extLst>
          </p:cNvPr>
          <p:cNvPicPr>
            <a:picLocks noChangeAspect="1"/>
          </p:cNvPicPr>
          <p:nvPr/>
        </p:nvPicPr>
        <p:blipFill>
          <a:blip r:embed="rId8" cstate="print"/>
          <a:srcRect/>
          <a:stretch>
            <a:fillRect/>
          </a:stretch>
        </p:blipFill>
        <p:spPr bwMode="auto">
          <a:xfrm>
            <a:off x="7550092" y="4167472"/>
            <a:ext cx="3436391" cy="2577815"/>
          </a:xfrm>
          <a:prstGeom prst="rect">
            <a:avLst/>
          </a:prstGeom>
          <a:noFill/>
          <a:ln w="9525">
            <a:noFill/>
            <a:miter lim="800000"/>
            <a:headEnd/>
            <a:tailEnd/>
          </a:ln>
        </p:spPr>
      </p:pic>
    </p:spTree>
    <p:extLst>
      <p:ext uri="{BB962C8B-B14F-4D97-AF65-F5344CB8AC3E}">
        <p14:creationId xmlns:p14="http://schemas.microsoft.com/office/powerpoint/2010/main" val="379331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Рисунок 3"/>
          <p:cNvPicPr>
            <a:picLocks noChangeAspect="1"/>
          </p:cNvPicPr>
          <p:nvPr/>
        </p:nvPicPr>
        <p:blipFill>
          <a:blip r:embed="rId2"/>
          <a:srcRect/>
          <a:stretch>
            <a:fillRect/>
          </a:stretch>
        </p:blipFill>
        <p:spPr bwMode="auto">
          <a:xfrm>
            <a:off x="230188" y="112713"/>
            <a:ext cx="609600" cy="960437"/>
          </a:xfrm>
          <a:prstGeom prst="rect">
            <a:avLst/>
          </a:prstGeom>
          <a:noFill/>
          <a:ln w="9525">
            <a:noFill/>
            <a:miter lim="800000"/>
            <a:headEnd/>
            <a:tailEnd/>
          </a:ln>
        </p:spPr>
      </p:pic>
      <p:sp>
        <p:nvSpPr>
          <p:cNvPr id="5" name="TextBox 4">
            <a:extLst>
              <a:ext uri="{FF2B5EF4-FFF2-40B4-BE49-F238E27FC236}">
                <a16:creationId xmlns:a16="http://schemas.microsoft.com/office/drawing/2014/main" id="{38C02345-A776-4BE0-B436-5DE2278D9700}"/>
              </a:ext>
            </a:extLst>
          </p:cNvPr>
          <p:cNvSpPr txBox="1"/>
          <p:nvPr/>
        </p:nvSpPr>
        <p:spPr>
          <a:xfrm>
            <a:off x="11560629" y="1528354"/>
            <a:ext cx="461665" cy="5094515"/>
          </a:xfrm>
          <a:prstGeom prst="rect">
            <a:avLst/>
          </a:prstGeom>
          <a:noFill/>
        </p:spPr>
        <p:txBody>
          <a:bodyPr vert="vert270"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https://kushva.midural.ru</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1028" name="Picture 4" descr="Качельная поездка в город СССС- Кушву.">
            <a:extLst>
              <a:ext uri="{FF2B5EF4-FFF2-40B4-BE49-F238E27FC236}">
                <a16:creationId xmlns:a16="http://schemas.microsoft.com/office/drawing/2014/main" id="{68293A2D-A767-4B53-98F5-91B41AC6C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20"/>
          <a:stretch/>
        </p:blipFill>
        <p:spPr bwMode="auto">
          <a:xfrm>
            <a:off x="6556642" y="4611745"/>
            <a:ext cx="4031597" cy="2133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83350773-3FEC-4692-8774-16915FDB4DBF}"/>
              </a:ext>
            </a:extLst>
          </p:cNvPr>
          <p:cNvSpPr/>
          <p:nvPr/>
        </p:nvSpPr>
        <p:spPr>
          <a:xfrm>
            <a:off x="1034367" y="1101889"/>
            <a:ext cx="5061633" cy="5078313"/>
          </a:xfrm>
          <a:prstGeom prst="rect">
            <a:avLst/>
          </a:prstGeom>
        </p:spPr>
        <p:txBody>
          <a:bodyPr wrap="square">
            <a:spAutoFit/>
          </a:bodyPr>
          <a:lstStyle/>
          <a:p>
            <a:r>
              <a:rPr lang="ru-RU" dirty="0">
                <a:solidFill>
                  <a:srgbClr val="252525"/>
                </a:solidFill>
                <a:latin typeface="Monotype Corsiva" panose="03010101010201010101" pitchFamily="66" charset="0"/>
              </a:rPr>
              <a:t>	Город Кушва был основан в </a:t>
            </a:r>
            <a:r>
              <a:rPr lang="ru-RU" b="1" dirty="0">
                <a:solidFill>
                  <a:srgbClr val="252525"/>
                </a:solidFill>
                <a:latin typeface="Monotype Corsiva" panose="03010101010201010101" pitchFamily="66" charset="0"/>
              </a:rPr>
              <a:t>1735 году </a:t>
            </a:r>
            <a:r>
              <a:rPr lang="ru-RU" dirty="0">
                <a:solidFill>
                  <a:srgbClr val="252525"/>
                </a:solidFill>
                <a:latin typeface="Monotype Corsiva" panose="03010101010201010101" pitchFamily="66" charset="0"/>
              </a:rPr>
              <a:t>и расположен на восточном склоне Уральского горного хребта. 	</a:t>
            </a:r>
            <a:r>
              <a:rPr lang="ru-RU" dirty="0">
                <a:latin typeface="Monotype Corsiva" panose="03010101010201010101" pitchFamily="66" charset="0"/>
              </a:rPr>
              <a:t>В настоящее время занимаемая площадь с закрепленными в административных границах территориями составляет </a:t>
            </a:r>
            <a:r>
              <a:rPr lang="ru-RU" b="1" dirty="0">
                <a:latin typeface="Monotype Corsiva" panose="03010101010201010101" pitchFamily="66" charset="0"/>
              </a:rPr>
              <a:t>2 168,8 кв. км</a:t>
            </a:r>
            <a:r>
              <a:rPr lang="ru-RU" dirty="0">
                <a:latin typeface="Monotype Corsiva" panose="03010101010201010101" pitchFamily="66" charset="0"/>
              </a:rPr>
              <a:t>., численность населения — 36 500 человек. </a:t>
            </a:r>
            <a:endParaRPr lang="ru-RU" dirty="0">
              <a:solidFill>
                <a:srgbClr val="252525"/>
              </a:solidFill>
              <a:latin typeface="Monotype Corsiva" panose="03010101010201010101" pitchFamily="66" charset="0"/>
            </a:endParaRPr>
          </a:p>
          <a:p>
            <a:r>
              <a:rPr lang="ru-RU" dirty="0">
                <a:latin typeface="Monotype Corsiva" panose="03010101010201010101" pitchFamily="66" charset="0"/>
              </a:rPr>
              <a:t>	</a:t>
            </a:r>
            <a:r>
              <a:rPr lang="ru-RU" b="1" dirty="0">
                <a:latin typeface="Monotype Corsiva" panose="03010101010201010101" pitchFamily="66" charset="0"/>
              </a:rPr>
              <a:t>В состав территории городского округа входят </a:t>
            </a:r>
            <a:r>
              <a:rPr lang="ru-RU" dirty="0">
                <a:latin typeface="Monotype Corsiva" panose="03010101010201010101" pitchFamily="66" charset="0"/>
              </a:rPr>
              <a:t>город Кушва, а также в соответствии с генеральным планом городского округа территории, предназначенные для развития его социальной, транспортной и иной инфраструктуры, включая территории поселков и других сельских населенных пунктов, не являющихся муниципальными образованиями: поселок Баранчинский, деревня Боровая, деревня Кедровка, деревня Молочная, деревня Мостовая, поселок Азиатская, поселок </a:t>
            </a:r>
            <a:r>
              <a:rPr lang="ru-RU" dirty="0" err="1">
                <a:latin typeface="Monotype Corsiva" panose="03010101010201010101" pitchFamily="66" charset="0"/>
              </a:rPr>
              <a:t>Валуевский</a:t>
            </a:r>
            <a:r>
              <a:rPr lang="ru-RU" dirty="0">
                <a:latin typeface="Monotype Corsiva" panose="03010101010201010101" pitchFamily="66" charset="0"/>
              </a:rPr>
              <a:t>, поселок Верхняя Баранча, поселок </a:t>
            </a:r>
            <a:r>
              <a:rPr lang="ru-RU" dirty="0" err="1">
                <a:latin typeface="Monotype Corsiva" panose="03010101010201010101" pitchFamily="66" charset="0"/>
              </a:rPr>
              <a:t>Орулиха</a:t>
            </a:r>
            <a:r>
              <a:rPr lang="ru-RU" dirty="0">
                <a:latin typeface="Monotype Corsiva" panose="03010101010201010101" pitchFamily="66" charset="0"/>
              </a:rPr>
              <a:t>, поселок </a:t>
            </a:r>
            <a:r>
              <a:rPr lang="ru-RU" dirty="0" err="1">
                <a:latin typeface="Monotype Corsiva" panose="03010101010201010101" pitchFamily="66" charset="0"/>
              </a:rPr>
              <a:t>Софьянка</a:t>
            </a:r>
            <a:r>
              <a:rPr lang="ru-RU" dirty="0">
                <a:latin typeface="Monotype Corsiva" panose="03010101010201010101" pitchFamily="66" charset="0"/>
              </a:rPr>
              <a:t>, поселок Хребет-Уральский, поселок Чекмень.</a:t>
            </a:r>
          </a:p>
        </p:txBody>
      </p:sp>
      <p:sp>
        <p:nvSpPr>
          <p:cNvPr id="8" name="Заголовок 1">
            <a:extLst>
              <a:ext uri="{FF2B5EF4-FFF2-40B4-BE49-F238E27FC236}">
                <a16:creationId xmlns:a16="http://schemas.microsoft.com/office/drawing/2014/main" id="{70F7741D-C51B-4525-A6EC-229FB0A542E3}"/>
              </a:ext>
            </a:extLst>
          </p:cNvPr>
          <p:cNvSpPr>
            <a:spLocks noGrp="1"/>
          </p:cNvSpPr>
          <p:nvPr>
            <p:ph type="title"/>
          </p:nvPr>
        </p:nvSpPr>
        <p:spPr>
          <a:xfrm>
            <a:off x="839788" y="112713"/>
            <a:ext cx="10433458" cy="751353"/>
          </a:xfrm>
        </p:spPr>
        <p:txBody>
          <a:bodyPr>
            <a:noAutofit/>
          </a:bodyPr>
          <a:lstStyle/>
          <a:p>
            <a:pPr algn="ctr" fontAlgn="auto">
              <a:spcAft>
                <a:spcPts val="0"/>
              </a:spcAft>
              <a:defRPr/>
            </a:pPr>
            <a:r>
              <a:rPr lang="ru-RU" sz="3400"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сведения о Кушвинском городском округе</a:t>
            </a:r>
          </a:p>
        </p:txBody>
      </p:sp>
      <p:sp>
        <p:nvSpPr>
          <p:cNvPr id="7" name="TextBox 6">
            <a:extLst>
              <a:ext uri="{FF2B5EF4-FFF2-40B4-BE49-F238E27FC236}">
                <a16:creationId xmlns:a16="http://schemas.microsoft.com/office/drawing/2014/main" id="{ED840333-19CA-4744-B28D-E4897FF5F052}"/>
              </a:ext>
            </a:extLst>
          </p:cNvPr>
          <p:cNvSpPr txBox="1"/>
          <p:nvPr/>
        </p:nvSpPr>
        <p:spPr>
          <a:xfrm>
            <a:off x="6235437" y="1045986"/>
            <a:ext cx="1350235" cy="369332"/>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Герб</a:t>
            </a:r>
          </a:p>
        </p:txBody>
      </p:sp>
      <p:pic>
        <p:nvPicPr>
          <p:cNvPr id="6" name="Picture 2">
            <a:extLst>
              <a:ext uri="{FF2B5EF4-FFF2-40B4-BE49-F238E27FC236}">
                <a16:creationId xmlns:a16="http://schemas.microsoft.com/office/drawing/2014/main" id="{D973FC7A-4D6D-4075-A08A-3D962BFCD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644" y="1462356"/>
            <a:ext cx="666750" cy="1071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C5E630-EE15-4A06-9DF3-B6DBD5475CCD}"/>
              </a:ext>
            </a:extLst>
          </p:cNvPr>
          <p:cNvSpPr txBox="1"/>
          <p:nvPr/>
        </p:nvSpPr>
        <p:spPr>
          <a:xfrm>
            <a:off x="7771587" y="1079729"/>
            <a:ext cx="1350235" cy="369332"/>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Флаг</a:t>
            </a:r>
          </a:p>
        </p:txBody>
      </p:sp>
      <p:pic>
        <p:nvPicPr>
          <p:cNvPr id="11" name="Рисунок 10">
            <a:extLst>
              <a:ext uri="{FF2B5EF4-FFF2-40B4-BE49-F238E27FC236}">
                <a16:creationId xmlns:a16="http://schemas.microsoft.com/office/drawing/2014/main" id="{E5A1D653-59C1-4C4E-AE30-7D8145E9BD78}"/>
              </a:ext>
            </a:extLst>
          </p:cNvPr>
          <p:cNvPicPr>
            <a:picLocks noChangeAspect="1"/>
          </p:cNvPicPr>
          <p:nvPr/>
        </p:nvPicPr>
        <p:blipFill rotWithShape="1">
          <a:blip r:embed="rId5"/>
          <a:srcRect l="4569" t="5109" r="70219" b="55389"/>
          <a:stretch/>
        </p:blipFill>
        <p:spPr>
          <a:xfrm>
            <a:off x="8941446" y="1101889"/>
            <a:ext cx="2305532" cy="2709016"/>
          </a:xfrm>
          <a:prstGeom prst="rect">
            <a:avLst/>
          </a:prstGeom>
        </p:spPr>
      </p:pic>
      <p:pic>
        <p:nvPicPr>
          <p:cNvPr id="9" name="Picture 4">
            <a:extLst>
              <a:ext uri="{FF2B5EF4-FFF2-40B4-BE49-F238E27FC236}">
                <a16:creationId xmlns:a16="http://schemas.microsoft.com/office/drawing/2014/main" id="{AFF7787C-1979-41D4-A44B-8186C9566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587" y="1484276"/>
            <a:ext cx="1443289" cy="9742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9BF8D1F-F33D-4A46-90AB-545E9E30AAB8}"/>
              </a:ext>
            </a:extLst>
          </p:cNvPr>
          <p:cNvSpPr/>
          <p:nvPr/>
        </p:nvSpPr>
        <p:spPr>
          <a:xfrm>
            <a:off x="7119998" y="3688415"/>
            <a:ext cx="3329245" cy="923330"/>
          </a:xfrm>
          <a:prstGeom prst="rect">
            <a:avLst/>
          </a:prstGeom>
        </p:spPr>
        <p:txBody>
          <a:bodyPr wrap="none">
            <a:spAutoFit/>
          </a:bodyPr>
          <a:lstStyle/>
          <a:p>
            <a:pPr algn="ctr"/>
            <a:r>
              <a:rPr lang="ru-RU" dirty="0">
                <a:latin typeface="Times New Roman" panose="02020603050405020304" pitchFamily="18" charset="0"/>
                <a:cs typeface="Times New Roman" panose="02020603050405020304" pitchFamily="18" charset="0"/>
              </a:rPr>
              <a:t>Официальный сайт </a:t>
            </a:r>
          </a:p>
          <a:p>
            <a:pPr algn="ctr"/>
            <a:r>
              <a:rPr lang="ru-RU" dirty="0">
                <a:latin typeface="Times New Roman" panose="02020603050405020304" pitchFamily="18" charset="0"/>
                <a:cs typeface="Times New Roman" panose="02020603050405020304" pitchFamily="18" charset="0"/>
              </a:rPr>
              <a:t>Кушвинского городского округа</a:t>
            </a:r>
          </a:p>
          <a:p>
            <a:pPr algn="ctr"/>
            <a:r>
              <a:rPr lang="ru-RU" u="sng" dirty="0">
                <a:solidFill>
                  <a:schemeClr val="accent1"/>
                </a:solidFill>
                <a:latin typeface="Times New Roman" panose="02020603050405020304" pitchFamily="18" charset="0"/>
                <a:cs typeface="Times New Roman" panose="02020603050405020304" pitchFamily="18" charset="0"/>
              </a:rPr>
              <a:t>https://kushva.midural.ru/</a:t>
            </a:r>
          </a:p>
        </p:txBody>
      </p:sp>
    </p:spTree>
    <p:extLst>
      <p:ext uri="{BB962C8B-B14F-4D97-AF65-F5344CB8AC3E}">
        <p14:creationId xmlns:p14="http://schemas.microsoft.com/office/powerpoint/2010/main" val="296587134"/>
      </p:ext>
    </p:extLst>
  </p:cSld>
  <p:clrMapOvr>
    <a:masterClrMapping/>
  </p:clrMapOvr>
</p:sld>
</file>

<file path=ppt/theme/theme1.xml><?xml version="1.0" encoding="utf-8"?>
<a:theme xmlns:a="http://schemas.openxmlformats.org/drawingml/2006/main" name="Вид">
  <a:themeElements>
    <a:clrScheme name="Другая 3">
      <a:dk1>
        <a:sysClr val="windowText" lastClr="000000"/>
      </a:dk1>
      <a:lt1>
        <a:sysClr val="window" lastClr="FFFFFF"/>
      </a:lt1>
      <a:dk2>
        <a:srgbClr val="1F497D"/>
      </a:dk2>
      <a:lt2>
        <a:srgbClr val="EEECE1"/>
      </a:lt2>
      <a:accent1>
        <a:srgbClr val="0000FF"/>
      </a:accent1>
      <a:accent2>
        <a:srgbClr val="7030A0"/>
      </a:accent2>
      <a:accent3>
        <a:srgbClr val="00B050"/>
      </a:accent3>
      <a:accent4>
        <a:srgbClr val="FFFF00"/>
      </a:accent4>
      <a:accent5>
        <a:srgbClr val="00B0F0"/>
      </a:accent5>
      <a:accent6>
        <a:srgbClr val="FF0000"/>
      </a:accent6>
      <a:hlink>
        <a:srgbClr val="938953"/>
      </a:hlink>
      <a:folHlink>
        <a:srgbClr val="FFC000"/>
      </a:folHlink>
    </a:clrScheme>
    <a:fontScheme name="Вид">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Вид">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TM02900771[[fn=Сектор]]</Template>
  <TotalTime>23650</TotalTime>
  <Words>6889</Words>
  <Application>Microsoft Office PowerPoint</Application>
  <PresentationFormat>Широкоэкранный</PresentationFormat>
  <Paragraphs>1247</Paragraphs>
  <Slides>58</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58</vt:i4>
      </vt:variant>
    </vt:vector>
  </HeadingPairs>
  <TitlesOfParts>
    <vt:vector size="66" baseType="lpstr">
      <vt:lpstr>Arial</vt:lpstr>
      <vt:lpstr>Book Antiqua</vt:lpstr>
      <vt:lpstr>Calibri</vt:lpstr>
      <vt:lpstr>Century Schoolbook</vt:lpstr>
      <vt:lpstr>Monotype Corsiva</vt:lpstr>
      <vt:lpstr>Times New Roman</vt:lpstr>
      <vt:lpstr>Wingdings 2</vt:lpstr>
      <vt:lpstr>Вид</vt:lpstr>
      <vt:lpstr>БЮДЖЕТ ДЛЯ ГРАЖДАН   «О бюджете Кушвинского городского округа  на 2022 год и плановый период 2023 и 2024 годов»  к проекту Решения Думы Кушвинского городского округа</vt:lpstr>
      <vt:lpstr>Презентация PowerPoint</vt:lpstr>
      <vt:lpstr>Презентация PowerPoint</vt:lpstr>
      <vt:lpstr>Что такое бюджет?</vt:lpstr>
      <vt:lpstr>Какие бывают бюджеты?</vt:lpstr>
      <vt:lpstr>Структура бюджетной системы Российской Федерации</vt:lpstr>
      <vt:lpstr>Бюджетный процесс в Кушвинском городском округе</vt:lpstr>
      <vt:lpstr>Участники бюджетного процесса</vt:lpstr>
      <vt:lpstr>Основные сведения о Кушвинском городском округе</vt:lpstr>
      <vt:lpstr>Основные направления бюджетной и налоговой политики Кушвинского городского округа на 2022 год и плановый период 2023 и 2024 годов.</vt:lpstr>
      <vt:lpstr>Основные показатели прогноза социально -экономического развития   Кушвинского городского округа</vt:lpstr>
      <vt:lpstr>Основные показатели прогноза социально -экономического развития   Кушвинского городского округа</vt:lpstr>
      <vt:lpstr>Основные показатели прогноза социально -экономического развития   Кушвинского городского округа</vt:lpstr>
      <vt:lpstr>Основные параметры бюджета  Кушвинского городского округа</vt:lpstr>
      <vt:lpstr>Основные параметры бюджета Кушвинского городского округа в сравнении с другими городскими округами</vt:lpstr>
      <vt:lpstr>Доходы бюджета Кушвинского городского округа</vt:lpstr>
      <vt:lpstr>Налоговые доходы бюджета</vt:lpstr>
      <vt:lpstr>Налог на доходы физических лиц</vt:lpstr>
      <vt:lpstr>Акцизы по подакцизным товарам (продукции)</vt:lpstr>
      <vt:lpstr>Налоги на совокупный доход</vt:lpstr>
      <vt:lpstr>Налоги на имущество</vt:lpstr>
      <vt:lpstr>Государственная пошлина</vt:lpstr>
      <vt:lpstr>Неналоговые доходы бюджета</vt:lpstr>
      <vt:lpstr>Структура неналоговых доходов бюджета на 2022 год</vt:lpstr>
      <vt:lpstr>Безвозмездные поступления</vt:lpstr>
      <vt:lpstr>Структура безвозмездных поступлений</vt:lpstr>
      <vt:lpstr>Дотации бюджету Кушвинского городского округа</vt:lpstr>
      <vt:lpstr>Сведения о налоговых льготах</vt:lpstr>
      <vt:lpstr>Распределение расходов бюджета  Кушвинского городского округа</vt:lpstr>
      <vt:lpstr>Структура расходов бюджета на 2022 год и плановый период 2023 и 2024 годов</vt:lpstr>
      <vt:lpstr>Структура расходов бюджета на 2022 год</vt:lpstr>
      <vt:lpstr>Национальные проекты</vt:lpstr>
      <vt:lpstr>Мероприятия по реализации национальных  проектов в 2022 году</vt:lpstr>
      <vt:lpstr>Расходы бюджета в 2022 году на обеспечение финансирования крупных инвестиционных проектов</vt:lpstr>
      <vt:lpstr>Программные и непрограммные направления расходов</vt:lpstr>
      <vt:lpstr>Перечень муниципальных программ, подлежащих реализации в 2022-2024 годах</vt:lpstr>
      <vt:lpstr>Процентное соотношение расходов в разрезе муниципальных программам на 2022 год</vt:lpstr>
      <vt:lpstr>Расходы на жилищное и коммунальное хозяйство</vt:lpstr>
      <vt:lpstr>Расходы на образование </vt:lpstr>
      <vt:lpstr>Расходы на культуру</vt:lpstr>
      <vt:lpstr>Расходы на физическую культуру и спорт</vt:lpstr>
      <vt:lpstr>Расходы на благоустройство</vt:lpstr>
      <vt:lpstr>Расходы на водное хозяйство</vt:lpstr>
      <vt:lpstr>Расходы дорожного фонда</vt:lpstr>
      <vt:lpstr>Расходы на социальную политику</vt:lpstr>
      <vt:lpstr>Поддержка граждан, имеющих право на компенсацию расходов на оплату жилого помещения и  коммунальных услуг</vt:lpstr>
      <vt:lpstr>Поддержка молодых семей, имеющих право  на социальные выплаты</vt:lpstr>
      <vt:lpstr>Поддержка социально ориентированных некоммерческих организаций</vt:lpstr>
      <vt:lpstr>Поддержка субъектов малого и среднего предпринимательства</vt:lpstr>
      <vt:lpstr>Поддержка некоммерческих организаций, участвующих в охране общественного порядка </vt:lpstr>
      <vt:lpstr>Непрограммные направления расходов</vt:lpstr>
      <vt:lpstr>Муниципальный долг</vt:lpstr>
      <vt:lpstr>Дополнительная информация для граждан</vt:lpstr>
      <vt:lpstr>Контактная информация для граждан</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проекте решения Думы Кушвинского городского округа  "О бюджете Кушвинского городского округа на 2021  и плановый период 2022 и 2023 годов"</dc:title>
  <dc:creator>Unit</dc:creator>
  <cp:lastModifiedBy>Unit</cp:lastModifiedBy>
  <cp:revision>627</cp:revision>
  <cp:lastPrinted>2022-04-13T03:39:20Z</cp:lastPrinted>
  <dcterms:created xsi:type="dcterms:W3CDTF">2020-11-19T04:14:42Z</dcterms:created>
  <dcterms:modified xsi:type="dcterms:W3CDTF">2022-04-13T04:27:22Z</dcterms:modified>
</cp:coreProperties>
</file>