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16" r:id="rId2"/>
    <p:sldId id="336" r:id="rId3"/>
    <p:sldId id="337" r:id="rId4"/>
    <p:sldId id="338" r:id="rId5"/>
    <p:sldId id="33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3" autoAdjust="0"/>
    <p:restoredTop sz="96433" autoAdjust="0"/>
  </p:normalViewPr>
  <p:slideViewPr>
    <p:cSldViewPr>
      <p:cViewPr varScale="1">
        <p:scale>
          <a:sx n="109" d="100"/>
          <a:sy n="109" d="100"/>
        </p:scale>
        <p:origin x="106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379DE-A664-4CA1-90B4-43258B1F10A5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6ACE7-9E48-40C2-9817-3B8D3A87E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751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6ACE7-9E48-40C2-9817-3B8D3A87E86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11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4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8156-5601-4DE1-A4D3-EA7D0E1809B8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164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4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8156-5601-4DE1-A4D3-EA7D0E1809B8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61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4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8156-5601-4DE1-A4D3-EA7D0E1809B8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127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4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8156-5601-4DE1-A4D3-EA7D0E1809B8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1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97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276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5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94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31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63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6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67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69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4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52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D54D1-31D5-41F4-A3CB-EED2C0FBFA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269E8-D5E7-4DB5-814D-A42643A06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7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" y="722990"/>
            <a:ext cx="12207161" cy="6128432"/>
          </a:xfrm>
          <a:prstGeom prst="rect">
            <a:avLst/>
          </a:prstGeom>
        </p:spPr>
      </p:pic>
      <p:sp>
        <p:nvSpPr>
          <p:cNvPr id="7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 ВЕТРА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16.01.2024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Чудиновская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" name="Группа 111"/>
          <p:cNvGrpSpPr/>
          <p:nvPr/>
        </p:nvGrpSpPr>
        <p:grpSpPr>
          <a:xfrm>
            <a:off x="9601758" y="710787"/>
            <a:ext cx="2974026" cy="3726325"/>
            <a:chOff x="7765301" y="4457439"/>
            <a:chExt cx="2974026" cy="3743622"/>
          </a:xfrm>
        </p:grpSpPr>
        <p:grpSp>
          <p:nvGrpSpPr>
            <p:cNvPr id="113" name="Группа 112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115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116" name="Группа 115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121" name="Группа 120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134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975547" y="5671087"/>
                    <a:ext cx="1841370" cy="36339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1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40" name="TextBox 10"/>
                  <p:cNvSpPr txBox="1"/>
                  <p:nvPr/>
                </p:nvSpPr>
                <p:spPr>
                  <a:xfrm>
                    <a:off x="6785475" y="6585394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41" name="Полилиния 140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2" name="Прямоугольник 141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14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81232" y="6558997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144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4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</p:grpSp>
            <p:sp>
              <p:nvSpPr>
                <p:cNvPr id="122" name="Скругленный прямоугольник 121"/>
                <p:cNvSpPr/>
                <p:nvPr/>
              </p:nvSpPr>
              <p:spPr>
                <a:xfrm>
                  <a:off x="9463075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12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9519757" y="5966534"/>
                  <a:ext cx="2465414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124" name="Прямоугольник 123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1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45708" y="5648363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117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118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19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" name="Text Box 97"/>
              <p:cNvSpPr txBox="1">
                <a:spLocks noChangeArrowheads="1"/>
              </p:cNvSpPr>
              <p:nvPr/>
            </p:nvSpPr>
            <p:spPr bwMode="auto">
              <a:xfrm>
                <a:off x="7360885" y="5636800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114" name="Рисунок 1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</p:grpSp>
      <p:sp>
        <p:nvSpPr>
          <p:cNvPr id="85" name="Text Box 97"/>
          <p:cNvSpPr txBox="1">
            <a:spLocks noChangeArrowheads="1"/>
          </p:cNvSpPr>
          <p:nvPr/>
        </p:nvSpPr>
        <p:spPr bwMode="auto">
          <a:xfrm>
            <a:off x="10196393" y="1064290"/>
            <a:ext cx="1579477" cy="28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ветер, порыв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м/с</a:t>
            </a: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6092" y="935137"/>
            <a:ext cx="2324516" cy="168273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1158706" y="2722896"/>
            <a:ext cx="1790226" cy="779433"/>
            <a:chOff x="-1140157" y="7474624"/>
            <a:chExt cx="1790226" cy="779433"/>
          </a:xfrm>
        </p:grpSpPr>
        <p:sp>
          <p:nvSpPr>
            <p:cNvPr id="91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ГО Карпинск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390</a:t>
              </a:r>
              <a:r>
                <a:rPr kumimoji="0" lang="ru-RU" sz="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/59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3734/28435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Скругленный прямоугольник 93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95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584177" y="2341220"/>
            <a:ext cx="1790226" cy="779433"/>
            <a:chOff x="-1140157" y="7474624"/>
            <a:chExt cx="1790226" cy="779433"/>
          </a:xfrm>
        </p:grpSpPr>
        <p:sp>
          <p:nvSpPr>
            <p:cNvPr id="102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Гаринский</a:t>
              </a: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ГО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latin typeface="Times New Roman" pitchFamily="18" charset="0"/>
                  <a:cs typeface="Times New Roman" pitchFamily="18" charset="0"/>
                </a:rPr>
                <a:t>261/55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1971/3716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Скругленный прямоугольник 108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10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6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1326380" y="4017833"/>
            <a:ext cx="1790226" cy="779433"/>
            <a:chOff x="-1140157" y="7474624"/>
            <a:chExt cx="1790226" cy="779433"/>
          </a:xfrm>
        </p:grpSpPr>
        <p:sp>
          <p:nvSpPr>
            <p:cNvPr id="128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Качканарский </a:t>
              </a: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ГО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latin typeface="Times New Roman" pitchFamily="18" charset="0"/>
                  <a:cs typeface="Times New Roman" pitchFamily="18" charset="0"/>
                </a:rPr>
                <a:t>293/103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2639/39202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1" name="Скругленный прямоугольник 130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32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415454" y="5589240"/>
            <a:ext cx="1790226" cy="779433"/>
            <a:chOff x="-1140157" y="7474624"/>
            <a:chExt cx="1790226" cy="779433"/>
          </a:xfrm>
        </p:grpSpPr>
        <p:sp>
          <p:nvSpPr>
            <p:cNvPr id="139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0" dirty="0" smtClean="0">
                  <a:solidFill>
                    <a:srgbClr val="000000"/>
                  </a:solidFill>
                </a:rPr>
                <a:t>МО </a:t>
              </a:r>
              <a:r>
                <a:rPr lang="ru-RU" sz="1000" kern="0" dirty="0" err="1" smtClean="0">
                  <a:solidFill>
                    <a:srgbClr val="000000"/>
                  </a:solidFill>
                </a:rPr>
                <a:t>г.Екатеринбург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latin typeface="Times New Roman" pitchFamily="18" charset="0"/>
                  <a:cs typeface="Times New Roman" pitchFamily="18" charset="0"/>
                </a:rPr>
                <a:t>6872/1741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Прямоугольник 148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31249/1525663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Скругленный прямоугольник 149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151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2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1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6487"/>
            <a:ext cx="12192000" cy="6210402"/>
          </a:xfrm>
          <a:prstGeom prst="rect">
            <a:avLst/>
          </a:prstGeom>
        </p:spPr>
      </p:pic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ПОРЫВАМ 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ГО КАРПИНСК СВЕРДЛОВСКОЙ ОБЛАСТИ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2" name="Группа 91"/>
          <p:cNvGrpSpPr/>
          <p:nvPr/>
        </p:nvGrpSpPr>
        <p:grpSpPr>
          <a:xfrm>
            <a:off x="9619878" y="2208403"/>
            <a:ext cx="2952694" cy="3743622"/>
            <a:chOff x="9619878" y="2208403"/>
            <a:chExt cx="2952694" cy="3743622"/>
          </a:xfrm>
        </p:grpSpPr>
        <p:grpSp>
          <p:nvGrpSpPr>
            <p:cNvPr id="93" name="Группа 92"/>
            <p:cNvGrpSpPr/>
            <p:nvPr/>
          </p:nvGrpSpPr>
          <p:grpSpPr>
            <a:xfrm>
              <a:off x="9619878" y="2208403"/>
              <a:ext cx="2952694" cy="3743622"/>
              <a:chOff x="7765300" y="4457439"/>
              <a:chExt cx="2952694" cy="3743622"/>
            </a:xfrm>
          </p:grpSpPr>
          <p:grpSp>
            <p:nvGrpSpPr>
              <p:cNvPr id="95" name="Группа 94"/>
              <p:cNvGrpSpPr/>
              <p:nvPr/>
            </p:nvGrpSpPr>
            <p:grpSpPr>
              <a:xfrm>
                <a:off x="7765300" y="4457439"/>
                <a:ext cx="2952694" cy="3743622"/>
                <a:chOff x="6897577" y="4082211"/>
                <a:chExt cx="2625768" cy="2764039"/>
              </a:xfrm>
            </p:grpSpPr>
            <p:sp>
              <p:nvSpPr>
                <p:cNvPr id="9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066917" y="6209278"/>
                  <a:ext cx="1460939" cy="1522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2" tIns="63992" rIns="127982" bIns="63992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ru-RU" altLang="ru-RU" sz="500" b="0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98" name="Группа 97"/>
                <p:cNvGrpSpPr/>
                <p:nvPr/>
              </p:nvGrpSpPr>
              <p:grpSpPr>
                <a:xfrm>
                  <a:off x="6897577" y="4082211"/>
                  <a:ext cx="2625768" cy="2764039"/>
                  <a:chOff x="9401429" y="1559479"/>
                  <a:chExt cx="3004693" cy="5253681"/>
                </a:xfrm>
              </p:grpSpPr>
              <p:grpSp>
                <p:nvGrpSpPr>
                  <p:cNvPr id="103" name="Группа 102"/>
                  <p:cNvGrpSpPr/>
                  <p:nvPr/>
                </p:nvGrpSpPr>
                <p:grpSpPr>
                  <a:xfrm>
                    <a:off x="9401429" y="1559479"/>
                    <a:ext cx="3004693" cy="5253681"/>
                    <a:chOff x="6759623" y="3727167"/>
                    <a:chExt cx="2447088" cy="3113013"/>
                  </a:xfrm>
                </p:grpSpPr>
                <p:sp>
                  <p:nvSpPr>
                    <p:cNvPr id="108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59623" y="3767481"/>
                      <a:ext cx="2134158" cy="307269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90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defTabSz="912321">
                        <a:defRPr/>
                      </a:pPr>
                      <a:endParaRPr lang="ru-RU" altLang="ru-RU" sz="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9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973320" y="5771221"/>
                      <a:ext cx="204793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прогноз нарушения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ЛЭП </a:t>
                      </a:r>
                      <a:r>
                        <a:rPr lang="ru-RU" altLang="ru-RU" sz="1000" b="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(УГМС)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10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74325" y="3727167"/>
                      <a:ext cx="1606383" cy="24183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p:txBody>
                </p:sp>
                <p:sp>
                  <p:nvSpPr>
                    <p:cNvPr id="111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87581" y="6232909"/>
                      <a:ext cx="1609849" cy="209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endParaRPr lang="ru-RU" altLang="ru-RU" sz="800" b="0" dirty="0">
                        <a:solidFill>
                          <a:srgbClr val="000000"/>
                        </a:solidFill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2" name="TextBox 10"/>
                    <p:cNvSpPr txBox="1"/>
                    <p:nvPr/>
                  </p:nvSpPr>
                  <p:spPr>
                    <a:xfrm>
                      <a:off x="6785475" y="6585394"/>
                      <a:ext cx="591514" cy="20474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effectLst>
                      <a:softEdge rad="63500"/>
                    </a:effectLst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defTabSz="912321">
                        <a:defRPr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</a:t>
                      </a:r>
                      <a:endParaRPr lang="ru-RU" sz="1000" dirty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13" name="Полилиния 112"/>
                    <p:cNvSpPr/>
                    <p:nvPr/>
                  </p:nvSpPr>
                  <p:spPr>
                    <a:xfrm>
                      <a:off x="6891128" y="5784093"/>
                      <a:ext cx="324905" cy="204788"/>
                    </a:xfrm>
                    <a:custGeom>
                      <a:avLst/>
                      <a:gdLst>
                        <a:gd name="connsiteX0" fmla="*/ 42863 w 324905"/>
                        <a:gd name="connsiteY0" fmla="*/ 28575 h 204788"/>
                        <a:gd name="connsiteX1" fmla="*/ 47625 w 324905"/>
                        <a:gd name="connsiteY1" fmla="*/ 4763 h 204788"/>
                        <a:gd name="connsiteX2" fmla="*/ 61913 w 324905"/>
                        <a:gd name="connsiteY2" fmla="*/ 0 h 204788"/>
                        <a:gd name="connsiteX3" fmla="*/ 95250 w 324905"/>
                        <a:gd name="connsiteY3" fmla="*/ 4763 h 204788"/>
                        <a:gd name="connsiteX4" fmla="*/ 200025 w 324905"/>
                        <a:gd name="connsiteY4" fmla="*/ 9525 h 204788"/>
                        <a:gd name="connsiteX5" fmla="*/ 252413 w 324905"/>
                        <a:gd name="connsiteY5" fmla="*/ 14288 h 204788"/>
                        <a:gd name="connsiteX6" fmla="*/ 280988 w 324905"/>
                        <a:gd name="connsiteY6" fmla="*/ 23813 h 204788"/>
                        <a:gd name="connsiteX7" fmla="*/ 285750 w 324905"/>
                        <a:gd name="connsiteY7" fmla="*/ 52388 h 204788"/>
                        <a:gd name="connsiteX8" fmla="*/ 300038 w 324905"/>
                        <a:gd name="connsiteY8" fmla="*/ 57150 h 204788"/>
                        <a:gd name="connsiteX9" fmla="*/ 314325 w 324905"/>
                        <a:gd name="connsiteY9" fmla="*/ 66675 h 204788"/>
                        <a:gd name="connsiteX10" fmla="*/ 323850 w 324905"/>
                        <a:gd name="connsiteY10" fmla="*/ 80963 h 204788"/>
                        <a:gd name="connsiteX11" fmla="*/ 319088 w 324905"/>
                        <a:gd name="connsiteY11" fmla="*/ 180975 h 204788"/>
                        <a:gd name="connsiteX12" fmla="*/ 300038 w 324905"/>
                        <a:gd name="connsiteY12" fmla="*/ 185738 h 204788"/>
                        <a:gd name="connsiteX13" fmla="*/ 228600 w 324905"/>
                        <a:gd name="connsiteY13" fmla="*/ 190500 h 204788"/>
                        <a:gd name="connsiteX14" fmla="*/ 209550 w 324905"/>
                        <a:gd name="connsiteY14" fmla="*/ 195263 h 204788"/>
                        <a:gd name="connsiteX15" fmla="*/ 185738 w 324905"/>
                        <a:gd name="connsiteY15" fmla="*/ 200025 h 204788"/>
                        <a:gd name="connsiteX16" fmla="*/ 171450 w 324905"/>
                        <a:gd name="connsiteY16" fmla="*/ 204788 h 204788"/>
                        <a:gd name="connsiteX17" fmla="*/ 152400 w 324905"/>
                        <a:gd name="connsiteY17" fmla="*/ 190500 h 204788"/>
                        <a:gd name="connsiteX18" fmla="*/ 138113 w 324905"/>
                        <a:gd name="connsiteY18" fmla="*/ 180975 h 204788"/>
                        <a:gd name="connsiteX19" fmla="*/ 123825 w 324905"/>
                        <a:gd name="connsiteY19" fmla="*/ 166688 h 204788"/>
                        <a:gd name="connsiteX20" fmla="*/ 95250 w 324905"/>
                        <a:gd name="connsiteY20" fmla="*/ 152400 h 204788"/>
                        <a:gd name="connsiteX21" fmla="*/ 42863 w 324905"/>
                        <a:gd name="connsiteY21" fmla="*/ 147638 h 204788"/>
                        <a:gd name="connsiteX22" fmla="*/ 14288 w 324905"/>
                        <a:gd name="connsiteY22" fmla="*/ 133350 h 204788"/>
                        <a:gd name="connsiteX23" fmla="*/ 4763 w 324905"/>
                        <a:gd name="connsiteY23" fmla="*/ 119063 h 204788"/>
                        <a:gd name="connsiteX24" fmla="*/ 0 w 324905"/>
                        <a:gd name="connsiteY24" fmla="*/ 104775 h 204788"/>
                        <a:gd name="connsiteX25" fmla="*/ 19050 w 324905"/>
                        <a:gd name="connsiteY25" fmla="*/ 42863 h 204788"/>
                        <a:gd name="connsiteX26" fmla="*/ 42863 w 324905"/>
                        <a:gd name="connsiteY26" fmla="*/ 28575 h 204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324905" h="204788">
                          <a:moveTo>
                            <a:pt x="42863" y="28575"/>
                          </a:moveTo>
                          <a:cubicBezTo>
                            <a:pt x="44450" y="20638"/>
                            <a:pt x="43135" y="11498"/>
                            <a:pt x="47625" y="4763"/>
                          </a:cubicBezTo>
                          <a:cubicBezTo>
                            <a:pt x="50410" y="586"/>
                            <a:pt x="56893" y="0"/>
                            <a:pt x="61913" y="0"/>
                          </a:cubicBezTo>
                          <a:cubicBezTo>
                            <a:pt x="73138" y="0"/>
                            <a:pt x="84138" y="3175"/>
                            <a:pt x="95250" y="4763"/>
                          </a:cubicBezTo>
                          <a:cubicBezTo>
                            <a:pt x="147969" y="22336"/>
                            <a:pt x="113804" y="14914"/>
                            <a:pt x="200025" y="9525"/>
                          </a:cubicBezTo>
                          <a:cubicBezTo>
                            <a:pt x="217488" y="11113"/>
                            <a:pt x="235145" y="11241"/>
                            <a:pt x="252413" y="14288"/>
                          </a:cubicBezTo>
                          <a:cubicBezTo>
                            <a:pt x="262300" y="16033"/>
                            <a:pt x="280988" y="23813"/>
                            <a:pt x="280988" y="23813"/>
                          </a:cubicBezTo>
                          <a:cubicBezTo>
                            <a:pt x="282575" y="33338"/>
                            <a:pt x="280959" y="44004"/>
                            <a:pt x="285750" y="52388"/>
                          </a:cubicBezTo>
                          <a:cubicBezTo>
                            <a:pt x="288241" y="56747"/>
                            <a:pt x="295548" y="54905"/>
                            <a:pt x="300038" y="57150"/>
                          </a:cubicBezTo>
                          <a:cubicBezTo>
                            <a:pt x="305157" y="59710"/>
                            <a:pt x="309563" y="63500"/>
                            <a:pt x="314325" y="66675"/>
                          </a:cubicBezTo>
                          <a:cubicBezTo>
                            <a:pt x="317500" y="71438"/>
                            <a:pt x="323612" y="75244"/>
                            <a:pt x="323850" y="80963"/>
                          </a:cubicBezTo>
                          <a:cubicBezTo>
                            <a:pt x="325240" y="114309"/>
                            <a:pt x="326484" y="148430"/>
                            <a:pt x="319088" y="180975"/>
                          </a:cubicBezTo>
                          <a:cubicBezTo>
                            <a:pt x="317637" y="187358"/>
                            <a:pt x="306548" y="185053"/>
                            <a:pt x="300038" y="185738"/>
                          </a:cubicBezTo>
                          <a:cubicBezTo>
                            <a:pt x="276304" y="188236"/>
                            <a:pt x="252413" y="188913"/>
                            <a:pt x="228600" y="190500"/>
                          </a:cubicBezTo>
                          <a:cubicBezTo>
                            <a:pt x="222250" y="192088"/>
                            <a:pt x="215940" y="193843"/>
                            <a:pt x="209550" y="195263"/>
                          </a:cubicBezTo>
                          <a:cubicBezTo>
                            <a:pt x="201648" y="197019"/>
                            <a:pt x="193591" y="198062"/>
                            <a:pt x="185738" y="200025"/>
                          </a:cubicBezTo>
                          <a:cubicBezTo>
                            <a:pt x="180868" y="201243"/>
                            <a:pt x="176213" y="203200"/>
                            <a:pt x="171450" y="204788"/>
                          </a:cubicBezTo>
                          <a:cubicBezTo>
                            <a:pt x="165100" y="200025"/>
                            <a:pt x="158859" y="195114"/>
                            <a:pt x="152400" y="190500"/>
                          </a:cubicBezTo>
                          <a:cubicBezTo>
                            <a:pt x="147743" y="187173"/>
                            <a:pt x="142510" y="184639"/>
                            <a:pt x="138113" y="180975"/>
                          </a:cubicBezTo>
                          <a:cubicBezTo>
                            <a:pt x="132939" y="176663"/>
                            <a:pt x="128999" y="171000"/>
                            <a:pt x="123825" y="166688"/>
                          </a:cubicBezTo>
                          <a:cubicBezTo>
                            <a:pt x="116019" y="160183"/>
                            <a:pt x="105619" y="153881"/>
                            <a:pt x="95250" y="152400"/>
                          </a:cubicBezTo>
                          <a:cubicBezTo>
                            <a:pt x="77892" y="149920"/>
                            <a:pt x="60325" y="149225"/>
                            <a:pt x="42863" y="147638"/>
                          </a:cubicBezTo>
                          <a:cubicBezTo>
                            <a:pt x="31242" y="143764"/>
                            <a:pt x="23520" y="142582"/>
                            <a:pt x="14288" y="133350"/>
                          </a:cubicBezTo>
                          <a:cubicBezTo>
                            <a:pt x="10241" y="129303"/>
                            <a:pt x="7323" y="124182"/>
                            <a:pt x="4763" y="119063"/>
                          </a:cubicBezTo>
                          <a:cubicBezTo>
                            <a:pt x="2518" y="114573"/>
                            <a:pt x="1588" y="109538"/>
                            <a:pt x="0" y="104775"/>
                          </a:cubicBezTo>
                          <a:cubicBezTo>
                            <a:pt x="5433" y="50448"/>
                            <a:pt x="-6518" y="68431"/>
                            <a:pt x="19050" y="42863"/>
                          </a:cubicBezTo>
                          <a:lnTo>
                            <a:pt x="42863" y="28575"/>
                          </a:lnTo>
                          <a:close/>
                        </a:path>
                      </a:pathLst>
                    </a:custGeom>
                    <a:solidFill>
                      <a:srgbClr val="FF0000">
                        <a:alpha val="40000"/>
                      </a:srgbClr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endParaRPr lang="ru-RU" sz="800" dirty="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14" name="Прямоугольник 113"/>
                    <p:cNvSpPr/>
                    <p:nvPr/>
                  </p:nvSpPr>
                  <p:spPr>
                    <a:xfrm>
                      <a:off x="6789967" y="6011515"/>
                      <a:ext cx="527227" cy="13816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r>
                        <a:rPr lang="ru-RU" sz="8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321/20</a:t>
                      </a:r>
                    </a:p>
                  </p:txBody>
                </p:sp>
                <p:sp>
                  <p:nvSpPr>
                    <p:cNvPr id="115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081232" y="6558997"/>
                      <a:ext cx="1831079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муниципальное образование</a:t>
                      </a:r>
                    </a:p>
                  </p:txBody>
                </p:sp>
                <p:sp>
                  <p:nvSpPr>
                    <p:cNvPr id="116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10218" y="4418277"/>
                      <a:ext cx="189649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линии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электропередач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17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66267" y="5973077"/>
                      <a:ext cx="1898652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ЛЭП/ТП (шт.)</a:t>
                      </a:r>
                    </a:p>
                  </p:txBody>
                </p:sp>
                <p:sp>
                  <p:nvSpPr>
                    <p:cNvPr id="118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52435" y="4022487"/>
                      <a:ext cx="1309014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1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ветер, порыв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м/с</a:t>
                      </a:r>
                    </a:p>
                  </p:txBody>
                </p:sp>
              </p:grpSp>
              <p:sp>
                <p:nvSpPr>
                  <p:cNvPr id="104" name="Скругленный прямоугольник 103"/>
                  <p:cNvSpPr/>
                  <p:nvPr/>
                </p:nvSpPr>
                <p:spPr>
                  <a:xfrm>
                    <a:off x="9463075" y="6127238"/>
                    <a:ext cx="282820" cy="225201"/>
                  </a:xfrm>
                  <a:prstGeom prst="roundRect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b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60%</a:t>
                    </a:r>
                  </a:p>
                </p:txBody>
              </p:sp>
              <p:sp>
                <p:nvSpPr>
                  <p:cNvPr id="10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19757" y="5966534"/>
                    <a:ext cx="2465414" cy="54557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80200" tIns="40101" rIns="80200" bIns="40101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55471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износ электроэнергетических </a:t>
                    </a: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систем </a:t>
                    </a:r>
                  </a:p>
                </p:txBody>
              </p:sp>
              <p:sp>
                <p:nvSpPr>
                  <p:cNvPr id="106" name="Прямоугольник 105"/>
                  <p:cNvSpPr/>
                  <p:nvPr/>
                </p:nvSpPr>
                <p:spPr>
                  <a:xfrm>
                    <a:off x="9438681" y="5747122"/>
                    <a:ext cx="658385" cy="230603"/>
                  </a:xfrm>
                  <a:prstGeom prst="rect">
                    <a:avLst/>
                  </a:prstGeom>
                  <a:solidFill>
                    <a:srgbClr val="92D050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lIns="68571" tIns="34286" rIns="68571" bIns="34286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kern="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19/330</a:t>
                    </a:r>
                  </a:p>
                </p:txBody>
              </p:sp>
              <p:sp>
                <p:nvSpPr>
                  <p:cNvPr id="10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45708" y="5648363"/>
                    <a:ext cx="1868848" cy="3973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73" tIns="63988" rIns="127973" bIns="63988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кол-во домов /населения</a:t>
                    </a:r>
                  </a:p>
                </p:txBody>
              </p:sp>
            </p:grpSp>
            <p:sp>
              <p:nvSpPr>
                <p:cNvPr id="9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47238" y="5362179"/>
                  <a:ext cx="1948620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количество </a:t>
                  </a:r>
                  <a:r>
                    <a:rPr lang="ru-RU" altLang="ru-RU" sz="1000" b="0" kern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осадков (УГМС), </a:t>
                  </a: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мм</a:t>
                  </a:r>
                </a:p>
              </p:txBody>
            </p:sp>
            <p:sp>
              <p:nvSpPr>
                <p:cNvPr id="100" name="TextBox 23"/>
                <p:cNvSpPr txBox="1"/>
                <p:nvPr/>
              </p:nvSpPr>
              <p:spPr>
                <a:xfrm>
                  <a:off x="6991196" y="5376988"/>
                  <a:ext cx="383894" cy="181793"/>
                </a:xfrm>
                <a:prstGeom prst="rect">
                  <a:avLst/>
                </a:prstGeom>
                <a:solidFill>
                  <a:srgbClr val="4F81BD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2</a:t>
                  </a:r>
                  <a:r>
                    <a:rPr lang="ru-RU" sz="1000" kern="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0</a:t>
                  </a:r>
                </a:p>
              </p:txBody>
            </p:sp>
            <p:sp>
              <p:nvSpPr>
                <p:cNvPr id="101" name="TextBox 23"/>
                <p:cNvSpPr txBox="1"/>
                <p:nvPr/>
              </p:nvSpPr>
              <p:spPr>
                <a:xfrm>
                  <a:off x="6995296" y="5513448"/>
                  <a:ext cx="372305" cy="181793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kern="0" dirty="0" smtClean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15</a:t>
                  </a:r>
                  <a:endPara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2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404899" y="5483548"/>
                  <a:ext cx="1659776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порывы ветра (УГМС), м/с</a:t>
                  </a:r>
                </a:p>
              </p:txBody>
            </p:sp>
          </p:grpSp>
          <p:pic>
            <p:nvPicPr>
              <p:cNvPr id="96" name="Рисунок 9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61176" y="5003121"/>
                <a:ext cx="649048" cy="1206564"/>
              </a:xfrm>
              <a:prstGeom prst="rect">
                <a:avLst/>
              </a:prstGeom>
            </p:spPr>
          </p:pic>
        </p:grpSp>
        <p:pic>
          <p:nvPicPr>
            <p:cNvPr id="94" name="Рисунок 9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54213" y="2433794"/>
              <a:ext cx="2253087" cy="163859"/>
            </a:xfrm>
            <a:prstGeom prst="rect">
              <a:avLst/>
            </a:prstGeom>
          </p:spPr>
        </p:pic>
      </p:grpSp>
      <p:pic>
        <p:nvPicPr>
          <p:cNvPr id="45" name="Рисунок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158" y="4351803"/>
            <a:ext cx="374102" cy="295661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10067691" y="4226623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количество подразделений </a:t>
            </a:r>
          </a:p>
          <a:p>
            <a:pPr algn="ctr">
              <a:defRPr/>
            </a:pP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ПСЧ, мед. уч.</a:t>
            </a:r>
            <a:endParaRPr lang="ru-RU" altLang="ru-RU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3019713" y="2126006"/>
            <a:ext cx="1790226" cy="779433"/>
            <a:chOff x="-1140157" y="7474624"/>
            <a:chExt cx="1790226" cy="779433"/>
          </a:xfrm>
        </p:grpSpPr>
        <p:sp>
          <p:nvSpPr>
            <p:cNvPr id="43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ГО Карпинск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390</a:t>
              </a:r>
              <a:r>
                <a:rPr kumimoji="0" lang="ru-RU" sz="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/59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3734/28435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54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16.01.2024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Чудиновская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2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2990"/>
            <a:ext cx="12179211" cy="6135010"/>
          </a:xfrm>
          <a:prstGeom prst="rect">
            <a:avLst/>
          </a:prstGeom>
        </p:spPr>
      </p:pic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ПОРЫВАМ 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ГАРИНСКОГО ГО СВЕРДЛОВСКОЙ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9619878" y="2208403"/>
            <a:ext cx="2952694" cy="3743622"/>
            <a:chOff x="9619878" y="2208403"/>
            <a:chExt cx="2952694" cy="3743622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9619878" y="2208403"/>
              <a:ext cx="2952694" cy="3743622"/>
              <a:chOff x="7765300" y="4457439"/>
              <a:chExt cx="2952694" cy="3743622"/>
            </a:xfrm>
          </p:grpSpPr>
          <p:grpSp>
            <p:nvGrpSpPr>
              <p:cNvPr id="53" name="Группа 52"/>
              <p:cNvGrpSpPr/>
              <p:nvPr/>
            </p:nvGrpSpPr>
            <p:grpSpPr>
              <a:xfrm>
                <a:off x="7765300" y="4457439"/>
                <a:ext cx="2952694" cy="3743622"/>
                <a:chOff x="6897577" y="4082211"/>
                <a:chExt cx="2625768" cy="2764039"/>
              </a:xfrm>
            </p:grpSpPr>
            <p:sp>
              <p:nvSpPr>
                <p:cNvPr id="5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066917" y="6209278"/>
                  <a:ext cx="1460939" cy="1522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2" tIns="63992" rIns="127982" bIns="63992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ru-RU" altLang="ru-RU" sz="500" b="0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8" name="Группа 57"/>
                <p:cNvGrpSpPr/>
                <p:nvPr/>
              </p:nvGrpSpPr>
              <p:grpSpPr>
                <a:xfrm>
                  <a:off x="6897577" y="4082211"/>
                  <a:ext cx="2625768" cy="2764039"/>
                  <a:chOff x="9401429" y="1559479"/>
                  <a:chExt cx="3004693" cy="5253681"/>
                </a:xfrm>
              </p:grpSpPr>
              <p:grpSp>
                <p:nvGrpSpPr>
                  <p:cNvPr id="64" name="Группа 63"/>
                  <p:cNvGrpSpPr/>
                  <p:nvPr/>
                </p:nvGrpSpPr>
                <p:grpSpPr>
                  <a:xfrm>
                    <a:off x="9401429" y="1559479"/>
                    <a:ext cx="3004693" cy="5253681"/>
                    <a:chOff x="6759623" y="3727167"/>
                    <a:chExt cx="2447088" cy="3113013"/>
                  </a:xfrm>
                </p:grpSpPr>
                <p:sp>
                  <p:nvSpPr>
                    <p:cNvPr id="69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59623" y="3767481"/>
                      <a:ext cx="2134158" cy="307269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90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defTabSz="912321">
                        <a:defRPr/>
                      </a:pPr>
                      <a:endParaRPr lang="ru-RU" altLang="ru-RU" sz="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0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973320" y="5771221"/>
                      <a:ext cx="204793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прогноз нарушения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ЛЭП </a:t>
                      </a:r>
                      <a:r>
                        <a:rPr lang="ru-RU" altLang="ru-RU" sz="1000" b="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(УГМС)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1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74325" y="3727167"/>
                      <a:ext cx="1606383" cy="24183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p:txBody>
                </p:sp>
                <p:sp>
                  <p:nvSpPr>
                    <p:cNvPr id="72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87581" y="6232909"/>
                      <a:ext cx="1609849" cy="209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endParaRPr lang="ru-RU" altLang="ru-RU" sz="800" b="0" dirty="0">
                        <a:solidFill>
                          <a:srgbClr val="000000"/>
                        </a:solidFill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3" name="TextBox 10"/>
                    <p:cNvSpPr txBox="1"/>
                    <p:nvPr/>
                  </p:nvSpPr>
                  <p:spPr>
                    <a:xfrm>
                      <a:off x="6785475" y="6585394"/>
                      <a:ext cx="591514" cy="20474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effectLst>
                      <a:softEdge rad="63500"/>
                    </a:effectLst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defTabSz="912321">
                        <a:defRPr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</a:t>
                      </a:r>
                      <a:endParaRPr lang="ru-RU" sz="1000" dirty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4" name="Полилиния 73"/>
                    <p:cNvSpPr/>
                    <p:nvPr/>
                  </p:nvSpPr>
                  <p:spPr>
                    <a:xfrm>
                      <a:off x="6891128" y="5784093"/>
                      <a:ext cx="324905" cy="204788"/>
                    </a:xfrm>
                    <a:custGeom>
                      <a:avLst/>
                      <a:gdLst>
                        <a:gd name="connsiteX0" fmla="*/ 42863 w 324905"/>
                        <a:gd name="connsiteY0" fmla="*/ 28575 h 204788"/>
                        <a:gd name="connsiteX1" fmla="*/ 47625 w 324905"/>
                        <a:gd name="connsiteY1" fmla="*/ 4763 h 204788"/>
                        <a:gd name="connsiteX2" fmla="*/ 61913 w 324905"/>
                        <a:gd name="connsiteY2" fmla="*/ 0 h 204788"/>
                        <a:gd name="connsiteX3" fmla="*/ 95250 w 324905"/>
                        <a:gd name="connsiteY3" fmla="*/ 4763 h 204788"/>
                        <a:gd name="connsiteX4" fmla="*/ 200025 w 324905"/>
                        <a:gd name="connsiteY4" fmla="*/ 9525 h 204788"/>
                        <a:gd name="connsiteX5" fmla="*/ 252413 w 324905"/>
                        <a:gd name="connsiteY5" fmla="*/ 14288 h 204788"/>
                        <a:gd name="connsiteX6" fmla="*/ 280988 w 324905"/>
                        <a:gd name="connsiteY6" fmla="*/ 23813 h 204788"/>
                        <a:gd name="connsiteX7" fmla="*/ 285750 w 324905"/>
                        <a:gd name="connsiteY7" fmla="*/ 52388 h 204788"/>
                        <a:gd name="connsiteX8" fmla="*/ 300038 w 324905"/>
                        <a:gd name="connsiteY8" fmla="*/ 57150 h 204788"/>
                        <a:gd name="connsiteX9" fmla="*/ 314325 w 324905"/>
                        <a:gd name="connsiteY9" fmla="*/ 66675 h 204788"/>
                        <a:gd name="connsiteX10" fmla="*/ 323850 w 324905"/>
                        <a:gd name="connsiteY10" fmla="*/ 80963 h 204788"/>
                        <a:gd name="connsiteX11" fmla="*/ 319088 w 324905"/>
                        <a:gd name="connsiteY11" fmla="*/ 180975 h 204788"/>
                        <a:gd name="connsiteX12" fmla="*/ 300038 w 324905"/>
                        <a:gd name="connsiteY12" fmla="*/ 185738 h 204788"/>
                        <a:gd name="connsiteX13" fmla="*/ 228600 w 324905"/>
                        <a:gd name="connsiteY13" fmla="*/ 190500 h 204788"/>
                        <a:gd name="connsiteX14" fmla="*/ 209550 w 324905"/>
                        <a:gd name="connsiteY14" fmla="*/ 195263 h 204788"/>
                        <a:gd name="connsiteX15" fmla="*/ 185738 w 324905"/>
                        <a:gd name="connsiteY15" fmla="*/ 200025 h 204788"/>
                        <a:gd name="connsiteX16" fmla="*/ 171450 w 324905"/>
                        <a:gd name="connsiteY16" fmla="*/ 204788 h 204788"/>
                        <a:gd name="connsiteX17" fmla="*/ 152400 w 324905"/>
                        <a:gd name="connsiteY17" fmla="*/ 190500 h 204788"/>
                        <a:gd name="connsiteX18" fmla="*/ 138113 w 324905"/>
                        <a:gd name="connsiteY18" fmla="*/ 180975 h 204788"/>
                        <a:gd name="connsiteX19" fmla="*/ 123825 w 324905"/>
                        <a:gd name="connsiteY19" fmla="*/ 166688 h 204788"/>
                        <a:gd name="connsiteX20" fmla="*/ 95250 w 324905"/>
                        <a:gd name="connsiteY20" fmla="*/ 152400 h 204788"/>
                        <a:gd name="connsiteX21" fmla="*/ 42863 w 324905"/>
                        <a:gd name="connsiteY21" fmla="*/ 147638 h 204788"/>
                        <a:gd name="connsiteX22" fmla="*/ 14288 w 324905"/>
                        <a:gd name="connsiteY22" fmla="*/ 133350 h 204788"/>
                        <a:gd name="connsiteX23" fmla="*/ 4763 w 324905"/>
                        <a:gd name="connsiteY23" fmla="*/ 119063 h 204788"/>
                        <a:gd name="connsiteX24" fmla="*/ 0 w 324905"/>
                        <a:gd name="connsiteY24" fmla="*/ 104775 h 204788"/>
                        <a:gd name="connsiteX25" fmla="*/ 19050 w 324905"/>
                        <a:gd name="connsiteY25" fmla="*/ 42863 h 204788"/>
                        <a:gd name="connsiteX26" fmla="*/ 42863 w 324905"/>
                        <a:gd name="connsiteY26" fmla="*/ 28575 h 204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324905" h="204788">
                          <a:moveTo>
                            <a:pt x="42863" y="28575"/>
                          </a:moveTo>
                          <a:cubicBezTo>
                            <a:pt x="44450" y="20638"/>
                            <a:pt x="43135" y="11498"/>
                            <a:pt x="47625" y="4763"/>
                          </a:cubicBezTo>
                          <a:cubicBezTo>
                            <a:pt x="50410" y="586"/>
                            <a:pt x="56893" y="0"/>
                            <a:pt x="61913" y="0"/>
                          </a:cubicBezTo>
                          <a:cubicBezTo>
                            <a:pt x="73138" y="0"/>
                            <a:pt x="84138" y="3175"/>
                            <a:pt x="95250" y="4763"/>
                          </a:cubicBezTo>
                          <a:cubicBezTo>
                            <a:pt x="147969" y="22336"/>
                            <a:pt x="113804" y="14914"/>
                            <a:pt x="200025" y="9525"/>
                          </a:cubicBezTo>
                          <a:cubicBezTo>
                            <a:pt x="217488" y="11113"/>
                            <a:pt x="235145" y="11241"/>
                            <a:pt x="252413" y="14288"/>
                          </a:cubicBezTo>
                          <a:cubicBezTo>
                            <a:pt x="262300" y="16033"/>
                            <a:pt x="280988" y="23813"/>
                            <a:pt x="280988" y="23813"/>
                          </a:cubicBezTo>
                          <a:cubicBezTo>
                            <a:pt x="282575" y="33338"/>
                            <a:pt x="280959" y="44004"/>
                            <a:pt x="285750" y="52388"/>
                          </a:cubicBezTo>
                          <a:cubicBezTo>
                            <a:pt x="288241" y="56747"/>
                            <a:pt x="295548" y="54905"/>
                            <a:pt x="300038" y="57150"/>
                          </a:cubicBezTo>
                          <a:cubicBezTo>
                            <a:pt x="305157" y="59710"/>
                            <a:pt x="309563" y="63500"/>
                            <a:pt x="314325" y="66675"/>
                          </a:cubicBezTo>
                          <a:cubicBezTo>
                            <a:pt x="317500" y="71438"/>
                            <a:pt x="323612" y="75244"/>
                            <a:pt x="323850" y="80963"/>
                          </a:cubicBezTo>
                          <a:cubicBezTo>
                            <a:pt x="325240" y="114309"/>
                            <a:pt x="326484" y="148430"/>
                            <a:pt x="319088" y="180975"/>
                          </a:cubicBezTo>
                          <a:cubicBezTo>
                            <a:pt x="317637" y="187358"/>
                            <a:pt x="306548" y="185053"/>
                            <a:pt x="300038" y="185738"/>
                          </a:cubicBezTo>
                          <a:cubicBezTo>
                            <a:pt x="276304" y="188236"/>
                            <a:pt x="252413" y="188913"/>
                            <a:pt x="228600" y="190500"/>
                          </a:cubicBezTo>
                          <a:cubicBezTo>
                            <a:pt x="222250" y="192088"/>
                            <a:pt x="215940" y="193843"/>
                            <a:pt x="209550" y="195263"/>
                          </a:cubicBezTo>
                          <a:cubicBezTo>
                            <a:pt x="201648" y="197019"/>
                            <a:pt x="193591" y="198062"/>
                            <a:pt x="185738" y="200025"/>
                          </a:cubicBezTo>
                          <a:cubicBezTo>
                            <a:pt x="180868" y="201243"/>
                            <a:pt x="176213" y="203200"/>
                            <a:pt x="171450" y="204788"/>
                          </a:cubicBezTo>
                          <a:cubicBezTo>
                            <a:pt x="165100" y="200025"/>
                            <a:pt x="158859" y="195114"/>
                            <a:pt x="152400" y="190500"/>
                          </a:cubicBezTo>
                          <a:cubicBezTo>
                            <a:pt x="147743" y="187173"/>
                            <a:pt x="142510" y="184639"/>
                            <a:pt x="138113" y="180975"/>
                          </a:cubicBezTo>
                          <a:cubicBezTo>
                            <a:pt x="132939" y="176663"/>
                            <a:pt x="128999" y="171000"/>
                            <a:pt x="123825" y="166688"/>
                          </a:cubicBezTo>
                          <a:cubicBezTo>
                            <a:pt x="116019" y="160183"/>
                            <a:pt x="105619" y="153881"/>
                            <a:pt x="95250" y="152400"/>
                          </a:cubicBezTo>
                          <a:cubicBezTo>
                            <a:pt x="77892" y="149920"/>
                            <a:pt x="60325" y="149225"/>
                            <a:pt x="42863" y="147638"/>
                          </a:cubicBezTo>
                          <a:cubicBezTo>
                            <a:pt x="31242" y="143764"/>
                            <a:pt x="23520" y="142582"/>
                            <a:pt x="14288" y="133350"/>
                          </a:cubicBezTo>
                          <a:cubicBezTo>
                            <a:pt x="10241" y="129303"/>
                            <a:pt x="7323" y="124182"/>
                            <a:pt x="4763" y="119063"/>
                          </a:cubicBezTo>
                          <a:cubicBezTo>
                            <a:pt x="2518" y="114573"/>
                            <a:pt x="1588" y="109538"/>
                            <a:pt x="0" y="104775"/>
                          </a:cubicBezTo>
                          <a:cubicBezTo>
                            <a:pt x="5433" y="50448"/>
                            <a:pt x="-6518" y="68431"/>
                            <a:pt x="19050" y="42863"/>
                          </a:cubicBezTo>
                          <a:lnTo>
                            <a:pt x="42863" y="28575"/>
                          </a:lnTo>
                          <a:close/>
                        </a:path>
                      </a:pathLst>
                    </a:custGeom>
                    <a:solidFill>
                      <a:srgbClr val="FF0000">
                        <a:alpha val="40000"/>
                      </a:srgbClr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endParaRPr lang="ru-RU" sz="800" dirty="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75" name="Прямоугольник 74"/>
                    <p:cNvSpPr/>
                    <p:nvPr/>
                  </p:nvSpPr>
                  <p:spPr>
                    <a:xfrm>
                      <a:off x="6789967" y="6011515"/>
                      <a:ext cx="527227" cy="13816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r>
                        <a:rPr lang="ru-RU" sz="8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321/20</a:t>
                      </a:r>
                    </a:p>
                  </p:txBody>
                </p:sp>
                <p:sp>
                  <p:nvSpPr>
                    <p:cNvPr id="76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081232" y="6558997"/>
                      <a:ext cx="1831079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муниципальное образование</a:t>
                      </a:r>
                    </a:p>
                  </p:txBody>
                </p:sp>
                <p:sp>
                  <p:nvSpPr>
                    <p:cNvPr id="77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10218" y="4418277"/>
                      <a:ext cx="189649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линии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электропередач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8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66267" y="5973077"/>
                      <a:ext cx="1898652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ЛЭП/ТП (шт.)</a:t>
                      </a:r>
                    </a:p>
                  </p:txBody>
                </p:sp>
                <p:sp>
                  <p:nvSpPr>
                    <p:cNvPr id="79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52435" y="4022487"/>
                      <a:ext cx="1309014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1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ветер, порыв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м/с</a:t>
                      </a:r>
                    </a:p>
                  </p:txBody>
                </p:sp>
              </p:grpSp>
              <p:sp>
                <p:nvSpPr>
                  <p:cNvPr id="65" name="Скругленный прямоугольник 64"/>
                  <p:cNvSpPr/>
                  <p:nvPr/>
                </p:nvSpPr>
                <p:spPr>
                  <a:xfrm>
                    <a:off x="9463075" y="6127238"/>
                    <a:ext cx="282820" cy="225201"/>
                  </a:xfrm>
                  <a:prstGeom prst="roundRect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b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60%</a:t>
                    </a:r>
                  </a:p>
                </p:txBody>
              </p:sp>
              <p:sp>
                <p:nvSpPr>
                  <p:cNvPr id="6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19757" y="5966534"/>
                    <a:ext cx="2465414" cy="54557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80200" tIns="40101" rIns="80200" bIns="40101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55471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износ электроэнергетических </a:t>
                    </a: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систем </a:t>
                    </a:r>
                  </a:p>
                </p:txBody>
              </p:sp>
              <p:sp>
                <p:nvSpPr>
                  <p:cNvPr id="67" name="Прямоугольник 66"/>
                  <p:cNvSpPr/>
                  <p:nvPr/>
                </p:nvSpPr>
                <p:spPr>
                  <a:xfrm>
                    <a:off x="9438681" y="5747122"/>
                    <a:ext cx="658385" cy="230603"/>
                  </a:xfrm>
                  <a:prstGeom prst="rect">
                    <a:avLst/>
                  </a:prstGeom>
                  <a:solidFill>
                    <a:srgbClr val="92D050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lIns="68571" tIns="34286" rIns="68571" bIns="34286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kern="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19/330</a:t>
                    </a:r>
                  </a:p>
                </p:txBody>
              </p:sp>
              <p:sp>
                <p:nvSpPr>
                  <p:cNvPr id="6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45708" y="5648363"/>
                    <a:ext cx="1868848" cy="3973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73" tIns="63988" rIns="127973" bIns="63988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кол-во домов /населения</a:t>
                    </a:r>
                  </a:p>
                </p:txBody>
              </p:sp>
            </p:grpSp>
            <p:sp>
              <p:nvSpPr>
                <p:cNvPr id="60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47238" y="5362179"/>
                  <a:ext cx="1948620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количество </a:t>
                  </a:r>
                  <a:r>
                    <a:rPr lang="ru-RU" altLang="ru-RU" sz="1000" b="0" kern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осадков (УГМС), </a:t>
                  </a: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мм</a:t>
                  </a:r>
                </a:p>
              </p:txBody>
            </p:sp>
            <p:sp>
              <p:nvSpPr>
                <p:cNvPr id="61" name="TextBox 23"/>
                <p:cNvSpPr txBox="1"/>
                <p:nvPr/>
              </p:nvSpPr>
              <p:spPr>
                <a:xfrm>
                  <a:off x="6991196" y="5376988"/>
                  <a:ext cx="383894" cy="181793"/>
                </a:xfrm>
                <a:prstGeom prst="rect">
                  <a:avLst/>
                </a:prstGeom>
                <a:solidFill>
                  <a:srgbClr val="4F81BD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2</a:t>
                  </a:r>
                  <a:r>
                    <a:rPr lang="ru-RU" sz="1000" kern="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0</a:t>
                  </a:r>
                </a:p>
              </p:txBody>
            </p:sp>
            <p:sp>
              <p:nvSpPr>
                <p:cNvPr id="62" name="TextBox 23"/>
                <p:cNvSpPr txBox="1"/>
                <p:nvPr/>
              </p:nvSpPr>
              <p:spPr>
                <a:xfrm>
                  <a:off x="6995296" y="5513448"/>
                  <a:ext cx="372305" cy="181793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kern="0" dirty="0" smtClean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15</a:t>
                  </a:r>
                  <a:endPara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404899" y="5483548"/>
                  <a:ext cx="1659776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порывы ветра (УГМС), м/с</a:t>
                  </a:r>
                </a:p>
              </p:txBody>
            </p:sp>
          </p:grpSp>
          <p:pic>
            <p:nvPicPr>
              <p:cNvPr id="56" name="Рисунок 5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61176" y="5003121"/>
                <a:ext cx="649048" cy="1206564"/>
              </a:xfrm>
              <a:prstGeom prst="rect">
                <a:avLst/>
              </a:prstGeom>
            </p:spPr>
          </p:pic>
        </p:grpSp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54213" y="2433794"/>
              <a:ext cx="2253087" cy="163859"/>
            </a:xfrm>
            <a:prstGeom prst="rect">
              <a:avLst/>
            </a:prstGeom>
          </p:spPr>
        </p:pic>
      </p:grpSp>
      <p:pic>
        <p:nvPicPr>
          <p:cNvPr id="80" name="Рисунок 7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158" y="4351803"/>
            <a:ext cx="374102" cy="295661"/>
          </a:xfrm>
          <a:prstGeom prst="rect">
            <a:avLst/>
          </a:prstGeom>
        </p:spPr>
      </p:pic>
      <p:sp>
        <p:nvSpPr>
          <p:cNvPr id="81" name="Прямоугольник 80"/>
          <p:cNvSpPr/>
          <p:nvPr/>
        </p:nvSpPr>
        <p:spPr>
          <a:xfrm>
            <a:off x="10067691" y="4226623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количество подразделений </a:t>
            </a:r>
          </a:p>
          <a:p>
            <a:pPr algn="ctr">
              <a:defRPr/>
            </a:pP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ПСЧ, мед. уч.</a:t>
            </a:r>
            <a:endParaRPr lang="ru-RU" altLang="ru-RU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16.01.2024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Чудиновская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199456" y="980728"/>
            <a:ext cx="1790226" cy="779433"/>
            <a:chOff x="-1140157" y="7474624"/>
            <a:chExt cx="1790226" cy="779433"/>
          </a:xfrm>
        </p:grpSpPr>
        <p:sp>
          <p:nvSpPr>
            <p:cNvPr id="46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Гаринский</a:t>
              </a: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ГО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latin typeface="Times New Roman" pitchFamily="18" charset="0"/>
                  <a:cs typeface="Times New Roman" pitchFamily="18" charset="0"/>
                </a:rPr>
                <a:t>261/55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1971/3716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85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47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" y="722989"/>
            <a:ext cx="12185874" cy="6135011"/>
          </a:xfrm>
          <a:prstGeom prst="rect">
            <a:avLst/>
          </a:prstGeom>
        </p:spPr>
      </p:pic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ПОРЫВАМ 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КАЧКАНАРСКОГО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СВЕРДЛОВСКОЙ ОБЛАСТИ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9619878" y="2208403"/>
            <a:ext cx="2952694" cy="3743622"/>
            <a:chOff x="9619878" y="2208403"/>
            <a:chExt cx="2952694" cy="3743622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9619878" y="2208403"/>
              <a:ext cx="2952694" cy="3743622"/>
              <a:chOff x="7765300" y="4457439"/>
              <a:chExt cx="2952694" cy="3743622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7765300" y="4457439"/>
                <a:ext cx="2952694" cy="3743622"/>
                <a:chOff x="6897577" y="4082211"/>
                <a:chExt cx="2625768" cy="2764039"/>
              </a:xfrm>
            </p:grpSpPr>
            <p:sp>
              <p:nvSpPr>
                <p:cNvPr id="5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066917" y="6209278"/>
                  <a:ext cx="1460939" cy="1522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2" tIns="63992" rIns="127982" bIns="63992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ru-RU" altLang="ru-RU" sz="500" b="0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8" name="Группа 57"/>
                <p:cNvGrpSpPr/>
                <p:nvPr/>
              </p:nvGrpSpPr>
              <p:grpSpPr>
                <a:xfrm>
                  <a:off x="6897577" y="4082211"/>
                  <a:ext cx="2625768" cy="2764039"/>
                  <a:chOff x="9401429" y="1559479"/>
                  <a:chExt cx="3004693" cy="5253681"/>
                </a:xfrm>
              </p:grpSpPr>
              <p:grpSp>
                <p:nvGrpSpPr>
                  <p:cNvPr id="64" name="Группа 63"/>
                  <p:cNvGrpSpPr/>
                  <p:nvPr/>
                </p:nvGrpSpPr>
                <p:grpSpPr>
                  <a:xfrm>
                    <a:off x="9401429" y="1559479"/>
                    <a:ext cx="3004693" cy="5253681"/>
                    <a:chOff x="6759623" y="3727167"/>
                    <a:chExt cx="2447088" cy="3113013"/>
                  </a:xfrm>
                </p:grpSpPr>
                <p:sp>
                  <p:nvSpPr>
                    <p:cNvPr id="69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59623" y="3767481"/>
                      <a:ext cx="2134158" cy="307269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90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defTabSz="912321">
                        <a:defRPr/>
                      </a:pPr>
                      <a:endParaRPr lang="ru-RU" altLang="ru-RU" sz="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0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973320" y="5771221"/>
                      <a:ext cx="204793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прогноз нарушения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ЛЭП </a:t>
                      </a:r>
                      <a:r>
                        <a:rPr lang="ru-RU" altLang="ru-RU" sz="1000" b="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(УГМС)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1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74325" y="3727167"/>
                      <a:ext cx="1606383" cy="24183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p:txBody>
                </p:sp>
                <p:sp>
                  <p:nvSpPr>
                    <p:cNvPr id="72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87581" y="6232909"/>
                      <a:ext cx="1609849" cy="209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endParaRPr lang="ru-RU" altLang="ru-RU" sz="800" b="0" dirty="0">
                        <a:solidFill>
                          <a:srgbClr val="000000"/>
                        </a:solidFill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3" name="TextBox 10"/>
                    <p:cNvSpPr txBox="1"/>
                    <p:nvPr/>
                  </p:nvSpPr>
                  <p:spPr>
                    <a:xfrm>
                      <a:off x="6785475" y="6585394"/>
                      <a:ext cx="591514" cy="20474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effectLst>
                      <a:softEdge rad="63500"/>
                    </a:effectLst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defTabSz="912321">
                        <a:defRPr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</a:t>
                      </a:r>
                      <a:endParaRPr lang="ru-RU" sz="1000" dirty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4" name="Полилиния 73"/>
                    <p:cNvSpPr/>
                    <p:nvPr/>
                  </p:nvSpPr>
                  <p:spPr>
                    <a:xfrm>
                      <a:off x="6891128" y="5784093"/>
                      <a:ext cx="324905" cy="204788"/>
                    </a:xfrm>
                    <a:custGeom>
                      <a:avLst/>
                      <a:gdLst>
                        <a:gd name="connsiteX0" fmla="*/ 42863 w 324905"/>
                        <a:gd name="connsiteY0" fmla="*/ 28575 h 204788"/>
                        <a:gd name="connsiteX1" fmla="*/ 47625 w 324905"/>
                        <a:gd name="connsiteY1" fmla="*/ 4763 h 204788"/>
                        <a:gd name="connsiteX2" fmla="*/ 61913 w 324905"/>
                        <a:gd name="connsiteY2" fmla="*/ 0 h 204788"/>
                        <a:gd name="connsiteX3" fmla="*/ 95250 w 324905"/>
                        <a:gd name="connsiteY3" fmla="*/ 4763 h 204788"/>
                        <a:gd name="connsiteX4" fmla="*/ 200025 w 324905"/>
                        <a:gd name="connsiteY4" fmla="*/ 9525 h 204788"/>
                        <a:gd name="connsiteX5" fmla="*/ 252413 w 324905"/>
                        <a:gd name="connsiteY5" fmla="*/ 14288 h 204788"/>
                        <a:gd name="connsiteX6" fmla="*/ 280988 w 324905"/>
                        <a:gd name="connsiteY6" fmla="*/ 23813 h 204788"/>
                        <a:gd name="connsiteX7" fmla="*/ 285750 w 324905"/>
                        <a:gd name="connsiteY7" fmla="*/ 52388 h 204788"/>
                        <a:gd name="connsiteX8" fmla="*/ 300038 w 324905"/>
                        <a:gd name="connsiteY8" fmla="*/ 57150 h 204788"/>
                        <a:gd name="connsiteX9" fmla="*/ 314325 w 324905"/>
                        <a:gd name="connsiteY9" fmla="*/ 66675 h 204788"/>
                        <a:gd name="connsiteX10" fmla="*/ 323850 w 324905"/>
                        <a:gd name="connsiteY10" fmla="*/ 80963 h 204788"/>
                        <a:gd name="connsiteX11" fmla="*/ 319088 w 324905"/>
                        <a:gd name="connsiteY11" fmla="*/ 180975 h 204788"/>
                        <a:gd name="connsiteX12" fmla="*/ 300038 w 324905"/>
                        <a:gd name="connsiteY12" fmla="*/ 185738 h 204788"/>
                        <a:gd name="connsiteX13" fmla="*/ 228600 w 324905"/>
                        <a:gd name="connsiteY13" fmla="*/ 190500 h 204788"/>
                        <a:gd name="connsiteX14" fmla="*/ 209550 w 324905"/>
                        <a:gd name="connsiteY14" fmla="*/ 195263 h 204788"/>
                        <a:gd name="connsiteX15" fmla="*/ 185738 w 324905"/>
                        <a:gd name="connsiteY15" fmla="*/ 200025 h 204788"/>
                        <a:gd name="connsiteX16" fmla="*/ 171450 w 324905"/>
                        <a:gd name="connsiteY16" fmla="*/ 204788 h 204788"/>
                        <a:gd name="connsiteX17" fmla="*/ 152400 w 324905"/>
                        <a:gd name="connsiteY17" fmla="*/ 190500 h 204788"/>
                        <a:gd name="connsiteX18" fmla="*/ 138113 w 324905"/>
                        <a:gd name="connsiteY18" fmla="*/ 180975 h 204788"/>
                        <a:gd name="connsiteX19" fmla="*/ 123825 w 324905"/>
                        <a:gd name="connsiteY19" fmla="*/ 166688 h 204788"/>
                        <a:gd name="connsiteX20" fmla="*/ 95250 w 324905"/>
                        <a:gd name="connsiteY20" fmla="*/ 152400 h 204788"/>
                        <a:gd name="connsiteX21" fmla="*/ 42863 w 324905"/>
                        <a:gd name="connsiteY21" fmla="*/ 147638 h 204788"/>
                        <a:gd name="connsiteX22" fmla="*/ 14288 w 324905"/>
                        <a:gd name="connsiteY22" fmla="*/ 133350 h 204788"/>
                        <a:gd name="connsiteX23" fmla="*/ 4763 w 324905"/>
                        <a:gd name="connsiteY23" fmla="*/ 119063 h 204788"/>
                        <a:gd name="connsiteX24" fmla="*/ 0 w 324905"/>
                        <a:gd name="connsiteY24" fmla="*/ 104775 h 204788"/>
                        <a:gd name="connsiteX25" fmla="*/ 19050 w 324905"/>
                        <a:gd name="connsiteY25" fmla="*/ 42863 h 204788"/>
                        <a:gd name="connsiteX26" fmla="*/ 42863 w 324905"/>
                        <a:gd name="connsiteY26" fmla="*/ 28575 h 204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324905" h="204788">
                          <a:moveTo>
                            <a:pt x="42863" y="28575"/>
                          </a:moveTo>
                          <a:cubicBezTo>
                            <a:pt x="44450" y="20638"/>
                            <a:pt x="43135" y="11498"/>
                            <a:pt x="47625" y="4763"/>
                          </a:cubicBezTo>
                          <a:cubicBezTo>
                            <a:pt x="50410" y="586"/>
                            <a:pt x="56893" y="0"/>
                            <a:pt x="61913" y="0"/>
                          </a:cubicBezTo>
                          <a:cubicBezTo>
                            <a:pt x="73138" y="0"/>
                            <a:pt x="84138" y="3175"/>
                            <a:pt x="95250" y="4763"/>
                          </a:cubicBezTo>
                          <a:cubicBezTo>
                            <a:pt x="147969" y="22336"/>
                            <a:pt x="113804" y="14914"/>
                            <a:pt x="200025" y="9525"/>
                          </a:cubicBezTo>
                          <a:cubicBezTo>
                            <a:pt x="217488" y="11113"/>
                            <a:pt x="235145" y="11241"/>
                            <a:pt x="252413" y="14288"/>
                          </a:cubicBezTo>
                          <a:cubicBezTo>
                            <a:pt x="262300" y="16033"/>
                            <a:pt x="280988" y="23813"/>
                            <a:pt x="280988" y="23813"/>
                          </a:cubicBezTo>
                          <a:cubicBezTo>
                            <a:pt x="282575" y="33338"/>
                            <a:pt x="280959" y="44004"/>
                            <a:pt x="285750" y="52388"/>
                          </a:cubicBezTo>
                          <a:cubicBezTo>
                            <a:pt x="288241" y="56747"/>
                            <a:pt x="295548" y="54905"/>
                            <a:pt x="300038" y="57150"/>
                          </a:cubicBezTo>
                          <a:cubicBezTo>
                            <a:pt x="305157" y="59710"/>
                            <a:pt x="309563" y="63500"/>
                            <a:pt x="314325" y="66675"/>
                          </a:cubicBezTo>
                          <a:cubicBezTo>
                            <a:pt x="317500" y="71438"/>
                            <a:pt x="323612" y="75244"/>
                            <a:pt x="323850" y="80963"/>
                          </a:cubicBezTo>
                          <a:cubicBezTo>
                            <a:pt x="325240" y="114309"/>
                            <a:pt x="326484" y="148430"/>
                            <a:pt x="319088" y="180975"/>
                          </a:cubicBezTo>
                          <a:cubicBezTo>
                            <a:pt x="317637" y="187358"/>
                            <a:pt x="306548" y="185053"/>
                            <a:pt x="300038" y="185738"/>
                          </a:cubicBezTo>
                          <a:cubicBezTo>
                            <a:pt x="276304" y="188236"/>
                            <a:pt x="252413" y="188913"/>
                            <a:pt x="228600" y="190500"/>
                          </a:cubicBezTo>
                          <a:cubicBezTo>
                            <a:pt x="222250" y="192088"/>
                            <a:pt x="215940" y="193843"/>
                            <a:pt x="209550" y="195263"/>
                          </a:cubicBezTo>
                          <a:cubicBezTo>
                            <a:pt x="201648" y="197019"/>
                            <a:pt x="193591" y="198062"/>
                            <a:pt x="185738" y="200025"/>
                          </a:cubicBezTo>
                          <a:cubicBezTo>
                            <a:pt x="180868" y="201243"/>
                            <a:pt x="176213" y="203200"/>
                            <a:pt x="171450" y="204788"/>
                          </a:cubicBezTo>
                          <a:cubicBezTo>
                            <a:pt x="165100" y="200025"/>
                            <a:pt x="158859" y="195114"/>
                            <a:pt x="152400" y="190500"/>
                          </a:cubicBezTo>
                          <a:cubicBezTo>
                            <a:pt x="147743" y="187173"/>
                            <a:pt x="142510" y="184639"/>
                            <a:pt x="138113" y="180975"/>
                          </a:cubicBezTo>
                          <a:cubicBezTo>
                            <a:pt x="132939" y="176663"/>
                            <a:pt x="128999" y="171000"/>
                            <a:pt x="123825" y="166688"/>
                          </a:cubicBezTo>
                          <a:cubicBezTo>
                            <a:pt x="116019" y="160183"/>
                            <a:pt x="105619" y="153881"/>
                            <a:pt x="95250" y="152400"/>
                          </a:cubicBezTo>
                          <a:cubicBezTo>
                            <a:pt x="77892" y="149920"/>
                            <a:pt x="60325" y="149225"/>
                            <a:pt x="42863" y="147638"/>
                          </a:cubicBezTo>
                          <a:cubicBezTo>
                            <a:pt x="31242" y="143764"/>
                            <a:pt x="23520" y="142582"/>
                            <a:pt x="14288" y="133350"/>
                          </a:cubicBezTo>
                          <a:cubicBezTo>
                            <a:pt x="10241" y="129303"/>
                            <a:pt x="7323" y="124182"/>
                            <a:pt x="4763" y="119063"/>
                          </a:cubicBezTo>
                          <a:cubicBezTo>
                            <a:pt x="2518" y="114573"/>
                            <a:pt x="1588" y="109538"/>
                            <a:pt x="0" y="104775"/>
                          </a:cubicBezTo>
                          <a:cubicBezTo>
                            <a:pt x="5433" y="50448"/>
                            <a:pt x="-6518" y="68431"/>
                            <a:pt x="19050" y="42863"/>
                          </a:cubicBezTo>
                          <a:lnTo>
                            <a:pt x="42863" y="28575"/>
                          </a:lnTo>
                          <a:close/>
                        </a:path>
                      </a:pathLst>
                    </a:custGeom>
                    <a:solidFill>
                      <a:srgbClr val="FF0000">
                        <a:alpha val="40000"/>
                      </a:srgbClr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endParaRPr lang="ru-RU" sz="800" dirty="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75" name="Прямоугольник 74"/>
                    <p:cNvSpPr/>
                    <p:nvPr/>
                  </p:nvSpPr>
                  <p:spPr>
                    <a:xfrm>
                      <a:off x="6789967" y="6011515"/>
                      <a:ext cx="527227" cy="13816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r>
                        <a:rPr lang="ru-RU" sz="8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321/20</a:t>
                      </a:r>
                    </a:p>
                  </p:txBody>
                </p:sp>
                <p:sp>
                  <p:nvSpPr>
                    <p:cNvPr id="76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081232" y="6558997"/>
                      <a:ext cx="1831079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муниципальное образование</a:t>
                      </a:r>
                    </a:p>
                  </p:txBody>
                </p:sp>
                <p:sp>
                  <p:nvSpPr>
                    <p:cNvPr id="77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10218" y="4418277"/>
                      <a:ext cx="189649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линии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электропередач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8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66267" y="5973077"/>
                      <a:ext cx="1898652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ЛЭП/ТП (шт.)</a:t>
                      </a:r>
                    </a:p>
                  </p:txBody>
                </p:sp>
                <p:sp>
                  <p:nvSpPr>
                    <p:cNvPr id="79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52435" y="4022487"/>
                      <a:ext cx="1309014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1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ветер, порыв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м/с</a:t>
                      </a:r>
                    </a:p>
                  </p:txBody>
                </p:sp>
              </p:grpSp>
              <p:sp>
                <p:nvSpPr>
                  <p:cNvPr id="65" name="Скругленный прямоугольник 64"/>
                  <p:cNvSpPr/>
                  <p:nvPr/>
                </p:nvSpPr>
                <p:spPr>
                  <a:xfrm>
                    <a:off x="9463075" y="6127238"/>
                    <a:ext cx="282820" cy="225201"/>
                  </a:xfrm>
                  <a:prstGeom prst="roundRect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b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60%</a:t>
                    </a:r>
                  </a:p>
                </p:txBody>
              </p:sp>
              <p:sp>
                <p:nvSpPr>
                  <p:cNvPr id="6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19757" y="5966534"/>
                    <a:ext cx="2465414" cy="54557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80200" tIns="40101" rIns="80200" bIns="40101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55471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износ электроэнергетических </a:t>
                    </a: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систем </a:t>
                    </a:r>
                  </a:p>
                </p:txBody>
              </p:sp>
              <p:sp>
                <p:nvSpPr>
                  <p:cNvPr id="67" name="Прямоугольник 66"/>
                  <p:cNvSpPr/>
                  <p:nvPr/>
                </p:nvSpPr>
                <p:spPr>
                  <a:xfrm>
                    <a:off x="9438681" y="5747122"/>
                    <a:ext cx="658385" cy="230603"/>
                  </a:xfrm>
                  <a:prstGeom prst="rect">
                    <a:avLst/>
                  </a:prstGeom>
                  <a:solidFill>
                    <a:srgbClr val="92D050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lIns="68571" tIns="34286" rIns="68571" bIns="34286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kern="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19/330</a:t>
                    </a:r>
                  </a:p>
                </p:txBody>
              </p:sp>
              <p:sp>
                <p:nvSpPr>
                  <p:cNvPr id="6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45708" y="5648363"/>
                    <a:ext cx="1868848" cy="3973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73" tIns="63988" rIns="127973" bIns="63988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кол-во домов /населения</a:t>
                    </a:r>
                  </a:p>
                </p:txBody>
              </p:sp>
            </p:grpSp>
            <p:sp>
              <p:nvSpPr>
                <p:cNvPr id="60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47238" y="5362179"/>
                  <a:ext cx="1948620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количество </a:t>
                  </a:r>
                  <a:r>
                    <a:rPr lang="ru-RU" altLang="ru-RU" sz="1000" b="0" kern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осадков (УГМС), </a:t>
                  </a: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мм</a:t>
                  </a:r>
                </a:p>
              </p:txBody>
            </p:sp>
            <p:sp>
              <p:nvSpPr>
                <p:cNvPr id="61" name="TextBox 23"/>
                <p:cNvSpPr txBox="1"/>
                <p:nvPr/>
              </p:nvSpPr>
              <p:spPr>
                <a:xfrm>
                  <a:off x="6991196" y="5376988"/>
                  <a:ext cx="383894" cy="181793"/>
                </a:xfrm>
                <a:prstGeom prst="rect">
                  <a:avLst/>
                </a:prstGeom>
                <a:solidFill>
                  <a:srgbClr val="4F81BD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2</a:t>
                  </a:r>
                  <a:r>
                    <a:rPr lang="ru-RU" sz="1000" kern="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0</a:t>
                  </a:r>
                </a:p>
              </p:txBody>
            </p:sp>
            <p:sp>
              <p:nvSpPr>
                <p:cNvPr id="62" name="TextBox 23"/>
                <p:cNvSpPr txBox="1"/>
                <p:nvPr/>
              </p:nvSpPr>
              <p:spPr>
                <a:xfrm>
                  <a:off x="6995296" y="5513448"/>
                  <a:ext cx="372305" cy="181793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kern="0" dirty="0" smtClean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15</a:t>
                  </a:r>
                  <a:endPara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404899" y="5483548"/>
                  <a:ext cx="1659776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порывы ветра (УГМС), м/с</a:t>
                  </a:r>
                </a:p>
              </p:txBody>
            </p:sp>
          </p:grpSp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61176" y="5003121"/>
                <a:ext cx="649048" cy="1206564"/>
              </a:xfrm>
              <a:prstGeom prst="rect">
                <a:avLst/>
              </a:prstGeom>
            </p:spPr>
          </p:pic>
        </p:grpSp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54213" y="2433794"/>
              <a:ext cx="2253087" cy="163859"/>
            </a:xfrm>
            <a:prstGeom prst="rect">
              <a:avLst/>
            </a:prstGeom>
          </p:spPr>
        </p:pic>
      </p:grpSp>
      <p:pic>
        <p:nvPicPr>
          <p:cNvPr id="80" name="Рисунок 7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158" y="4351803"/>
            <a:ext cx="374102" cy="295661"/>
          </a:xfrm>
          <a:prstGeom prst="rect">
            <a:avLst/>
          </a:prstGeom>
        </p:spPr>
      </p:pic>
      <p:sp>
        <p:nvSpPr>
          <p:cNvPr id="81" name="Прямоугольник 80"/>
          <p:cNvSpPr/>
          <p:nvPr/>
        </p:nvSpPr>
        <p:spPr>
          <a:xfrm>
            <a:off x="10067691" y="4226623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количество подразделений </a:t>
            </a:r>
          </a:p>
          <a:p>
            <a:pPr algn="ctr">
              <a:defRPr/>
            </a:pP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ПСЧ, мед. уч.</a:t>
            </a:r>
            <a:endParaRPr lang="ru-RU" altLang="ru-RU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16.01.2024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Чудиновская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559496" y="1068864"/>
            <a:ext cx="1790226" cy="779433"/>
            <a:chOff x="-1140157" y="7474624"/>
            <a:chExt cx="1790226" cy="779433"/>
          </a:xfrm>
        </p:grpSpPr>
        <p:sp>
          <p:nvSpPr>
            <p:cNvPr id="46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Качканарский </a:t>
              </a: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ГО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latin typeface="Times New Roman" pitchFamily="18" charset="0"/>
                  <a:cs typeface="Times New Roman" pitchFamily="18" charset="0"/>
                </a:rPr>
                <a:t>293/103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2639/39202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85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17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82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54" y="722989"/>
            <a:ext cx="12198154" cy="6135011"/>
          </a:xfrm>
          <a:prstGeom prst="rect">
            <a:avLst/>
          </a:prstGeom>
        </p:spPr>
      </p:pic>
      <p:sp>
        <p:nvSpPr>
          <p:cNvPr id="5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ПОРЫВАМ 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г. </a:t>
            </a:r>
            <a:r>
              <a:rPr lang="ru-RU" kern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ЕКАТЕРИНБУРГ</a:t>
            </a:r>
            <a:r>
              <a:rPr lang="ru-RU" kern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17.01.2024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9619878" y="2208403"/>
            <a:ext cx="2952694" cy="3743622"/>
            <a:chOff x="9619878" y="2208403"/>
            <a:chExt cx="2952694" cy="3743622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9619878" y="2208403"/>
              <a:ext cx="2952694" cy="3743622"/>
              <a:chOff x="7765300" y="4457439"/>
              <a:chExt cx="2952694" cy="3743622"/>
            </a:xfrm>
          </p:grpSpPr>
          <p:grpSp>
            <p:nvGrpSpPr>
              <p:cNvPr id="53" name="Группа 52"/>
              <p:cNvGrpSpPr/>
              <p:nvPr/>
            </p:nvGrpSpPr>
            <p:grpSpPr>
              <a:xfrm>
                <a:off x="7765300" y="4457439"/>
                <a:ext cx="2952694" cy="3743622"/>
                <a:chOff x="6897577" y="4082211"/>
                <a:chExt cx="2625768" cy="2764039"/>
              </a:xfrm>
            </p:grpSpPr>
            <p:sp>
              <p:nvSpPr>
                <p:cNvPr id="56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066917" y="6209278"/>
                  <a:ext cx="1460939" cy="1522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2" tIns="63992" rIns="127982" bIns="63992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ru-RU" altLang="ru-RU" sz="500" b="0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8" name="Группа 57"/>
                <p:cNvGrpSpPr/>
                <p:nvPr/>
              </p:nvGrpSpPr>
              <p:grpSpPr>
                <a:xfrm>
                  <a:off x="6897577" y="4082211"/>
                  <a:ext cx="2625768" cy="2764039"/>
                  <a:chOff x="9401429" y="1559479"/>
                  <a:chExt cx="3004693" cy="5253681"/>
                </a:xfrm>
              </p:grpSpPr>
              <p:grpSp>
                <p:nvGrpSpPr>
                  <p:cNvPr id="64" name="Группа 63"/>
                  <p:cNvGrpSpPr/>
                  <p:nvPr/>
                </p:nvGrpSpPr>
                <p:grpSpPr>
                  <a:xfrm>
                    <a:off x="9401429" y="1559479"/>
                    <a:ext cx="3004693" cy="5253681"/>
                    <a:chOff x="6759623" y="3727167"/>
                    <a:chExt cx="2447088" cy="3113013"/>
                  </a:xfrm>
                </p:grpSpPr>
                <p:sp>
                  <p:nvSpPr>
                    <p:cNvPr id="69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59623" y="3767481"/>
                      <a:ext cx="2134158" cy="307269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90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defTabSz="912321">
                        <a:defRPr/>
                      </a:pPr>
                      <a:endParaRPr lang="ru-RU" altLang="ru-RU" sz="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0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973320" y="5771221"/>
                      <a:ext cx="204793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прогноз нарушения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ЛЭП </a:t>
                      </a:r>
                      <a:r>
                        <a:rPr lang="ru-RU" altLang="ru-RU" sz="1000" b="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(УГМС)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1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74325" y="3727167"/>
                      <a:ext cx="1606383" cy="24183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p:txBody>
                </p:sp>
                <p:sp>
                  <p:nvSpPr>
                    <p:cNvPr id="72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87581" y="6232909"/>
                      <a:ext cx="1609849" cy="209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endParaRPr lang="ru-RU" altLang="ru-RU" sz="800" b="0" dirty="0">
                        <a:solidFill>
                          <a:srgbClr val="000000"/>
                        </a:solidFill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3" name="TextBox 10"/>
                    <p:cNvSpPr txBox="1"/>
                    <p:nvPr/>
                  </p:nvSpPr>
                  <p:spPr>
                    <a:xfrm>
                      <a:off x="6785475" y="6585394"/>
                      <a:ext cx="591514" cy="20474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effectLst>
                      <a:softEdge rad="63500"/>
                    </a:effectLst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defTabSz="912321">
                        <a:defRPr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</a:t>
                      </a:r>
                      <a:endParaRPr lang="ru-RU" sz="1000" dirty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4" name="Полилиния 73"/>
                    <p:cNvSpPr/>
                    <p:nvPr/>
                  </p:nvSpPr>
                  <p:spPr>
                    <a:xfrm>
                      <a:off x="6891128" y="5784093"/>
                      <a:ext cx="324905" cy="204788"/>
                    </a:xfrm>
                    <a:custGeom>
                      <a:avLst/>
                      <a:gdLst>
                        <a:gd name="connsiteX0" fmla="*/ 42863 w 324905"/>
                        <a:gd name="connsiteY0" fmla="*/ 28575 h 204788"/>
                        <a:gd name="connsiteX1" fmla="*/ 47625 w 324905"/>
                        <a:gd name="connsiteY1" fmla="*/ 4763 h 204788"/>
                        <a:gd name="connsiteX2" fmla="*/ 61913 w 324905"/>
                        <a:gd name="connsiteY2" fmla="*/ 0 h 204788"/>
                        <a:gd name="connsiteX3" fmla="*/ 95250 w 324905"/>
                        <a:gd name="connsiteY3" fmla="*/ 4763 h 204788"/>
                        <a:gd name="connsiteX4" fmla="*/ 200025 w 324905"/>
                        <a:gd name="connsiteY4" fmla="*/ 9525 h 204788"/>
                        <a:gd name="connsiteX5" fmla="*/ 252413 w 324905"/>
                        <a:gd name="connsiteY5" fmla="*/ 14288 h 204788"/>
                        <a:gd name="connsiteX6" fmla="*/ 280988 w 324905"/>
                        <a:gd name="connsiteY6" fmla="*/ 23813 h 204788"/>
                        <a:gd name="connsiteX7" fmla="*/ 285750 w 324905"/>
                        <a:gd name="connsiteY7" fmla="*/ 52388 h 204788"/>
                        <a:gd name="connsiteX8" fmla="*/ 300038 w 324905"/>
                        <a:gd name="connsiteY8" fmla="*/ 57150 h 204788"/>
                        <a:gd name="connsiteX9" fmla="*/ 314325 w 324905"/>
                        <a:gd name="connsiteY9" fmla="*/ 66675 h 204788"/>
                        <a:gd name="connsiteX10" fmla="*/ 323850 w 324905"/>
                        <a:gd name="connsiteY10" fmla="*/ 80963 h 204788"/>
                        <a:gd name="connsiteX11" fmla="*/ 319088 w 324905"/>
                        <a:gd name="connsiteY11" fmla="*/ 180975 h 204788"/>
                        <a:gd name="connsiteX12" fmla="*/ 300038 w 324905"/>
                        <a:gd name="connsiteY12" fmla="*/ 185738 h 204788"/>
                        <a:gd name="connsiteX13" fmla="*/ 228600 w 324905"/>
                        <a:gd name="connsiteY13" fmla="*/ 190500 h 204788"/>
                        <a:gd name="connsiteX14" fmla="*/ 209550 w 324905"/>
                        <a:gd name="connsiteY14" fmla="*/ 195263 h 204788"/>
                        <a:gd name="connsiteX15" fmla="*/ 185738 w 324905"/>
                        <a:gd name="connsiteY15" fmla="*/ 200025 h 204788"/>
                        <a:gd name="connsiteX16" fmla="*/ 171450 w 324905"/>
                        <a:gd name="connsiteY16" fmla="*/ 204788 h 204788"/>
                        <a:gd name="connsiteX17" fmla="*/ 152400 w 324905"/>
                        <a:gd name="connsiteY17" fmla="*/ 190500 h 204788"/>
                        <a:gd name="connsiteX18" fmla="*/ 138113 w 324905"/>
                        <a:gd name="connsiteY18" fmla="*/ 180975 h 204788"/>
                        <a:gd name="connsiteX19" fmla="*/ 123825 w 324905"/>
                        <a:gd name="connsiteY19" fmla="*/ 166688 h 204788"/>
                        <a:gd name="connsiteX20" fmla="*/ 95250 w 324905"/>
                        <a:gd name="connsiteY20" fmla="*/ 152400 h 204788"/>
                        <a:gd name="connsiteX21" fmla="*/ 42863 w 324905"/>
                        <a:gd name="connsiteY21" fmla="*/ 147638 h 204788"/>
                        <a:gd name="connsiteX22" fmla="*/ 14288 w 324905"/>
                        <a:gd name="connsiteY22" fmla="*/ 133350 h 204788"/>
                        <a:gd name="connsiteX23" fmla="*/ 4763 w 324905"/>
                        <a:gd name="connsiteY23" fmla="*/ 119063 h 204788"/>
                        <a:gd name="connsiteX24" fmla="*/ 0 w 324905"/>
                        <a:gd name="connsiteY24" fmla="*/ 104775 h 204788"/>
                        <a:gd name="connsiteX25" fmla="*/ 19050 w 324905"/>
                        <a:gd name="connsiteY25" fmla="*/ 42863 h 204788"/>
                        <a:gd name="connsiteX26" fmla="*/ 42863 w 324905"/>
                        <a:gd name="connsiteY26" fmla="*/ 28575 h 204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324905" h="204788">
                          <a:moveTo>
                            <a:pt x="42863" y="28575"/>
                          </a:moveTo>
                          <a:cubicBezTo>
                            <a:pt x="44450" y="20638"/>
                            <a:pt x="43135" y="11498"/>
                            <a:pt x="47625" y="4763"/>
                          </a:cubicBezTo>
                          <a:cubicBezTo>
                            <a:pt x="50410" y="586"/>
                            <a:pt x="56893" y="0"/>
                            <a:pt x="61913" y="0"/>
                          </a:cubicBezTo>
                          <a:cubicBezTo>
                            <a:pt x="73138" y="0"/>
                            <a:pt x="84138" y="3175"/>
                            <a:pt x="95250" y="4763"/>
                          </a:cubicBezTo>
                          <a:cubicBezTo>
                            <a:pt x="147969" y="22336"/>
                            <a:pt x="113804" y="14914"/>
                            <a:pt x="200025" y="9525"/>
                          </a:cubicBezTo>
                          <a:cubicBezTo>
                            <a:pt x="217488" y="11113"/>
                            <a:pt x="235145" y="11241"/>
                            <a:pt x="252413" y="14288"/>
                          </a:cubicBezTo>
                          <a:cubicBezTo>
                            <a:pt x="262300" y="16033"/>
                            <a:pt x="280988" y="23813"/>
                            <a:pt x="280988" y="23813"/>
                          </a:cubicBezTo>
                          <a:cubicBezTo>
                            <a:pt x="282575" y="33338"/>
                            <a:pt x="280959" y="44004"/>
                            <a:pt x="285750" y="52388"/>
                          </a:cubicBezTo>
                          <a:cubicBezTo>
                            <a:pt x="288241" y="56747"/>
                            <a:pt x="295548" y="54905"/>
                            <a:pt x="300038" y="57150"/>
                          </a:cubicBezTo>
                          <a:cubicBezTo>
                            <a:pt x="305157" y="59710"/>
                            <a:pt x="309563" y="63500"/>
                            <a:pt x="314325" y="66675"/>
                          </a:cubicBezTo>
                          <a:cubicBezTo>
                            <a:pt x="317500" y="71438"/>
                            <a:pt x="323612" y="75244"/>
                            <a:pt x="323850" y="80963"/>
                          </a:cubicBezTo>
                          <a:cubicBezTo>
                            <a:pt x="325240" y="114309"/>
                            <a:pt x="326484" y="148430"/>
                            <a:pt x="319088" y="180975"/>
                          </a:cubicBezTo>
                          <a:cubicBezTo>
                            <a:pt x="317637" y="187358"/>
                            <a:pt x="306548" y="185053"/>
                            <a:pt x="300038" y="185738"/>
                          </a:cubicBezTo>
                          <a:cubicBezTo>
                            <a:pt x="276304" y="188236"/>
                            <a:pt x="252413" y="188913"/>
                            <a:pt x="228600" y="190500"/>
                          </a:cubicBezTo>
                          <a:cubicBezTo>
                            <a:pt x="222250" y="192088"/>
                            <a:pt x="215940" y="193843"/>
                            <a:pt x="209550" y="195263"/>
                          </a:cubicBezTo>
                          <a:cubicBezTo>
                            <a:pt x="201648" y="197019"/>
                            <a:pt x="193591" y="198062"/>
                            <a:pt x="185738" y="200025"/>
                          </a:cubicBezTo>
                          <a:cubicBezTo>
                            <a:pt x="180868" y="201243"/>
                            <a:pt x="176213" y="203200"/>
                            <a:pt x="171450" y="204788"/>
                          </a:cubicBezTo>
                          <a:cubicBezTo>
                            <a:pt x="165100" y="200025"/>
                            <a:pt x="158859" y="195114"/>
                            <a:pt x="152400" y="190500"/>
                          </a:cubicBezTo>
                          <a:cubicBezTo>
                            <a:pt x="147743" y="187173"/>
                            <a:pt x="142510" y="184639"/>
                            <a:pt x="138113" y="180975"/>
                          </a:cubicBezTo>
                          <a:cubicBezTo>
                            <a:pt x="132939" y="176663"/>
                            <a:pt x="128999" y="171000"/>
                            <a:pt x="123825" y="166688"/>
                          </a:cubicBezTo>
                          <a:cubicBezTo>
                            <a:pt x="116019" y="160183"/>
                            <a:pt x="105619" y="153881"/>
                            <a:pt x="95250" y="152400"/>
                          </a:cubicBezTo>
                          <a:cubicBezTo>
                            <a:pt x="77892" y="149920"/>
                            <a:pt x="60325" y="149225"/>
                            <a:pt x="42863" y="147638"/>
                          </a:cubicBezTo>
                          <a:cubicBezTo>
                            <a:pt x="31242" y="143764"/>
                            <a:pt x="23520" y="142582"/>
                            <a:pt x="14288" y="133350"/>
                          </a:cubicBezTo>
                          <a:cubicBezTo>
                            <a:pt x="10241" y="129303"/>
                            <a:pt x="7323" y="124182"/>
                            <a:pt x="4763" y="119063"/>
                          </a:cubicBezTo>
                          <a:cubicBezTo>
                            <a:pt x="2518" y="114573"/>
                            <a:pt x="1588" y="109538"/>
                            <a:pt x="0" y="104775"/>
                          </a:cubicBezTo>
                          <a:cubicBezTo>
                            <a:pt x="5433" y="50448"/>
                            <a:pt x="-6518" y="68431"/>
                            <a:pt x="19050" y="42863"/>
                          </a:cubicBezTo>
                          <a:lnTo>
                            <a:pt x="42863" y="28575"/>
                          </a:lnTo>
                          <a:close/>
                        </a:path>
                      </a:pathLst>
                    </a:custGeom>
                    <a:solidFill>
                      <a:srgbClr val="FF0000">
                        <a:alpha val="40000"/>
                      </a:srgbClr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endParaRPr lang="ru-RU" sz="800" dirty="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75" name="Прямоугольник 74"/>
                    <p:cNvSpPr/>
                    <p:nvPr/>
                  </p:nvSpPr>
                  <p:spPr>
                    <a:xfrm>
                      <a:off x="6789967" y="6011515"/>
                      <a:ext cx="527227" cy="13816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r>
                        <a:rPr lang="ru-RU" sz="8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321/20</a:t>
                      </a:r>
                    </a:p>
                  </p:txBody>
                </p:sp>
                <p:sp>
                  <p:nvSpPr>
                    <p:cNvPr id="76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081232" y="6558997"/>
                      <a:ext cx="1831079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муниципальное образование</a:t>
                      </a:r>
                    </a:p>
                  </p:txBody>
                </p:sp>
                <p:sp>
                  <p:nvSpPr>
                    <p:cNvPr id="77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10218" y="4418277"/>
                      <a:ext cx="189649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линии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электропередач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78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66267" y="5973077"/>
                      <a:ext cx="1898652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ЛЭП/ТП (шт.)</a:t>
                      </a:r>
                    </a:p>
                  </p:txBody>
                </p:sp>
                <p:sp>
                  <p:nvSpPr>
                    <p:cNvPr id="79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52435" y="4022487"/>
                      <a:ext cx="1309014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1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ветер, порыв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м/с</a:t>
                      </a:r>
                    </a:p>
                  </p:txBody>
                </p:sp>
              </p:grpSp>
              <p:sp>
                <p:nvSpPr>
                  <p:cNvPr id="65" name="Скругленный прямоугольник 64"/>
                  <p:cNvSpPr/>
                  <p:nvPr/>
                </p:nvSpPr>
                <p:spPr>
                  <a:xfrm>
                    <a:off x="9463075" y="6127238"/>
                    <a:ext cx="282820" cy="225201"/>
                  </a:xfrm>
                  <a:prstGeom prst="roundRect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b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60%</a:t>
                    </a:r>
                  </a:p>
                </p:txBody>
              </p:sp>
              <p:sp>
                <p:nvSpPr>
                  <p:cNvPr id="6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519757" y="5966534"/>
                    <a:ext cx="2465414" cy="54557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80200" tIns="40101" rIns="80200" bIns="40101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55471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износ электроэнергетических </a:t>
                    </a: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систем </a:t>
                    </a:r>
                  </a:p>
                </p:txBody>
              </p:sp>
              <p:sp>
                <p:nvSpPr>
                  <p:cNvPr id="67" name="Прямоугольник 66"/>
                  <p:cNvSpPr/>
                  <p:nvPr/>
                </p:nvSpPr>
                <p:spPr>
                  <a:xfrm>
                    <a:off x="9438681" y="5747122"/>
                    <a:ext cx="658385" cy="230603"/>
                  </a:xfrm>
                  <a:prstGeom prst="rect">
                    <a:avLst/>
                  </a:prstGeom>
                  <a:solidFill>
                    <a:srgbClr val="92D050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lIns="68571" tIns="34286" rIns="68571" bIns="34286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kern="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19/330</a:t>
                    </a:r>
                  </a:p>
                </p:txBody>
              </p:sp>
              <p:sp>
                <p:nvSpPr>
                  <p:cNvPr id="6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45708" y="5648363"/>
                    <a:ext cx="1868848" cy="3973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73" tIns="63988" rIns="127973" bIns="63988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кол-во домов /населения</a:t>
                    </a:r>
                  </a:p>
                </p:txBody>
              </p:sp>
            </p:grpSp>
            <p:sp>
              <p:nvSpPr>
                <p:cNvPr id="60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47238" y="5362179"/>
                  <a:ext cx="1948620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количество </a:t>
                  </a:r>
                  <a:r>
                    <a:rPr lang="ru-RU" altLang="ru-RU" sz="1000" b="0" kern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осадков (УГМС), </a:t>
                  </a: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мм</a:t>
                  </a:r>
                </a:p>
              </p:txBody>
            </p:sp>
            <p:sp>
              <p:nvSpPr>
                <p:cNvPr id="61" name="TextBox 23"/>
                <p:cNvSpPr txBox="1"/>
                <p:nvPr/>
              </p:nvSpPr>
              <p:spPr>
                <a:xfrm>
                  <a:off x="6991196" y="5376988"/>
                  <a:ext cx="383894" cy="181793"/>
                </a:xfrm>
                <a:prstGeom prst="rect">
                  <a:avLst/>
                </a:prstGeom>
                <a:solidFill>
                  <a:srgbClr val="4F81BD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2</a:t>
                  </a:r>
                  <a:r>
                    <a:rPr lang="ru-RU" sz="1000" kern="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0</a:t>
                  </a:r>
                </a:p>
              </p:txBody>
            </p:sp>
            <p:sp>
              <p:nvSpPr>
                <p:cNvPr id="62" name="TextBox 23"/>
                <p:cNvSpPr txBox="1"/>
                <p:nvPr/>
              </p:nvSpPr>
              <p:spPr>
                <a:xfrm>
                  <a:off x="6995296" y="5513448"/>
                  <a:ext cx="372305" cy="181793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kern="0" dirty="0" smtClean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15</a:t>
                  </a:r>
                  <a:endPara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404899" y="5483548"/>
                  <a:ext cx="1659776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порывы ветра (УГМС), м/с</a:t>
                  </a:r>
                </a:p>
              </p:txBody>
            </p:sp>
          </p:grpSp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61176" y="5003121"/>
                <a:ext cx="649048" cy="1206564"/>
              </a:xfrm>
              <a:prstGeom prst="rect">
                <a:avLst/>
              </a:prstGeom>
            </p:spPr>
          </p:pic>
        </p:grpSp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54213" y="2433794"/>
              <a:ext cx="2253087" cy="163859"/>
            </a:xfrm>
            <a:prstGeom prst="rect">
              <a:avLst/>
            </a:prstGeom>
          </p:spPr>
        </p:pic>
      </p:grpSp>
      <p:pic>
        <p:nvPicPr>
          <p:cNvPr id="80" name="Рисунок 7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158" y="4351803"/>
            <a:ext cx="374102" cy="295661"/>
          </a:xfrm>
          <a:prstGeom prst="rect">
            <a:avLst/>
          </a:prstGeom>
        </p:spPr>
      </p:pic>
      <p:sp>
        <p:nvSpPr>
          <p:cNvPr id="81" name="Прямоугольник 80"/>
          <p:cNvSpPr/>
          <p:nvPr/>
        </p:nvSpPr>
        <p:spPr>
          <a:xfrm>
            <a:off x="10067691" y="4226623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количество подразделений </a:t>
            </a:r>
          </a:p>
          <a:p>
            <a:pPr algn="ctr">
              <a:defRPr/>
            </a:pP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ПСЧ, мед. уч.</a:t>
            </a:r>
            <a:endParaRPr lang="ru-RU" altLang="ru-RU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152"/>
          <p:cNvSpPr>
            <a:spLocks noChangeArrowheads="1"/>
          </p:cNvSpPr>
          <p:nvPr/>
        </p:nvSpPr>
        <p:spPr bwMode="auto">
          <a:xfrm>
            <a:off x="10454066" y="630932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endParaRPr lang="ru-RU" altLang="ru-RU" sz="7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16.01.2024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Чудиновская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346-1279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055440" y="1056378"/>
            <a:ext cx="1790226" cy="779433"/>
            <a:chOff x="-1140157" y="7474624"/>
            <a:chExt cx="1790226" cy="779433"/>
          </a:xfrm>
        </p:grpSpPr>
        <p:sp>
          <p:nvSpPr>
            <p:cNvPr id="46" name="TextBox 10"/>
            <p:cNvSpPr txBox="1"/>
            <p:nvPr/>
          </p:nvSpPr>
          <p:spPr>
            <a:xfrm>
              <a:off x="-1140157" y="7474624"/>
              <a:ext cx="1790226" cy="289732"/>
            </a:xfrm>
            <a:prstGeom prst="rect">
              <a:avLst/>
            </a:prstGeom>
            <a:solidFill>
              <a:srgbClr val="FFFFFF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000" kern="0" dirty="0" smtClean="0">
                  <a:solidFill>
                    <a:srgbClr val="000000"/>
                  </a:solidFill>
                </a:rPr>
                <a:t>МО </a:t>
              </a:r>
              <a:r>
                <a:rPr lang="ru-RU" sz="1000" kern="0" dirty="0" err="1" smtClean="0">
                  <a:solidFill>
                    <a:srgbClr val="000000"/>
                  </a:solidFill>
                </a:rPr>
                <a:t>г.Екатеринбург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-816716" y="7759866"/>
              <a:ext cx="778797" cy="127531"/>
            </a:xfrm>
            <a:prstGeom prst="rect">
              <a:avLst/>
            </a:prstGeom>
            <a:solidFill>
              <a:srgbClr val="FFFF0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134531" tIns="67265" rIns="134531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700" b="1" kern="0" noProof="0" dirty="0" smtClean="0">
                  <a:latin typeface="Times New Roman" pitchFamily="18" charset="0"/>
                  <a:cs typeface="Times New Roman" pitchFamily="18" charset="0"/>
                </a:rPr>
                <a:t>6872/1741</a:t>
              </a:r>
              <a:endParaRPr kumimoji="0" lang="ru-RU" sz="7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-816768" y="7893496"/>
              <a:ext cx="1058945" cy="140376"/>
            </a:xfrm>
            <a:prstGeom prst="rect">
              <a:avLst/>
            </a:prstGeom>
            <a:solidFill>
              <a:srgbClr val="92D050"/>
            </a:solidFill>
            <a:ln w="63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lIns="0" tIns="67265" rIns="0" bIns="67265" anchor="ctr"/>
            <a:lstStyle/>
            <a:p>
              <a:pPr marL="0" marR="0" lvl="0" indent="0" algn="ctr" defTabSz="738889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31249/1525663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 bwMode="auto">
            <a:xfrm>
              <a:off x="-27985" y="7750733"/>
              <a:ext cx="270163" cy="142763"/>
            </a:xfrm>
            <a:prstGeom prst="roundRect">
              <a:avLst/>
            </a:prstGeom>
            <a:solidFill>
              <a:srgbClr val="2D2D8A">
                <a:lumMod val="20000"/>
                <a:lumOff val="8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352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kumimoji="0" lang="ru-RU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kumimoji="0" lang="ru-RU" sz="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</a:p>
          </p:txBody>
        </p:sp>
        <p:sp>
          <p:nvSpPr>
            <p:cNvPr id="85" name="TextBox 23"/>
            <p:cNvSpPr txBox="1"/>
            <p:nvPr/>
          </p:nvSpPr>
          <p:spPr>
            <a:xfrm>
              <a:off x="-752139" y="7984210"/>
              <a:ext cx="475451" cy="25895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lIns="37832" tIns="67265" rIns="37832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TextBox 23"/>
            <p:cNvSpPr txBox="1"/>
            <p:nvPr/>
          </p:nvSpPr>
          <p:spPr>
            <a:xfrm>
              <a:off x="-368355" y="7995103"/>
              <a:ext cx="475451" cy="258954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wrap="square" lIns="134531" tIns="67265" rIns="134531" bIns="67265">
              <a:spAutoFit/>
            </a:bodyPr>
            <a:lstStyle/>
            <a:p>
              <a:pPr algn="ctr" defTabSz="73888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sz="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06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</TotalTime>
  <Words>589</Words>
  <Application>Microsoft Office PowerPoint</Application>
  <PresentationFormat>Широкоэкранный</PresentationFormat>
  <Paragraphs>181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ГИС</dc:creator>
  <cp:lastModifiedBy>Микулич Анастасия Константиновна</cp:lastModifiedBy>
  <cp:revision>438</cp:revision>
  <dcterms:created xsi:type="dcterms:W3CDTF">2022-03-05T11:09:38Z</dcterms:created>
  <dcterms:modified xsi:type="dcterms:W3CDTF">2024-01-16T07:55:55Z</dcterms:modified>
</cp:coreProperties>
</file>